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5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59.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60.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7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comments/comment1.xml" ContentType="application/vnd.openxmlformats-officedocument.presentationml.comments+xml"/>
  <Override PartName="/ppt/notesSlides/notesSlide75.xml" ContentType="application/vnd.openxmlformats-officedocument.presentationml.notesSlide+xml"/>
  <Override PartName="/ppt/comments/comment2.xml" ContentType="application/vnd.openxmlformats-officedocument.presentationml.comments+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85.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94.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95.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comments/comment3.xml" ContentType="application/vnd.openxmlformats-officedocument.presentationml.comments+xml"/>
  <Override PartName="/ppt/notesSlides/notesSlide96.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97.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comments/comment4.xml" ContentType="application/vnd.openxmlformats-officedocument.presentationml.comments+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105.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comments/comment5.xml" ContentType="application/vnd.openxmlformats-officedocument.presentationml.comments+xml"/>
  <Override PartName="/ppt/notesSlides/notesSlide106.xml" ContentType="application/vnd.openxmlformats-officedocument.presentationml.notesSlid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2"/>
  </p:notesMasterIdLst>
  <p:sldIdLst>
    <p:sldId id="612" r:id="rId5"/>
    <p:sldId id="588" r:id="rId6"/>
    <p:sldId id="756" r:id="rId7"/>
    <p:sldId id="259" r:id="rId8"/>
    <p:sldId id="591" r:id="rId9"/>
    <p:sldId id="613" r:id="rId10"/>
    <p:sldId id="624" r:id="rId11"/>
    <p:sldId id="625" r:id="rId12"/>
    <p:sldId id="626" r:id="rId13"/>
    <p:sldId id="627" r:id="rId14"/>
    <p:sldId id="601" r:id="rId15"/>
    <p:sldId id="628" r:id="rId16"/>
    <p:sldId id="266" r:id="rId17"/>
    <p:sldId id="267" r:id="rId18"/>
    <p:sldId id="614" r:id="rId19"/>
    <p:sldId id="633" r:id="rId20"/>
    <p:sldId id="634" r:id="rId21"/>
    <p:sldId id="632" r:id="rId22"/>
    <p:sldId id="629" r:id="rId23"/>
    <p:sldId id="635" r:id="rId24"/>
    <p:sldId id="615" r:id="rId25"/>
    <p:sldId id="616" r:id="rId26"/>
    <p:sldId id="617" r:id="rId27"/>
    <p:sldId id="755" r:id="rId28"/>
    <p:sldId id="636" r:id="rId29"/>
    <p:sldId id="637" r:id="rId30"/>
    <p:sldId id="638" r:id="rId31"/>
    <p:sldId id="639" r:id="rId32"/>
    <p:sldId id="640" r:id="rId33"/>
    <p:sldId id="618" r:id="rId34"/>
    <p:sldId id="641" r:id="rId35"/>
    <p:sldId id="642" r:id="rId36"/>
    <p:sldId id="643" r:id="rId37"/>
    <p:sldId id="644" r:id="rId38"/>
    <p:sldId id="645" r:id="rId39"/>
    <p:sldId id="646" r:id="rId40"/>
    <p:sldId id="647" r:id="rId41"/>
    <p:sldId id="648" r:id="rId42"/>
    <p:sldId id="649" r:id="rId43"/>
    <p:sldId id="650" r:id="rId44"/>
    <p:sldId id="651" r:id="rId45"/>
    <p:sldId id="652" r:id="rId46"/>
    <p:sldId id="653" r:id="rId47"/>
    <p:sldId id="654" r:id="rId48"/>
    <p:sldId id="757" r:id="rId49"/>
    <p:sldId id="657" r:id="rId50"/>
    <p:sldId id="658" r:id="rId51"/>
    <p:sldId id="659" r:id="rId52"/>
    <p:sldId id="656" r:id="rId53"/>
    <p:sldId id="660" r:id="rId54"/>
    <p:sldId id="661" r:id="rId55"/>
    <p:sldId id="662" r:id="rId56"/>
    <p:sldId id="666" r:id="rId57"/>
    <p:sldId id="667" r:id="rId58"/>
    <p:sldId id="672" r:id="rId59"/>
    <p:sldId id="668" r:id="rId60"/>
    <p:sldId id="670" r:id="rId61"/>
    <p:sldId id="671" r:id="rId62"/>
    <p:sldId id="673" r:id="rId63"/>
    <p:sldId id="674" r:id="rId64"/>
    <p:sldId id="675" r:id="rId65"/>
    <p:sldId id="676" r:id="rId66"/>
    <p:sldId id="677" r:id="rId67"/>
    <p:sldId id="678" r:id="rId68"/>
    <p:sldId id="619" r:id="rId69"/>
    <p:sldId id="679" r:id="rId70"/>
    <p:sldId id="680" r:id="rId71"/>
    <p:sldId id="681" r:id="rId72"/>
    <p:sldId id="682" r:id="rId73"/>
    <p:sldId id="683" r:id="rId74"/>
    <p:sldId id="684" r:id="rId75"/>
    <p:sldId id="685" r:id="rId76"/>
    <p:sldId id="620" r:id="rId77"/>
    <p:sldId id="686" r:id="rId78"/>
    <p:sldId id="687" r:id="rId79"/>
    <p:sldId id="688" r:id="rId80"/>
    <p:sldId id="689" r:id="rId81"/>
    <p:sldId id="621" r:id="rId82"/>
    <p:sldId id="690" r:id="rId83"/>
    <p:sldId id="691" r:id="rId84"/>
    <p:sldId id="692" r:id="rId85"/>
    <p:sldId id="693" r:id="rId86"/>
    <p:sldId id="694" r:id="rId87"/>
    <p:sldId id="695" r:id="rId88"/>
    <p:sldId id="696" r:id="rId89"/>
    <p:sldId id="697" r:id="rId90"/>
    <p:sldId id="698" r:id="rId91"/>
    <p:sldId id="699" r:id="rId92"/>
    <p:sldId id="700" r:id="rId93"/>
    <p:sldId id="701" r:id="rId94"/>
    <p:sldId id="702" r:id="rId95"/>
    <p:sldId id="703" r:id="rId96"/>
    <p:sldId id="704" r:id="rId97"/>
    <p:sldId id="705" r:id="rId98"/>
    <p:sldId id="706" r:id="rId99"/>
    <p:sldId id="707" r:id="rId100"/>
    <p:sldId id="708" r:id="rId101"/>
    <p:sldId id="709" r:id="rId102"/>
    <p:sldId id="710" r:id="rId103"/>
    <p:sldId id="711" r:id="rId104"/>
    <p:sldId id="712" r:id="rId105"/>
    <p:sldId id="713" r:id="rId106"/>
    <p:sldId id="714" r:id="rId107"/>
    <p:sldId id="715" r:id="rId108"/>
    <p:sldId id="716" r:id="rId109"/>
    <p:sldId id="717" r:id="rId110"/>
    <p:sldId id="718" r:id="rId111"/>
    <p:sldId id="719" r:id="rId112"/>
    <p:sldId id="720" r:id="rId113"/>
    <p:sldId id="721" r:id="rId114"/>
    <p:sldId id="722" r:id="rId115"/>
    <p:sldId id="723" r:id="rId116"/>
    <p:sldId id="724" r:id="rId117"/>
    <p:sldId id="725" r:id="rId118"/>
    <p:sldId id="726" r:id="rId119"/>
    <p:sldId id="727" r:id="rId120"/>
    <p:sldId id="728" r:id="rId121"/>
    <p:sldId id="729" r:id="rId122"/>
    <p:sldId id="730" r:id="rId123"/>
    <p:sldId id="731" r:id="rId124"/>
    <p:sldId id="732" r:id="rId125"/>
    <p:sldId id="733" r:id="rId126"/>
    <p:sldId id="758" r:id="rId127"/>
    <p:sldId id="734" r:id="rId128"/>
    <p:sldId id="735" r:id="rId129"/>
    <p:sldId id="736" r:id="rId130"/>
    <p:sldId id="737" r:id="rId131"/>
    <p:sldId id="609" r:id="rId132"/>
    <p:sldId id="610" r:id="rId133"/>
    <p:sldId id="738" r:id="rId134"/>
    <p:sldId id="740" r:id="rId135"/>
    <p:sldId id="741" r:id="rId136"/>
    <p:sldId id="742" r:id="rId137"/>
    <p:sldId id="743" r:id="rId138"/>
    <p:sldId id="744" r:id="rId139"/>
    <p:sldId id="745" r:id="rId140"/>
    <p:sldId id="746" r:id="rId141"/>
    <p:sldId id="747" r:id="rId142"/>
    <p:sldId id="748" r:id="rId143"/>
    <p:sldId id="749" r:id="rId144"/>
    <p:sldId id="750" r:id="rId145"/>
    <p:sldId id="751" r:id="rId146"/>
    <p:sldId id="752" r:id="rId147"/>
    <p:sldId id="753" r:id="rId148"/>
    <p:sldId id="754" r:id="rId149"/>
    <p:sldId id="622" r:id="rId150"/>
    <p:sldId id="623" r:id="rId151"/>
  </p:sldIdLst>
  <p:sldSz cx="12192000" cy="6858000"/>
  <p:notesSz cx="6858000" cy="9144000"/>
  <p:defaultTextStyle>
    <a:defPPr>
      <a:defRPr lang="en-US"/>
    </a:defPPr>
    <a:lvl1pPr marL="0" algn="l" defTabSz="544053" rtl="0" eaLnBrk="1" latinLnBrk="0" hangingPunct="1">
      <a:defRPr sz="2175" kern="1200">
        <a:solidFill>
          <a:schemeClr val="tx1"/>
        </a:solidFill>
        <a:latin typeface="+mn-lt"/>
        <a:ea typeface="+mn-ea"/>
        <a:cs typeface="+mn-cs"/>
      </a:defRPr>
    </a:lvl1pPr>
    <a:lvl2pPr marL="544053" algn="l" defTabSz="544053" rtl="0" eaLnBrk="1" latinLnBrk="0" hangingPunct="1">
      <a:defRPr sz="2175" kern="1200">
        <a:solidFill>
          <a:schemeClr val="tx1"/>
        </a:solidFill>
        <a:latin typeface="+mn-lt"/>
        <a:ea typeface="+mn-ea"/>
        <a:cs typeface="+mn-cs"/>
      </a:defRPr>
    </a:lvl2pPr>
    <a:lvl3pPr marL="1088106" algn="l" defTabSz="544053" rtl="0" eaLnBrk="1" latinLnBrk="0" hangingPunct="1">
      <a:defRPr sz="2175" kern="1200">
        <a:solidFill>
          <a:schemeClr val="tx1"/>
        </a:solidFill>
        <a:latin typeface="+mn-lt"/>
        <a:ea typeface="+mn-ea"/>
        <a:cs typeface="+mn-cs"/>
      </a:defRPr>
    </a:lvl3pPr>
    <a:lvl4pPr marL="1632159" algn="l" defTabSz="544053" rtl="0" eaLnBrk="1" latinLnBrk="0" hangingPunct="1">
      <a:defRPr sz="2175" kern="1200">
        <a:solidFill>
          <a:schemeClr val="tx1"/>
        </a:solidFill>
        <a:latin typeface="+mn-lt"/>
        <a:ea typeface="+mn-ea"/>
        <a:cs typeface="+mn-cs"/>
      </a:defRPr>
    </a:lvl4pPr>
    <a:lvl5pPr marL="2176212" algn="l" defTabSz="544053" rtl="0" eaLnBrk="1" latinLnBrk="0" hangingPunct="1">
      <a:defRPr sz="2175" kern="1200">
        <a:solidFill>
          <a:schemeClr val="tx1"/>
        </a:solidFill>
        <a:latin typeface="+mn-lt"/>
        <a:ea typeface="+mn-ea"/>
        <a:cs typeface="+mn-cs"/>
      </a:defRPr>
    </a:lvl5pPr>
    <a:lvl6pPr marL="2720266" algn="l" defTabSz="544053" rtl="0" eaLnBrk="1" latinLnBrk="0" hangingPunct="1">
      <a:defRPr sz="2175" kern="1200">
        <a:solidFill>
          <a:schemeClr val="tx1"/>
        </a:solidFill>
        <a:latin typeface="+mn-lt"/>
        <a:ea typeface="+mn-ea"/>
        <a:cs typeface="+mn-cs"/>
      </a:defRPr>
    </a:lvl6pPr>
    <a:lvl7pPr marL="3264317" algn="l" defTabSz="544053" rtl="0" eaLnBrk="1" latinLnBrk="0" hangingPunct="1">
      <a:defRPr sz="2175" kern="1200">
        <a:solidFill>
          <a:schemeClr val="tx1"/>
        </a:solidFill>
        <a:latin typeface="+mn-lt"/>
        <a:ea typeface="+mn-ea"/>
        <a:cs typeface="+mn-cs"/>
      </a:defRPr>
    </a:lvl7pPr>
    <a:lvl8pPr marL="3808371" algn="l" defTabSz="544053" rtl="0" eaLnBrk="1" latinLnBrk="0" hangingPunct="1">
      <a:defRPr sz="2175" kern="1200">
        <a:solidFill>
          <a:schemeClr val="tx1"/>
        </a:solidFill>
        <a:latin typeface="+mn-lt"/>
        <a:ea typeface="+mn-ea"/>
        <a:cs typeface="+mn-cs"/>
      </a:defRPr>
    </a:lvl8pPr>
    <a:lvl9pPr marL="4352424" algn="l" defTabSz="544053" rtl="0" eaLnBrk="1" latinLnBrk="0" hangingPunct="1">
      <a:defRPr sz="2175" kern="1200">
        <a:solidFill>
          <a:schemeClr val="tx1"/>
        </a:solidFill>
        <a:latin typeface="+mn-lt"/>
        <a:ea typeface="+mn-ea"/>
        <a:cs typeface="+mn-cs"/>
      </a:defRPr>
    </a:lvl9pPr>
  </p:defaultTextStyle>
  <p:extLst>
    <p:ext uri="{521415D9-36F7-43E2-AB2F-B90AF26B5E84}">
      <p14:sectionLst xmlns:p14="http://schemas.microsoft.com/office/powerpoint/2010/main">
        <p14:section name="Domain 2" id="{C795B3DE-0ECA-C145-A699-3A1E5CEA9001}">
          <p14:sldIdLst>
            <p14:sldId id="612"/>
            <p14:sldId id="588"/>
            <p14:sldId id="756"/>
            <p14:sldId id="259"/>
            <p14:sldId id="591"/>
            <p14:sldId id="613"/>
            <p14:sldId id="624"/>
            <p14:sldId id="625"/>
            <p14:sldId id="626"/>
            <p14:sldId id="627"/>
            <p14:sldId id="601"/>
            <p14:sldId id="628"/>
          </p14:sldIdLst>
        </p14:section>
        <p14:section name="Module 1" id="{491DC918-8F1D-DE44-90FB-C45B21D7D5AF}">
          <p14:sldIdLst>
            <p14:sldId id="266"/>
            <p14:sldId id="267"/>
            <p14:sldId id="614"/>
            <p14:sldId id="633"/>
            <p14:sldId id="634"/>
            <p14:sldId id="632"/>
            <p14:sldId id="629"/>
            <p14:sldId id="635"/>
          </p14:sldIdLst>
        </p14:section>
        <p14:section name="Module 2" id="{8A963C6B-44F5-3240-9233-12547C482439}">
          <p14:sldIdLst>
            <p14:sldId id="615"/>
            <p14:sldId id="616"/>
            <p14:sldId id="617"/>
            <p14:sldId id="755"/>
            <p14:sldId id="636"/>
            <p14:sldId id="637"/>
            <p14:sldId id="638"/>
            <p14:sldId id="639"/>
            <p14:sldId id="640"/>
            <p14:sldId id="618"/>
            <p14:sldId id="641"/>
            <p14:sldId id="642"/>
            <p14:sldId id="643"/>
            <p14:sldId id="644"/>
            <p14:sldId id="645"/>
          </p14:sldIdLst>
        </p14:section>
        <p14:section name="Module 3" id="{3B384158-DD36-E24A-80DD-691EA611E273}">
          <p14:sldIdLst>
            <p14:sldId id="646"/>
            <p14:sldId id="647"/>
            <p14:sldId id="648"/>
            <p14:sldId id="649"/>
            <p14:sldId id="650"/>
            <p14:sldId id="651"/>
            <p14:sldId id="652"/>
            <p14:sldId id="653"/>
            <p14:sldId id="654"/>
            <p14:sldId id="757"/>
          </p14:sldIdLst>
        </p14:section>
        <p14:section name="Module 4" id="{413C4274-8176-C947-9AD9-E4115770B990}">
          <p14:sldIdLst>
            <p14:sldId id="657"/>
            <p14:sldId id="658"/>
            <p14:sldId id="659"/>
            <p14:sldId id="656"/>
            <p14:sldId id="660"/>
          </p14:sldIdLst>
        </p14:section>
        <p14:section name="Module 5" id="{AF1D9E2B-D60C-A24B-A95B-287AFB69D94F}">
          <p14:sldIdLst>
            <p14:sldId id="661"/>
            <p14:sldId id="662"/>
            <p14:sldId id="666"/>
            <p14:sldId id="667"/>
            <p14:sldId id="672"/>
            <p14:sldId id="668"/>
            <p14:sldId id="670"/>
            <p14:sldId id="671"/>
            <p14:sldId id="673"/>
            <p14:sldId id="674"/>
            <p14:sldId id="675"/>
          </p14:sldIdLst>
        </p14:section>
        <p14:section name="Module 6" id="{4E097AF7-1597-8C4F-BE0C-11A187AF8CF3}">
          <p14:sldIdLst>
            <p14:sldId id="676"/>
            <p14:sldId id="677"/>
            <p14:sldId id="678"/>
            <p14:sldId id="619"/>
            <p14:sldId id="679"/>
            <p14:sldId id="680"/>
            <p14:sldId id="681"/>
            <p14:sldId id="682"/>
            <p14:sldId id="683"/>
            <p14:sldId id="684"/>
            <p14:sldId id="685"/>
            <p14:sldId id="620"/>
            <p14:sldId id="686"/>
            <p14:sldId id="687"/>
            <p14:sldId id="688"/>
            <p14:sldId id="689"/>
            <p14:sldId id="621"/>
            <p14:sldId id="690"/>
            <p14:sldId id="691"/>
            <p14:sldId id="692"/>
            <p14:sldId id="693"/>
            <p14:sldId id="694"/>
            <p14:sldId id="695"/>
            <p14:sldId id="696"/>
            <p14:sldId id="697"/>
            <p14:sldId id="698"/>
            <p14:sldId id="699"/>
            <p14:sldId id="700"/>
            <p14:sldId id="701"/>
            <p14:sldId id="702"/>
            <p14:sldId id="703"/>
            <p14:sldId id="704"/>
            <p14:sldId id="705"/>
            <p14:sldId id="706"/>
            <p14:sldId id="707"/>
            <p14:sldId id="708"/>
            <p14:sldId id="709"/>
            <p14:sldId id="710"/>
            <p14:sldId id="711"/>
            <p14:sldId id="712"/>
            <p14:sldId id="713"/>
          </p14:sldIdLst>
        </p14:section>
        <p14:section name="Module 7" id="{58DCBED4-8C34-184A-B17E-859552DFCDFB}">
          <p14:sldIdLst>
            <p14:sldId id="714"/>
            <p14:sldId id="715"/>
            <p14:sldId id="716"/>
            <p14:sldId id="717"/>
            <p14:sldId id="718"/>
            <p14:sldId id="719"/>
            <p14:sldId id="720"/>
            <p14:sldId id="721"/>
          </p14:sldIdLst>
        </p14:section>
        <p14:section name="Module 8" id="{D884743F-608B-D946-93C9-B7ADF9465A83}">
          <p14:sldIdLst>
            <p14:sldId id="722"/>
            <p14:sldId id="723"/>
            <p14:sldId id="724"/>
            <p14:sldId id="725"/>
            <p14:sldId id="726"/>
            <p14:sldId id="727"/>
            <p14:sldId id="728"/>
            <p14:sldId id="729"/>
            <p14:sldId id="730"/>
            <p14:sldId id="731"/>
            <p14:sldId id="732"/>
            <p14:sldId id="733"/>
          </p14:sldIdLst>
        </p14:section>
        <p14:section name="Module 9" id="{EC42EF8E-3521-0145-BE9F-86E34D0D2877}">
          <p14:sldIdLst>
            <p14:sldId id="758"/>
            <p14:sldId id="734"/>
            <p14:sldId id="735"/>
            <p14:sldId id="736"/>
            <p14:sldId id="737"/>
            <p14:sldId id="609"/>
            <p14:sldId id="610"/>
            <p14:sldId id="738"/>
            <p14:sldId id="740"/>
            <p14:sldId id="741"/>
            <p14:sldId id="742"/>
            <p14:sldId id="743"/>
            <p14:sldId id="744"/>
            <p14:sldId id="745"/>
            <p14:sldId id="746"/>
            <p14:sldId id="747"/>
            <p14:sldId id="748"/>
            <p14:sldId id="749"/>
            <p14:sldId id="750"/>
            <p14:sldId id="751"/>
            <p14:sldId id="752"/>
            <p14:sldId id="753"/>
            <p14:sldId id="754"/>
            <p14:sldId id="622"/>
            <p14:sldId id="623"/>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Tara Zeiler" initials="TZ" lastIdx="12" clrIdx="6">
    <p:extLst/>
  </p:cmAuthor>
  <p:cmAuthor id="1" name="Elaine Hester" initials="EH" lastIdx="40" clrIdx="0"/>
  <p:cmAuthor id="8" name="Christina Kalenderian" initials="" lastIdx="0" clrIdx="7"/>
  <p:cmAuthor id="2" name="Melanie Ann Peck" initials="MP" lastIdx="2" clrIdx="1"/>
  <p:cmAuthor id="9" name="YEBOAH STEPHEN" initials="YS" lastIdx="6" clrIdx="8">
    <p:extLst>
      <p:ext uri="{19B8F6BF-5375-455C-9EA6-DF929625EA0E}">
        <p15:presenceInfo xmlns:p15="http://schemas.microsoft.com/office/powerpoint/2012/main" userId="9262c72d85243c31" providerId="Windows Live"/>
      </p:ext>
    </p:extLst>
  </p:cmAuthor>
  <p:cmAuthor id="3" name="Sara Cardoza" initials="SC" lastIdx="5" clrIdx="2"/>
  <p:cmAuthor id="4" name="Kaitlyn Langenbacher" initials="KL" lastIdx="14" clrIdx="3">
    <p:extLst/>
  </p:cmAuthor>
  <p:cmAuthor id="5" name="gulab" initials="" lastIdx="1" clrIdx="4"/>
  <p:cmAuthor id="6" name="SRM-Delhi" initials="" lastIdx="4"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D600"/>
    <a:srgbClr val="E4E3E8"/>
    <a:srgbClr val="006F52"/>
    <a:srgbClr val="006F53"/>
    <a:srgbClr val="BEBEC0"/>
    <a:srgbClr val="F7F7F9"/>
    <a:srgbClr val="D1D2D0"/>
    <a:srgbClr val="464646"/>
    <a:srgbClr val="898989"/>
    <a:srgbClr val="8925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18" autoAdjust="0"/>
    <p:restoredTop sz="93816" autoAdjust="0"/>
  </p:normalViewPr>
  <p:slideViewPr>
    <p:cSldViewPr snapToGrid="0">
      <p:cViewPr varScale="1">
        <p:scale>
          <a:sx n="107" d="100"/>
          <a:sy n="107" d="100"/>
        </p:scale>
        <p:origin x="312" y="114"/>
      </p:cViewPr>
      <p:guideLst>
        <p:guide orient="horz" pos="2160"/>
        <p:guide pos="3840"/>
      </p:guideLst>
    </p:cSldViewPr>
  </p:slideViewPr>
  <p:notesTextViewPr>
    <p:cViewPr>
      <p:scale>
        <a:sx n="1" d="1"/>
        <a:sy n="1" d="1"/>
      </p:scale>
      <p:origin x="0" y="0"/>
    </p:cViewPr>
  </p:notesTextViewPr>
  <p:sorterViewPr>
    <p:cViewPr>
      <p:scale>
        <a:sx n="84" d="100"/>
        <a:sy n="84" d="100"/>
      </p:scale>
      <p:origin x="0" y="-67086"/>
    </p:cViewPr>
  </p:sorterViewPr>
  <p:notesViewPr>
    <p:cSldViewPr snapToGrid="0" snapToObjects="1">
      <p:cViewPr varScale="1">
        <p:scale>
          <a:sx n="102" d="100"/>
          <a:sy n="102" d="100"/>
        </p:scale>
        <p:origin x="-3056"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22" Type="http://schemas.openxmlformats.org/officeDocument/2006/relationships/slide" Target="slides/slide18.xml"/><Relationship Id="rId43" Type="http://schemas.openxmlformats.org/officeDocument/2006/relationships/slide" Target="slides/slide39.xml"/><Relationship Id="rId64" Type="http://schemas.openxmlformats.org/officeDocument/2006/relationships/slide" Target="slides/slide60.xml"/><Relationship Id="rId118" Type="http://schemas.openxmlformats.org/officeDocument/2006/relationships/slide" Target="slides/slide114.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50" Type="http://schemas.openxmlformats.org/officeDocument/2006/relationships/slide" Target="slides/slide146.xml"/><Relationship Id="rId155" Type="http://schemas.openxmlformats.org/officeDocument/2006/relationships/viewProps" Target="viewProps.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theme" Target="theme/theme1.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tableStyles" Target="tableStyles.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commentAuthors" Target="commentAuthors.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4" Type="http://schemas.openxmlformats.org/officeDocument/2006/relationships/slideMaster" Target="slideMasters/slideMaster1.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presProps" Target="presProps.xml"/><Relationship Id="rId16" Type="http://schemas.openxmlformats.org/officeDocument/2006/relationships/slide" Target="slides/slide12.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27" Type="http://schemas.openxmlformats.org/officeDocument/2006/relationships/slide" Target="slides/slide23.xml"/><Relationship Id="rId48" Type="http://schemas.openxmlformats.org/officeDocument/2006/relationships/slide" Target="slides/slide44.xml"/><Relationship Id="rId69" Type="http://schemas.openxmlformats.org/officeDocument/2006/relationships/slide" Target="slides/slide65.xml"/><Relationship Id="rId113" Type="http://schemas.openxmlformats.org/officeDocument/2006/relationships/slide" Target="slides/slide109.xml"/><Relationship Id="rId134" Type="http://schemas.openxmlformats.org/officeDocument/2006/relationships/slide" Target="slides/slide130.xml"/></Relationships>
</file>

<file path=ppt/comments/comment1.xml><?xml version="1.0" encoding="utf-8"?>
<p:cmLst xmlns:a="http://schemas.openxmlformats.org/drawingml/2006/main" xmlns:r="http://schemas.openxmlformats.org/officeDocument/2006/relationships" xmlns:p="http://schemas.openxmlformats.org/presentationml/2006/main">
  <p:cm authorId="9" dt="2018-09-04T10:52:00.492" idx="2">
    <p:pos x="10" y="10"/>
    <p:text>Download the white paper and read about the CSC Master Version Document</p:text>
    <p:extLst>
      <p:ext uri="{C676402C-5697-4E1C-873F-D02D1690AC5C}">
        <p15:threadingInfo xmlns:p15="http://schemas.microsoft.com/office/powerpoint/2012/main" timeZoneBias="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9" dt="2018-09-04T10:52:33.588" idx="3">
    <p:pos x="10" y="10"/>
    <p:text>Assignment
Read about what RedHat Linux has for Scap</p:text>
    <p:extLst>
      <p:ext uri="{C676402C-5697-4E1C-873F-D02D1690AC5C}">
        <p15:threadingInfo xmlns:p15="http://schemas.microsoft.com/office/powerpoint/2012/main" timeZoneBias="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9" dt="2018-09-04T11:11:21.014" idx="4">
    <p:pos x="10" y="10"/>
    <p:text>SSH Port forwarding and uses
research on what its importance</p:text>
    <p:extLst>
      <p:ext uri="{C676402C-5697-4E1C-873F-D02D1690AC5C}">
        <p15:threadingInfo xmlns:p15="http://schemas.microsoft.com/office/powerpoint/2012/main" timeZoneBias="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9" dt="2018-09-04T11:17:35.149" idx="5">
    <p:pos x="10" y="10"/>
    <p:text>Exam question</p:text>
    <p:extLst>
      <p:ext uri="{C676402C-5697-4E1C-873F-D02D1690AC5C}">
        <p15:threadingInfo xmlns:p15="http://schemas.microsoft.com/office/powerpoint/2012/main" timeZoneBias="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9" dt="2018-09-04T11:22:18.729" idx="6">
    <p:pos x="4444" y="3044"/>
    <p:text>Exam Question</p:text>
    <p:extLst>
      <p:ext uri="{C676402C-5697-4E1C-873F-D02D1690AC5C}">
        <p15:threadingInfo xmlns:p15="http://schemas.microsoft.com/office/powerpoint/2012/main" timeZoneBias="0"/>
      </p:ext>
    </p:extLst>
  </p:cm>
</p:cmLst>
</file>

<file path=ppt/diagrams/colors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AB4DC6-8984-8D4F-BFE6-2AD0044EE05D}"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5D660080-36C7-2A44-BC6F-61FEB712CAD9}">
      <dgm:prSet custT="1"/>
      <dgm:spPr>
        <a:solidFill>
          <a:srgbClr val="F7F7F9"/>
        </a:solidFill>
      </dgm:spPr>
      <dgm:t>
        <a:bodyPr anchor="ctr"/>
        <a:lstStyle/>
        <a:p>
          <a:pPr rtl="0"/>
          <a:r>
            <a:rPr lang="en-US" sz="2400" b="1" dirty="0">
              <a:latin typeface="Open Sans Semibold"/>
              <a:cs typeface="Open Sans Semibold"/>
            </a:rPr>
            <a:t>Domain 1: </a:t>
          </a:r>
          <a:r>
            <a:rPr lang="en-US" sz="2400" b="0" dirty="0">
              <a:latin typeface="Open Sans Semibold"/>
              <a:cs typeface="Open Sans Semibold"/>
            </a:rPr>
            <a:t>Security and Risk Management</a:t>
          </a:r>
        </a:p>
      </dgm:t>
    </dgm:pt>
    <dgm:pt modelId="{097C7F3D-DD80-BD49-A21E-62C258C76CCE}" type="parTrans" cxnId="{4AE6B1EC-3E85-8E45-8F45-4A9B5F9CE79F}">
      <dgm:prSet/>
      <dgm:spPr/>
      <dgm:t>
        <a:bodyPr/>
        <a:lstStyle/>
        <a:p>
          <a:endParaRPr lang="en-US"/>
        </a:p>
      </dgm:t>
    </dgm:pt>
    <dgm:pt modelId="{C0FB1487-ED60-CB47-8E8D-C7287C9AD3DC}" type="sibTrans" cxnId="{4AE6B1EC-3E85-8E45-8F45-4A9B5F9CE79F}">
      <dgm:prSet/>
      <dgm:spPr/>
      <dgm:t>
        <a:bodyPr/>
        <a:lstStyle/>
        <a:p>
          <a:endParaRPr lang="en-US"/>
        </a:p>
      </dgm:t>
    </dgm:pt>
    <dgm:pt modelId="{9E887B32-6FA9-284C-8EA3-BE393E3A8AC7}">
      <dgm:prSet custT="1"/>
      <dgm:spPr>
        <a:solidFill>
          <a:srgbClr val="006F53"/>
        </a:solidFill>
      </dgm:spPr>
      <dgm:t>
        <a:bodyPr anchor="ctr"/>
        <a:lstStyle/>
        <a:p>
          <a:pPr rtl="0"/>
          <a:r>
            <a:rPr lang="en-US" sz="2400" b="1" dirty="0">
              <a:solidFill>
                <a:schemeClr val="bg1"/>
              </a:solidFill>
              <a:latin typeface="Open Sans Semibold"/>
              <a:cs typeface="Open Sans Semibold"/>
            </a:rPr>
            <a:t>Domain 2: Asset Security</a:t>
          </a:r>
        </a:p>
      </dgm:t>
    </dgm:pt>
    <dgm:pt modelId="{984C873E-CAB9-834F-A13E-1765BFE6BC10}" type="parTrans" cxnId="{A3B46446-9D2C-624A-B6FA-C96EB32BA233}">
      <dgm:prSet/>
      <dgm:spPr/>
      <dgm:t>
        <a:bodyPr/>
        <a:lstStyle/>
        <a:p>
          <a:endParaRPr lang="en-US"/>
        </a:p>
      </dgm:t>
    </dgm:pt>
    <dgm:pt modelId="{7444DA42-6FEC-4A46-9794-AADFC8EB6E4F}" type="sibTrans" cxnId="{A3B46446-9D2C-624A-B6FA-C96EB32BA233}">
      <dgm:prSet/>
      <dgm:spPr/>
      <dgm:t>
        <a:bodyPr/>
        <a:lstStyle/>
        <a:p>
          <a:endParaRPr lang="en-US"/>
        </a:p>
      </dgm:t>
    </dgm:pt>
    <dgm:pt modelId="{54AAC4BB-C02D-5548-97FF-C2DFDF2637B8}">
      <dgm:prSet custT="1"/>
      <dgm:spPr>
        <a:solidFill>
          <a:srgbClr val="F7F7F9"/>
        </a:solidFill>
      </dgm:spPr>
      <dgm:t>
        <a:bodyPr anchor="ctr"/>
        <a:lstStyle/>
        <a:p>
          <a:pPr rtl="0"/>
          <a:r>
            <a:rPr lang="en-US" sz="2400" b="1" dirty="0">
              <a:latin typeface="Open Sans Semibold"/>
              <a:cs typeface="Open Sans Semibold"/>
            </a:rPr>
            <a:t>Domain 3: </a:t>
          </a:r>
          <a:r>
            <a:rPr lang="en-US" sz="2400" b="0" dirty="0">
              <a:latin typeface="Open Sans Semibold"/>
              <a:cs typeface="Open Sans Semibold"/>
            </a:rPr>
            <a:t>Security Architecture and Engineering</a:t>
          </a:r>
        </a:p>
      </dgm:t>
    </dgm:pt>
    <dgm:pt modelId="{D2450336-B064-E840-AB61-E8240D67E240}" type="parTrans" cxnId="{BBC58CEF-10BE-A844-B1C5-4CE832174D4D}">
      <dgm:prSet/>
      <dgm:spPr/>
      <dgm:t>
        <a:bodyPr/>
        <a:lstStyle/>
        <a:p>
          <a:endParaRPr lang="en-US"/>
        </a:p>
      </dgm:t>
    </dgm:pt>
    <dgm:pt modelId="{7B706801-3838-6147-BA1C-ABF8114C7E39}" type="sibTrans" cxnId="{BBC58CEF-10BE-A844-B1C5-4CE832174D4D}">
      <dgm:prSet/>
      <dgm:spPr/>
      <dgm:t>
        <a:bodyPr/>
        <a:lstStyle/>
        <a:p>
          <a:endParaRPr lang="en-US"/>
        </a:p>
      </dgm:t>
    </dgm:pt>
    <dgm:pt modelId="{840AFEC2-FF39-D843-BBCE-299F27507266}">
      <dgm:prSet custT="1"/>
      <dgm:spPr>
        <a:solidFill>
          <a:srgbClr val="F7F7F9"/>
        </a:solidFill>
      </dgm:spPr>
      <dgm:t>
        <a:bodyPr anchor="ctr"/>
        <a:lstStyle/>
        <a:p>
          <a:pPr rtl="0"/>
          <a:r>
            <a:rPr lang="en-US" sz="2400" b="1" dirty="0">
              <a:latin typeface="Open Sans Semibold"/>
              <a:cs typeface="Open Sans Semibold"/>
            </a:rPr>
            <a:t>Domain 4: </a:t>
          </a:r>
          <a:r>
            <a:rPr lang="en-US" sz="2400" b="0" dirty="0">
              <a:latin typeface="Open Sans Semibold"/>
              <a:cs typeface="Open Sans Semibold"/>
            </a:rPr>
            <a:t>Communication and Network Security</a:t>
          </a:r>
        </a:p>
      </dgm:t>
    </dgm:pt>
    <dgm:pt modelId="{5F16C5E0-078D-CB4F-957C-B5A9F61494B0}" type="parTrans" cxnId="{6C8E6F18-DD06-5D41-AF05-3A0C7FE8CC70}">
      <dgm:prSet/>
      <dgm:spPr/>
      <dgm:t>
        <a:bodyPr/>
        <a:lstStyle/>
        <a:p>
          <a:endParaRPr lang="en-US"/>
        </a:p>
      </dgm:t>
    </dgm:pt>
    <dgm:pt modelId="{FD2007B5-CC5F-B24D-849B-73B72F923581}" type="sibTrans" cxnId="{6C8E6F18-DD06-5D41-AF05-3A0C7FE8CC70}">
      <dgm:prSet/>
      <dgm:spPr/>
      <dgm:t>
        <a:bodyPr/>
        <a:lstStyle/>
        <a:p>
          <a:endParaRPr lang="en-US"/>
        </a:p>
      </dgm:t>
    </dgm:pt>
    <dgm:pt modelId="{F73219DE-00BF-F049-A708-81C2D16E64AD}">
      <dgm:prSet custT="1"/>
      <dgm:spPr>
        <a:solidFill>
          <a:srgbClr val="F7F7F9"/>
        </a:solidFill>
      </dgm:spPr>
      <dgm:t>
        <a:bodyPr anchor="ctr"/>
        <a:lstStyle/>
        <a:p>
          <a:pPr rtl="0"/>
          <a:r>
            <a:rPr lang="en-US" sz="2400" b="1" dirty="0">
              <a:latin typeface="Open Sans Semibold"/>
              <a:cs typeface="Open Sans Semibold"/>
            </a:rPr>
            <a:t>Domain 5: </a:t>
          </a:r>
          <a:r>
            <a:rPr lang="en-US" sz="2400" b="0" dirty="0">
              <a:latin typeface="Open Sans Semibold"/>
              <a:cs typeface="Open Sans Semibold"/>
            </a:rPr>
            <a:t>Identity and Access Management (IAM)</a:t>
          </a:r>
        </a:p>
      </dgm:t>
    </dgm:pt>
    <dgm:pt modelId="{FBF04215-E306-1B44-B7C1-7CE2622C9B7E}" type="parTrans" cxnId="{0EEF45D7-7C11-B94A-9D60-8CB7743F8418}">
      <dgm:prSet/>
      <dgm:spPr/>
      <dgm:t>
        <a:bodyPr/>
        <a:lstStyle/>
        <a:p>
          <a:endParaRPr lang="en-US"/>
        </a:p>
      </dgm:t>
    </dgm:pt>
    <dgm:pt modelId="{5002A148-968E-294A-BFD7-2310BAC1D7B7}" type="sibTrans" cxnId="{0EEF45D7-7C11-B94A-9D60-8CB7743F8418}">
      <dgm:prSet/>
      <dgm:spPr/>
      <dgm:t>
        <a:bodyPr/>
        <a:lstStyle/>
        <a:p>
          <a:endParaRPr lang="en-US"/>
        </a:p>
      </dgm:t>
    </dgm:pt>
    <dgm:pt modelId="{281D34A8-16D4-7742-B83C-1D2ECFA8F248}">
      <dgm:prSet custT="1"/>
      <dgm:spPr>
        <a:solidFill>
          <a:srgbClr val="F7F7F9"/>
        </a:solidFill>
      </dgm:spPr>
      <dgm:t>
        <a:bodyPr anchor="ctr"/>
        <a:lstStyle/>
        <a:p>
          <a:r>
            <a:rPr lang="en-US" sz="2400" b="1" dirty="0">
              <a:latin typeface="Open Sans Semibold"/>
              <a:cs typeface="Open Sans Semibold"/>
            </a:rPr>
            <a:t>Domain 6: </a:t>
          </a:r>
          <a:r>
            <a:rPr lang="en-US" sz="2400" b="0" dirty="0">
              <a:latin typeface="Open Sans Semibold"/>
              <a:cs typeface="Open Sans Semibold"/>
            </a:rPr>
            <a:t>Security Assessment and Testing</a:t>
          </a:r>
        </a:p>
      </dgm:t>
    </dgm:pt>
    <dgm:pt modelId="{C7502B2C-5CC5-3E47-9DE4-FEFCDEC2175D}" type="sibTrans" cxnId="{EC070DFD-EE78-3A45-B45F-89E172B6A8C8}">
      <dgm:prSet/>
      <dgm:spPr/>
      <dgm:t>
        <a:bodyPr/>
        <a:lstStyle/>
        <a:p>
          <a:endParaRPr lang="en-US"/>
        </a:p>
      </dgm:t>
    </dgm:pt>
    <dgm:pt modelId="{5C4A8482-B950-E54A-B31C-00FA8857679F}" type="parTrans" cxnId="{EC070DFD-EE78-3A45-B45F-89E172B6A8C8}">
      <dgm:prSet/>
      <dgm:spPr/>
      <dgm:t>
        <a:bodyPr/>
        <a:lstStyle/>
        <a:p>
          <a:endParaRPr lang="en-US"/>
        </a:p>
      </dgm:t>
    </dgm:pt>
    <dgm:pt modelId="{64192E63-EEBC-B14A-B10E-63169B604297}">
      <dgm:prSet/>
      <dgm:spPr/>
      <dgm:t>
        <a:bodyPr/>
        <a:lstStyle/>
        <a:p>
          <a:endParaRPr lang="en-US" dirty="0"/>
        </a:p>
      </dgm:t>
    </dgm:pt>
    <dgm:pt modelId="{F1641237-430C-3741-89EA-65A7918C6839}" type="parTrans" cxnId="{819F81EC-3147-1D42-9995-BA68664D0E7B}">
      <dgm:prSet/>
      <dgm:spPr/>
      <dgm:t>
        <a:bodyPr/>
        <a:lstStyle/>
        <a:p>
          <a:endParaRPr lang="en-US"/>
        </a:p>
      </dgm:t>
    </dgm:pt>
    <dgm:pt modelId="{3E416C6E-C4F8-DF40-8522-10088C8135B9}" type="sibTrans" cxnId="{819F81EC-3147-1D42-9995-BA68664D0E7B}">
      <dgm:prSet/>
      <dgm:spPr/>
      <dgm:t>
        <a:bodyPr/>
        <a:lstStyle/>
        <a:p>
          <a:endParaRPr lang="en-US"/>
        </a:p>
      </dgm:t>
    </dgm:pt>
    <dgm:pt modelId="{F03109A8-D8B1-E646-9F43-8700562218FB}" type="pres">
      <dgm:prSet presAssocID="{CFAB4DC6-8984-8D4F-BFE6-2AD0044EE05D}" presName="vert0" presStyleCnt="0">
        <dgm:presLayoutVars>
          <dgm:dir/>
          <dgm:animOne val="branch"/>
          <dgm:animLvl val="lvl"/>
        </dgm:presLayoutVars>
      </dgm:prSet>
      <dgm:spPr/>
    </dgm:pt>
    <dgm:pt modelId="{2B7A0789-F780-5D41-82E2-6001E6082878}" type="pres">
      <dgm:prSet presAssocID="{5D660080-36C7-2A44-BC6F-61FEB712CAD9}" presName="thickLine" presStyleLbl="alignNode1" presStyleIdx="0" presStyleCnt="7"/>
      <dgm:spPr>
        <a:ln>
          <a:solidFill>
            <a:srgbClr val="FFFFFF"/>
          </a:solidFill>
        </a:ln>
      </dgm:spPr>
    </dgm:pt>
    <dgm:pt modelId="{28B02803-7E30-8844-A47E-ABC5B47220C9}" type="pres">
      <dgm:prSet presAssocID="{5D660080-36C7-2A44-BC6F-61FEB712CAD9}" presName="horz1" presStyleCnt="0"/>
      <dgm:spPr/>
    </dgm:pt>
    <dgm:pt modelId="{1858FC74-4C3B-8C4E-AD18-F4DDE5356352}" type="pres">
      <dgm:prSet presAssocID="{5D660080-36C7-2A44-BC6F-61FEB712CAD9}" presName="tx1" presStyleLbl="revTx" presStyleIdx="0" presStyleCnt="7"/>
      <dgm:spPr/>
    </dgm:pt>
    <dgm:pt modelId="{C6D6577B-3B5E-654A-9156-DFB3B1035A6B}" type="pres">
      <dgm:prSet presAssocID="{5D660080-36C7-2A44-BC6F-61FEB712CAD9}" presName="vert1" presStyleCnt="0"/>
      <dgm:spPr/>
    </dgm:pt>
    <dgm:pt modelId="{81B6FAE2-23E4-4546-AD04-5A1B7DB6ED86}" type="pres">
      <dgm:prSet presAssocID="{9E887B32-6FA9-284C-8EA3-BE393E3A8AC7}" presName="thickLine" presStyleLbl="alignNode1" presStyleIdx="1" presStyleCnt="7"/>
      <dgm:spPr/>
    </dgm:pt>
    <dgm:pt modelId="{18DBD1DD-59DF-9E49-917D-E2E33B39F1F5}" type="pres">
      <dgm:prSet presAssocID="{9E887B32-6FA9-284C-8EA3-BE393E3A8AC7}" presName="horz1" presStyleCnt="0"/>
      <dgm:spPr/>
    </dgm:pt>
    <dgm:pt modelId="{72098F93-2631-3946-8309-625790F0C226}" type="pres">
      <dgm:prSet presAssocID="{9E887B32-6FA9-284C-8EA3-BE393E3A8AC7}" presName="tx1" presStyleLbl="revTx" presStyleIdx="1" presStyleCnt="7"/>
      <dgm:spPr/>
    </dgm:pt>
    <dgm:pt modelId="{CC94D176-746E-A44B-BF2F-514A7DB394E7}" type="pres">
      <dgm:prSet presAssocID="{9E887B32-6FA9-284C-8EA3-BE393E3A8AC7}" presName="vert1" presStyleCnt="0"/>
      <dgm:spPr/>
    </dgm:pt>
    <dgm:pt modelId="{9CC527D9-3328-1844-BDFB-663FBB123147}" type="pres">
      <dgm:prSet presAssocID="{54AAC4BB-C02D-5548-97FF-C2DFDF2637B8}" presName="thickLine" presStyleLbl="alignNode1" presStyleIdx="2" presStyleCnt="7"/>
      <dgm:spPr/>
    </dgm:pt>
    <dgm:pt modelId="{F38C55B2-7E90-084A-A690-622E918C0F73}" type="pres">
      <dgm:prSet presAssocID="{54AAC4BB-C02D-5548-97FF-C2DFDF2637B8}" presName="horz1" presStyleCnt="0"/>
      <dgm:spPr/>
    </dgm:pt>
    <dgm:pt modelId="{4C74A29A-2FB0-A14A-AD53-59D5FC2432F2}" type="pres">
      <dgm:prSet presAssocID="{54AAC4BB-C02D-5548-97FF-C2DFDF2637B8}" presName="tx1" presStyleLbl="revTx" presStyleIdx="2" presStyleCnt="7"/>
      <dgm:spPr/>
    </dgm:pt>
    <dgm:pt modelId="{BB030912-708A-D84F-9526-AC19BC420F12}" type="pres">
      <dgm:prSet presAssocID="{54AAC4BB-C02D-5548-97FF-C2DFDF2637B8}" presName="vert1" presStyleCnt="0"/>
      <dgm:spPr/>
    </dgm:pt>
    <dgm:pt modelId="{0A3154CB-248A-C741-AF88-27F9F85BF046}" type="pres">
      <dgm:prSet presAssocID="{840AFEC2-FF39-D843-BBCE-299F27507266}" presName="thickLine" presStyleLbl="alignNode1" presStyleIdx="3" presStyleCnt="7"/>
      <dgm:spPr>
        <a:ln>
          <a:solidFill>
            <a:srgbClr val="FFFFFF"/>
          </a:solidFill>
        </a:ln>
      </dgm:spPr>
    </dgm:pt>
    <dgm:pt modelId="{8C9F85AB-4817-1644-94BB-BCBE49ED011C}" type="pres">
      <dgm:prSet presAssocID="{840AFEC2-FF39-D843-BBCE-299F27507266}" presName="horz1" presStyleCnt="0"/>
      <dgm:spPr/>
    </dgm:pt>
    <dgm:pt modelId="{3F1BEDE9-6224-334F-8391-0198328B3E1D}" type="pres">
      <dgm:prSet presAssocID="{840AFEC2-FF39-D843-BBCE-299F27507266}" presName="tx1" presStyleLbl="revTx" presStyleIdx="3" presStyleCnt="7"/>
      <dgm:spPr/>
    </dgm:pt>
    <dgm:pt modelId="{8385E50F-6F8A-B040-A631-917DEB8D9911}" type="pres">
      <dgm:prSet presAssocID="{840AFEC2-FF39-D843-BBCE-299F27507266}" presName="vert1" presStyleCnt="0"/>
      <dgm:spPr/>
    </dgm:pt>
    <dgm:pt modelId="{B1F0A441-036A-4D48-A20D-78DDE49BA465}" type="pres">
      <dgm:prSet presAssocID="{F73219DE-00BF-F049-A708-81C2D16E64AD}" presName="thickLine" presStyleLbl="alignNode1" presStyleIdx="4" presStyleCnt="7"/>
      <dgm:spPr>
        <a:ln>
          <a:solidFill>
            <a:srgbClr val="FFFFFF"/>
          </a:solidFill>
        </a:ln>
      </dgm:spPr>
    </dgm:pt>
    <dgm:pt modelId="{2359C065-C4E4-4441-8BA7-7A1028E83A0F}" type="pres">
      <dgm:prSet presAssocID="{F73219DE-00BF-F049-A708-81C2D16E64AD}" presName="horz1" presStyleCnt="0"/>
      <dgm:spPr/>
    </dgm:pt>
    <dgm:pt modelId="{9056C052-B14B-C94D-8A57-3371D85E6F5D}" type="pres">
      <dgm:prSet presAssocID="{F73219DE-00BF-F049-A708-81C2D16E64AD}" presName="tx1" presStyleLbl="revTx" presStyleIdx="4" presStyleCnt="7"/>
      <dgm:spPr/>
    </dgm:pt>
    <dgm:pt modelId="{9A567801-6D10-BD40-BD57-F9E110957977}" type="pres">
      <dgm:prSet presAssocID="{F73219DE-00BF-F049-A708-81C2D16E64AD}" presName="vert1" presStyleCnt="0"/>
      <dgm:spPr/>
    </dgm:pt>
    <dgm:pt modelId="{72A14F80-AACE-B84B-A9E8-95CC5EE1AD32}" type="pres">
      <dgm:prSet presAssocID="{281D34A8-16D4-7742-B83C-1D2ECFA8F248}" presName="thickLine" presStyleLbl="alignNode1" presStyleIdx="5" presStyleCnt="7"/>
      <dgm:spPr>
        <a:ln>
          <a:solidFill>
            <a:srgbClr val="FFFFFF"/>
          </a:solidFill>
        </a:ln>
      </dgm:spPr>
    </dgm:pt>
    <dgm:pt modelId="{04E1DDE2-FA18-404B-BE9F-91425E6B89D5}" type="pres">
      <dgm:prSet presAssocID="{281D34A8-16D4-7742-B83C-1D2ECFA8F248}" presName="horz1" presStyleCnt="0"/>
      <dgm:spPr/>
    </dgm:pt>
    <dgm:pt modelId="{C63EBCB4-B97C-B547-BA70-CC52993AAE0C}" type="pres">
      <dgm:prSet presAssocID="{281D34A8-16D4-7742-B83C-1D2ECFA8F248}" presName="tx1" presStyleLbl="revTx" presStyleIdx="5" presStyleCnt="7"/>
      <dgm:spPr/>
    </dgm:pt>
    <dgm:pt modelId="{D07656D6-852B-3B43-B05F-B1E2B7E7889E}" type="pres">
      <dgm:prSet presAssocID="{281D34A8-16D4-7742-B83C-1D2ECFA8F248}" presName="vert1" presStyleCnt="0"/>
      <dgm:spPr/>
    </dgm:pt>
    <dgm:pt modelId="{1621A777-1D87-8247-A34C-17EBFCD24916}" type="pres">
      <dgm:prSet presAssocID="{64192E63-EEBC-B14A-B10E-63169B604297}" presName="thickLine" presStyleLbl="alignNode1" presStyleIdx="6" presStyleCnt="7"/>
      <dgm:spPr>
        <a:ln>
          <a:solidFill>
            <a:srgbClr val="FFFFFF"/>
          </a:solidFill>
        </a:ln>
      </dgm:spPr>
    </dgm:pt>
    <dgm:pt modelId="{BA740DDE-49FC-C74F-A08B-1FC6A41B5DF2}" type="pres">
      <dgm:prSet presAssocID="{64192E63-EEBC-B14A-B10E-63169B604297}" presName="horz1" presStyleCnt="0"/>
      <dgm:spPr/>
    </dgm:pt>
    <dgm:pt modelId="{4EEA16FA-48C5-C24B-A4D8-B76F9A35E3C1}" type="pres">
      <dgm:prSet presAssocID="{64192E63-EEBC-B14A-B10E-63169B604297}" presName="tx1" presStyleLbl="revTx" presStyleIdx="6" presStyleCnt="7"/>
      <dgm:spPr/>
    </dgm:pt>
    <dgm:pt modelId="{F296DA24-0A69-DC44-99FC-D05FC8632C2F}" type="pres">
      <dgm:prSet presAssocID="{64192E63-EEBC-B14A-B10E-63169B604297}" presName="vert1" presStyleCnt="0"/>
      <dgm:spPr/>
    </dgm:pt>
  </dgm:ptLst>
  <dgm:cxnLst>
    <dgm:cxn modelId="{57A58104-7401-4346-ADA8-E4C20630D8C1}" type="presOf" srcId="{9E887B32-6FA9-284C-8EA3-BE393E3A8AC7}" destId="{72098F93-2631-3946-8309-625790F0C226}" srcOrd="0" destOrd="0" presId="urn:microsoft.com/office/officeart/2008/layout/LinedList"/>
    <dgm:cxn modelId="{6C8E6F18-DD06-5D41-AF05-3A0C7FE8CC70}" srcId="{CFAB4DC6-8984-8D4F-BFE6-2AD0044EE05D}" destId="{840AFEC2-FF39-D843-BBCE-299F27507266}" srcOrd="3" destOrd="0" parTransId="{5F16C5E0-078D-CB4F-957C-B5A9F61494B0}" sibTransId="{FD2007B5-CC5F-B24D-849B-73B72F923581}"/>
    <dgm:cxn modelId="{64CEBD1B-C920-0E4D-91BD-DE470A405FDD}" type="presOf" srcId="{F73219DE-00BF-F049-A708-81C2D16E64AD}" destId="{9056C052-B14B-C94D-8A57-3371D85E6F5D}" srcOrd="0" destOrd="0" presId="urn:microsoft.com/office/officeart/2008/layout/LinedList"/>
    <dgm:cxn modelId="{F63C585E-6A5C-F641-9339-7C28AF260EDB}" type="presOf" srcId="{64192E63-EEBC-B14A-B10E-63169B604297}" destId="{4EEA16FA-48C5-C24B-A4D8-B76F9A35E3C1}" srcOrd="0" destOrd="0" presId="urn:microsoft.com/office/officeart/2008/layout/LinedList"/>
    <dgm:cxn modelId="{A3B46446-9D2C-624A-B6FA-C96EB32BA233}" srcId="{CFAB4DC6-8984-8D4F-BFE6-2AD0044EE05D}" destId="{9E887B32-6FA9-284C-8EA3-BE393E3A8AC7}" srcOrd="1" destOrd="0" parTransId="{984C873E-CAB9-834F-A13E-1765BFE6BC10}" sibTransId="{7444DA42-6FEC-4A46-9794-AADFC8EB6E4F}"/>
    <dgm:cxn modelId="{6C6EB489-BF38-F848-92C8-88A08E79E313}" type="presOf" srcId="{840AFEC2-FF39-D843-BBCE-299F27507266}" destId="{3F1BEDE9-6224-334F-8391-0198328B3E1D}" srcOrd="0" destOrd="0" presId="urn:microsoft.com/office/officeart/2008/layout/LinedList"/>
    <dgm:cxn modelId="{64C217A2-105A-0745-A0D1-5523E7CEE845}" type="presOf" srcId="{54AAC4BB-C02D-5548-97FF-C2DFDF2637B8}" destId="{4C74A29A-2FB0-A14A-AD53-59D5FC2432F2}" srcOrd="0" destOrd="0" presId="urn:microsoft.com/office/officeart/2008/layout/LinedList"/>
    <dgm:cxn modelId="{9357A2B1-7A60-5D41-9F4A-BCE6F917DEA6}" type="presOf" srcId="{CFAB4DC6-8984-8D4F-BFE6-2AD0044EE05D}" destId="{F03109A8-D8B1-E646-9F43-8700562218FB}" srcOrd="0" destOrd="0" presId="urn:microsoft.com/office/officeart/2008/layout/LinedList"/>
    <dgm:cxn modelId="{A20571D3-C02E-6042-9132-175976242982}" type="presOf" srcId="{281D34A8-16D4-7742-B83C-1D2ECFA8F248}" destId="{C63EBCB4-B97C-B547-BA70-CC52993AAE0C}" srcOrd="0" destOrd="0" presId="urn:microsoft.com/office/officeart/2008/layout/LinedList"/>
    <dgm:cxn modelId="{0EEF45D7-7C11-B94A-9D60-8CB7743F8418}" srcId="{CFAB4DC6-8984-8D4F-BFE6-2AD0044EE05D}" destId="{F73219DE-00BF-F049-A708-81C2D16E64AD}" srcOrd="4" destOrd="0" parTransId="{FBF04215-E306-1B44-B7C1-7CE2622C9B7E}" sibTransId="{5002A148-968E-294A-BFD7-2310BAC1D7B7}"/>
    <dgm:cxn modelId="{819F81EC-3147-1D42-9995-BA68664D0E7B}" srcId="{CFAB4DC6-8984-8D4F-BFE6-2AD0044EE05D}" destId="{64192E63-EEBC-B14A-B10E-63169B604297}" srcOrd="6" destOrd="0" parTransId="{F1641237-430C-3741-89EA-65A7918C6839}" sibTransId="{3E416C6E-C4F8-DF40-8522-10088C8135B9}"/>
    <dgm:cxn modelId="{4AE6B1EC-3E85-8E45-8F45-4A9B5F9CE79F}" srcId="{CFAB4DC6-8984-8D4F-BFE6-2AD0044EE05D}" destId="{5D660080-36C7-2A44-BC6F-61FEB712CAD9}" srcOrd="0" destOrd="0" parTransId="{097C7F3D-DD80-BD49-A21E-62C258C76CCE}" sibTransId="{C0FB1487-ED60-CB47-8E8D-C7287C9AD3DC}"/>
    <dgm:cxn modelId="{F4491BED-BE13-2049-AF65-342BC37F9B47}" type="presOf" srcId="{5D660080-36C7-2A44-BC6F-61FEB712CAD9}" destId="{1858FC74-4C3B-8C4E-AD18-F4DDE5356352}" srcOrd="0" destOrd="0" presId="urn:microsoft.com/office/officeart/2008/layout/LinedList"/>
    <dgm:cxn modelId="{BBC58CEF-10BE-A844-B1C5-4CE832174D4D}" srcId="{CFAB4DC6-8984-8D4F-BFE6-2AD0044EE05D}" destId="{54AAC4BB-C02D-5548-97FF-C2DFDF2637B8}" srcOrd="2" destOrd="0" parTransId="{D2450336-B064-E840-AB61-E8240D67E240}" sibTransId="{7B706801-3838-6147-BA1C-ABF8114C7E39}"/>
    <dgm:cxn modelId="{EC070DFD-EE78-3A45-B45F-89E172B6A8C8}" srcId="{CFAB4DC6-8984-8D4F-BFE6-2AD0044EE05D}" destId="{281D34A8-16D4-7742-B83C-1D2ECFA8F248}" srcOrd="5" destOrd="0" parTransId="{5C4A8482-B950-E54A-B31C-00FA8857679F}" sibTransId="{C7502B2C-5CC5-3E47-9DE4-FEFCDEC2175D}"/>
    <dgm:cxn modelId="{5661B898-B4B8-254E-A985-8F8A453EE0DF}" type="presParOf" srcId="{F03109A8-D8B1-E646-9F43-8700562218FB}" destId="{2B7A0789-F780-5D41-82E2-6001E6082878}" srcOrd="0" destOrd="0" presId="urn:microsoft.com/office/officeart/2008/layout/LinedList"/>
    <dgm:cxn modelId="{82062C55-7B1A-7644-A494-184F4A072ED0}" type="presParOf" srcId="{F03109A8-D8B1-E646-9F43-8700562218FB}" destId="{28B02803-7E30-8844-A47E-ABC5B47220C9}" srcOrd="1" destOrd="0" presId="urn:microsoft.com/office/officeart/2008/layout/LinedList"/>
    <dgm:cxn modelId="{31A085EF-FCE4-5741-A9E1-B20631A815B3}" type="presParOf" srcId="{28B02803-7E30-8844-A47E-ABC5B47220C9}" destId="{1858FC74-4C3B-8C4E-AD18-F4DDE5356352}" srcOrd="0" destOrd="0" presId="urn:microsoft.com/office/officeart/2008/layout/LinedList"/>
    <dgm:cxn modelId="{C4983ECA-A6DD-0940-B5B5-B54C32E3A9DB}" type="presParOf" srcId="{28B02803-7E30-8844-A47E-ABC5B47220C9}" destId="{C6D6577B-3B5E-654A-9156-DFB3B1035A6B}" srcOrd="1" destOrd="0" presId="urn:microsoft.com/office/officeart/2008/layout/LinedList"/>
    <dgm:cxn modelId="{E0018040-3C5F-F646-8F2A-89891034B350}" type="presParOf" srcId="{F03109A8-D8B1-E646-9F43-8700562218FB}" destId="{81B6FAE2-23E4-4546-AD04-5A1B7DB6ED86}" srcOrd="2" destOrd="0" presId="urn:microsoft.com/office/officeart/2008/layout/LinedList"/>
    <dgm:cxn modelId="{11B44C17-E844-4A40-991D-99E2DEA920E4}" type="presParOf" srcId="{F03109A8-D8B1-E646-9F43-8700562218FB}" destId="{18DBD1DD-59DF-9E49-917D-E2E33B39F1F5}" srcOrd="3" destOrd="0" presId="urn:microsoft.com/office/officeart/2008/layout/LinedList"/>
    <dgm:cxn modelId="{019F9B29-A7C6-F843-9A08-5C8ED99833CD}" type="presParOf" srcId="{18DBD1DD-59DF-9E49-917D-E2E33B39F1F5}" destId="{72098F93-2631-3946-8309-625790F0C226}" srcOrd="0" destOrd="0" presId="urn:microsoft.com/office/officeart/2008/layout/LinedList"/>
    <dgm:cxn modelId="{BAD7ABDC-BB14-AA4C-82E4-BFFDDA0FA861}" type="presParOf" srcId="{18DBD1DD-59DF-9E49-917D-E2E33B39F1F5}" destId="{CC94D176-746E-A44B-BF2F-514A7DB394E7}" srcOrd="1" destOrd="0" presId="urn:microsoft.com/office/officeart/2008/layout/LinedList"/>
    <dgm:cxn modelId="{44BAC6BE-D1C8-6843-9A4F-499F538B7502}" type="presParOf" srcId="{F03109A8-D8B1-E646-9F43-8700562218FB}" destId="{9CC527D9-3328-1844-BDFB-663FBB123147}" srcOrd="4" destOrd="0" presId="urn:microsoft.com/office/officeart/2008/layout/LinedList"/>
    <dgm:cxn modelId="{D692F68E-BDBC-334C-8FCA-421F54704888}" type="presParOf" srcId="{F03109A8-D8B1-E646-9F43-8700562218FB}" destId="{F38C55B2-7E90-084A-A690-622E918C0F73}" srcOrd="5" destOrd="0" presId="urn:microsoft.com/office/officeart/2008/layout/LinedList"/>
    <dgm:cxn modelId="{3663D303-180A-374D-973F-5926601CBBB3}" type="presParOf" srcId="{F38C55B2-7E90-084A-A690-622E918C0F73}" destId="{4C74A29A-2FB0-A14A-AD53-59D5FC2432F2}" srcOrd="0" destOrd="0" presId="urn:microsoft.com/office/officeart/2008/layout/LinedList"/>
    <dgm:cxn modelId="{BAE7B662-7653-BF4E-B4FA-433C6C5BAC14}" type="presParOf" srcId="{F38C55B2-7E90-084A-A690-622E918C0F73}" destId="{BB030912-708A-D84F-9526-AC19BC420F12}" srcOrd="1" destOrd="0" presId="urn:microsoft.com/office/officeart/2008/layout/LinedList"/>
    <dgm:cxn modelId="{C657C92B-9F30-5B42-81CB-C068E4BD2226}" type="presParOf" srcId="{F03109A8-D8B1-E646-9F43-8700562218FB}" destId="{0A3154CB-248A-C741-AF88-27F9F85BF046}" srcOrd="6" destOrd="0" presId="urn:microsoft.com/office/officeart/2008/layout/LinedList"/>
    <dgm:cxn modelId="{D1D73873-418E-9C45-A60B-16E62E7577D6}" type="presParOf" srcId="{F03109A8-D8B1-E646-9F43-8700562218FB}" destId="{8C9F85AB-4817-1644-94BB-BCBE49ED011C}" srcOrd="7" destOrd="0" presId="urn:microsoft.com/office/officeart/2008/layout/LinedList"/>
    <dgm:cxn modelId="{5C019742-592E-9F4B-8302-BF6622AD4AF2}" type="presParOf" srcId="{8C9F85AB-4817-1644-94BB-BCBE49ED011C}" destId="{3F1BEDE9-6224-334F-8391-0198328B3E1D}" srcOrd="0" destOrd="0" presId="urn:microsoft.com/office/officeart/2008/layout/LinedList"/>
    <dgm:cxn modelId="{82B6618C-7767-D548-A5A2-B93983D84B7D}" type="presParOf" srcId="{8C9F85AB-4817-1644-94BB-BCBE49ED011C}" destId="{8385E50F-6F8A-B040-A631-917DEB8D9911}" srcOrd="1" destOrd="0" presId="urn:microsoft.com/office/officeart/2008/layout/LinedList"/>
    <dgm:cxn modelId="{70381676-1876-EF4E-AF67-8CBA5245544B}" type="presParOf" srcId="{F03109A8-D8B1-E646-9F43-8700562218FB}" destId="{B1F0A441-036A-4D48-A20D-78DDE49BA465}" srcOrd="8" destOrd="0" presId="urn:microsoft.com/office/officeart/2008/layout/LinedList"/>
    <dgm:cxn modelId="{023E7328-7794-2A4E-8E3B-8637F8601D43}" type="presParOf" srcId="{F03109A8-D8B1-E646-9F43-8700562218FB}" destId="{2359C065-C4E4-4441-8BA7-7A1028E83A0F}" srcOrd="9" destOrd="0" presId="urn:microsoft.com/office/officeart/2008/layout/LinedList"/>
    <dgm:cxn modelId="{F8B8B19A-3358-D549-B5DE-8B66A6CE7129}" type="presParOf" srcId="{2359C065-C4E4-4441-8BA7-7A1028E83A0F}" destId="{9056C052-B14B-C94D-8A57-3371D85E6F5D}" srcOrd="0" destOrd="0" presId="urn:microsoft.com/office/officeart/2008/layout/LinedList"/>
    <dgm:cxn modelId="{1D9F4225-F7E6-0F4D-9EE9-1738DD2FF59B}" type="presParOf" srcId="{2359C065-C4E4-4441-8BA7-7A1028E83A0F}" destId="{9A567801-6D10-BD40-BD57-F9E110957977}" srcOrd="1" destOrd="0" presId="urn:microsoft.com/office/officeart/2008/layout/LinedList"/>
    <dgm:cxn modelId="{8BDBFBD7-9806-CE4C-98AB-2802239A0684}" type="presParOf" srcId="{F03109A8-D8B1-E646-9F43-8700562218FB}" destId="{72A14F80-AACE-B84B-A9E8-95CC5EE1AD32}" srcOrd="10" destOrd="0" presId="urn:microsoft.com/office/officeart/2008/layout/LinedList"/>
    <dgm:cxn modelId="{94F1808A-285A-7A41-9147-C6504CDCB27A}" type="presParOf" srcId="{F03109A8-D8B1-E646-9F43-8700562218FB}" destId="{04E1DDE2-FA18-404B-BE9F-91425E6B89D5}" srcOrd="11" destOrd="0" presId="urn:microsoft.com/office/officeart/2008/layout/LinedList"/>
    <dgm:cxn modelId="{93307AC4-BC24-7544-97B6-C20CD5C14263}" type="presParOf" srcId="{04E1DDE2-FA18-404B-BE9F-91425E6B89D5}" destId="{C63EBCB4-B97C-B547-BA70-CC52993AAE0C}" srcOrd="0" destOrd="0" presId="urn:microsoft.com/office/officeart/2008/layout/LinedList"/>
    <dgm:cxn modelId="{1CCCE0F2-49E5-8544-BEED-67FCDA5ACD3C}" type="presParOf" srcId="{04E1DDE2-FA18-404B-BE9F-91425E6B89D5}" destId="{D07656D6-852B-3B43-B05F-B1E2B7E7889E}" srcOrd="1" destOrd="0" presId="urn:microsoft.com/office/officeart/2008/layout/LinedList"/>
    <dgm:cxn modelId="{E85D0CC7-BAD3-EC4A-929D-C301184A5A3D}" type="presParOf" srcId="{F03109A8-D8B1-E646-9F43-8700562218FB}" destId="{1621A777-1D87-8247-A34C-17EBFCD24916}" srcOrd="12" destOrd="0" presId="urn:microsoft.com/office/officeart/2008/layout/LinedList"/>
    <dgm:cxn modelId="{6663B966-510C-1743-99B4-36C5634B06EB}" type="presParOf" srcId="{F03109A8-D8B1-E646-9F43-8700562218FB}" destId="{BA740DDE-49FC-C74F-A08B-1FC6A41B5DF2}" srcOrd="13" destOrd="0" presId="urn:microsoft.com/office/officeart/2008/layout/LinedList"/>
    <dgm:cxn modelId="{F4FAD2E6-4F06-754B-8056-2A23FC4FD892}" type="presParOf" srcId="{BA740DDE-49FC-C74F-A08B-1FC6A41B5DF2}" destId="{4EEA16FA-48C5-C24B-A4D8-B76F9A35E3C1}" srcOrd="0" destOrd="0" presId="urn:microsoft.com/office/officeart/2008/layout/LinedList"/>
    <dgm:cxn modelId="{FCDBBC71-3C8E-4E41-9EA8-346826B948A0}" type="presParOf" srcId="{BA740DDE-49FC-C74F-A08B-1FC6A41B5DF2}" destId="{F296DA24-0A69-DC44-99FC-D05FC8632C2F}" srcOrd="1" destOrd="0" presId="urn:microsoft.com/office/officeart/2008/layout/LinedList"/>
  </dgm:cxnLst>
  <dgm:bg/>
  <dgm:whole>
    <a:ln>
      <a:noFill/>
    </a:ln>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10.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a:noFill/>
      </dgm:spPr>
      <dgm:t>
        <a:bodyPr anchor="ctr"/>
        <a:lstStyle/>
        <a:p>
          <a:pPr rtl="0"/>
          <a:r>
            <a:rPr lang="en-US" sz="2400" dirty="0">
              <a:latin typeface="Open Sans Semibold"/>
              <a:cs typeface="Open Sans Semibold"/>
            </a:rPr>
            <a:t>Promote cross-functional ownership</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a:noFill/>
      </dgm:spPr>
      <dgm:t>
        <a:bodyPr anchor="ctr"/>
        <a:lstStyle/>
        <a:p>
          <a:pPr rtl="0"/>
          <a:r>
            <a:rPr lang="en-US" sz="2400" dirty="0">
              <a:latin typeface="Open Sans Semibold"/>
              <a:cs typeface="Open Sans Semibold"/>
            </a:rPr>
            <a:t>Promote cross-functional ownership for archiving, retention, </a:t>
          </a:r>
          <a:br>
            <a:rPr lang="en-US" sz="2400" dirty="0">
              <a:latin typeface="Open Sans Semibold"/>
              <a:cs typeface="Open Sans Semibold"/>
            </a:rPr>
          </a:br>
          <a:r>
            <a:rPr lang="en-US" sz="2400" dirty="0">
              <a:latin typeface="Open Sans Semibold"/>
              <a:cs typeface="Open Sans Semibold"/>
            </a:rPr>
            <a:t>and disposal policies</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a:noFill/>
      </dgm:spPr>
      <dgm:t>
        <a:bodyPr anchor="ctr"/>
        <a:lstStyle/>
        <a:p>
          <a:r>
            <a:rPr lang="en-US" sz="2400" dirty="0">
              <a:latin typeface="Open Sans Semibold"/>
              <a:cs typeface="Open Sans Semibold"/>
            </a:rPr>
            <a:t>Plan and practice data retention and orderly disposal</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a:noFill/>
      </dgm:spPr>
      <dgm:t>
        <a:bodyPr anchor="ctr"/>
        <a:lstStyle/>
        <a:p>
          <a:pPr rtl="0"/>
          <a:r>
            <a:rPr lang="en-US" sz="2400" dirty="0">
              <a:latin typeface="Open Sans Semibold"/>
              <a:cs typeface="Open Sans Semibold"/>
            </a:rPr>
            <a:t>Key areas of focus: media, hardware, and personnel</a:t>
          </a: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5780737C-8D37-114B-A46C-5D161BBB12BC}">
      <dgm:prSet/>
      <dgm:spPr/>
      <dgm:t>
        <a:bodyPr/>
        <a:lstStyle/>
        <a:p>
          <a:endParaRPr lang="en-US" dirty="0"/>
        </a:p>
      </dgm:t>
    </dgm:pt>
    <dgm:pt modelId="{A65446B8-DC60-6249-A123-CFAC4CFA2BF9}" type="parTrans" cxnId="{CD7D9902-EBB1-A046-9D26-8A908818ED19}">
      <dgm:prSet/>
      <dgm:spPr/>
      <dgm:t>
        <a:bodyPr/>
        <a:lstStyle/>
        <a:p>
          <a:endParaRPr lang="en-US"/>
        </a:p>
      </dgm:t>
    </dgm:pt>
    <dgm:pt modelId="{06C6C4FE-1C2D-3A4D-B343-174C6311DC0C}" type="sibTrans" cxnId="{CD7D9902-EBB1-A046-9D26-8A908818ED19}">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5"/>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5" custScaleY="138601"/>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5"/>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5"/>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5"/>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5"/>
      <dgm:spPr/>
    </dgm:pt>
    <dgm:pt modelId="{ED230B99-8AB8-F14A-B009-5ACD2354C8AE}" type="pres">
      <dgm:prSet presAssocID="{5AC08C2D-F87A-B047-9A1F-5AEFFCF08BEF}" presName="vert1" presStyleCnt="0"/>
      <dgm:spPr/>
    </dgm:pt>
    <dgm:pt modelId="{3FAD608C-51DA-D149-BE94-C6601CC4B88A}" type="pres">
      <dgm:prSet presAssocID="{5780737C-8D37-114B-A46C-5D161BBB12BC}" presName="thickLine" presStyleLbl="alignNode1" presStyleIdx="4" presStyleCnt="5"/>
      <dgm:spPr>
        <a:ln w="25400">
          <a:solidFill>
            <a:srgbClr val="006F53"/>
          </a:solidFill>
        </a:ln>
      </dgm:spPr>
    </dgm:pt>
    <dgm:pt modelId="{B7FB6FAD-052B-2E47-A375-2FFC3A57C18A}" type="pres">
      <dgm:prSet presAssocID="{5780737C-8D37-114B-A46C-5D161BBB12BC}" presName="horz1" presStyleCnt="0"/>
      <dgm:spPr/>
    </dgm:pt>
    <dgm:pt modelId="{65805A82-D3C2-AD42-B866-C6EEFD935F5A}" type="pres">
      <dgm:prSet presAssocID="{5780737C-8D37-114B-A46C-5D161BBB12BC}" presName="tx1" presStyleLbl="revTx" presStyleIdx="4" presStyleCnt="5"/>
      <dgm:spPr/>
    </dgm:pt>
    <dgm:pt modelId="{CB0A69F3-5333-0A4D-83C0-E357C218606F}" type="pres">
      <dgm:prSet presAssocID="{5780737C-8D37-114B-A46C-5D161BBB12BC}" presName="vert1" presStyleCnt="0"/>
      <dgm:spPr/>
    </dgm:pt>
  </dgm:ptLst>
  <dgm:cxnLst>
    <dgm:cxn modelId="{CD7D9902-EBB1-A046-9D26-8A908818ED19}" srcId="{227B85D9-7AA0-D148-8FD3-E71164F485FA}" destId="{5780737C-8D37-114B-A46C-5D161BBB12BC}" srcOrd="4" destOrd="0" parTransId="{A65446B8-DC60-6249-A123-CFAC4CFA2BF9}" sibTransId="{06C6C4FE-1C2D-3A4D-B343-174C6311DC0C}"/>
    <dgm:cxn modelId="{D89FAB03-B5BF-A249-88E3-19434506ACBE}" srcId="{227B85D9-7AA0-D148-8FD3-E71164F485FA}" destId="{5AC08C2D-F87A-B047-9A1F-5AEFFCF08BEF}" srcOrd="3" destOrd="0" parTransId="{0075F5F5-8A2E-6B4A-974F-C3D40DCAD295}" sibTransId="{F1592B7C-24CC-084E-B2D1-D1D47B0E8C84}"/>
    <dgm:cxn modelId="{2B4D481E-7235-7945-B4B6-14E082AE3720}" type="presOf" srcId="{8EE80EBD-97AE-8847-BB37-29587238724D}" destId="{895DA573-4104-3645-8547-D30BA2B1D4F1}"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E4DF566B-8016-9745-8D05-EC324B98B002}" type="presOf" srcId="{6EB91303-A642-CE4F-96E5-4EF8259DF3C6}" destId="{52306CFD-8B70-B043-A7DD-D7B23F20B60A}"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020D58D4-2332-AC49-BA7B-AE2CC3A94725}" type="presOf" srcId="{5780737C-8D37-114B-A46C-5D161BBB12BC}" destId="{65805A82-D3C2-AD42-B866-C6EEFD935F5A}" srcOrd="0" destOrd="0" presId="urn:microsoft.com/office/officeart/2008/layout/LinedList"/>
    <dgm:cxn modelId="{6BC753F6-5C21-6E4F-83AD-3BD5986A1976}" type="presOf" srcId="{C418F0E7-5517-084C-909F-8B1366168794}" destId="{FF26129F-D48A-5F40-9458-D857EC795AA2}" srcOrd="0" destOrd="0" presId="urn:microsoft.com/office/officeart/2008/layout/LinedList"/>
    <dgm:cxn modelId="{CEAB24F8-6A6E-C340-83FF-DACAF436704B}" type="presOf" srcId="{227B85D9-7AA0-D148-8FD3-E71164F485FA}" destId="{AC8400AB-8EF3-F04A-A485-7A37CCD7A711}" srcOrd="0" destOrd="0" presId="urn:microsoft.com/office/officeart/2008/layout/LinedList"/>
    <dgm:cxn modelId="{8F987AFF-D8AA-0D42-B62F-C784F905319F}" type="presOf" srcId="{5AC08C2D-F87A-B047-9A1F-5AEFFCF08BEF}" destId="{9D746D8B-5375-7544-BB52-9A53FEB3780E}" srcOrd="0" destOrd="0" presId="urn:microsoft.com/office/officeart/2008/layout/LinedList"/>
    <dgm:cxn modelId="{F983BBD5-17E2-A74B-99A3-2A0228DB2E35}" type="presParOf" srcId="{AC8400AB-8EF3-F04A-A485-7A37CCD7A711}" destId="{87B9AFD6-E341-0246-9F90-A9F1A4D5309B}" srcOrd="0" destOrd="0" presId="urn:microsoft.com/office/officeart/2008/layout/LinedList"/>
    <dgm:cxn modelId="{1CC53A02-29C1-124A-B4FF-47907D783F35}" type="presParOf" srcId="{AC8400AB-8EF3-F04A-A485-7A37CCD7A711}" destId="{497CA7FA-A4FB-C648-BB32-4645BB1347D7}" srcOrd="1" destOrd="0" presId="urn:microsoft.com/office/officeart/2008/layout/LinedList"/>
    <dgm:cxn modelId="{B4ADB110-44E8-8340-8E5E-482DA4DFD5CF}" type="presParOf" srcId="{497CA7FA-A4FB-C648-BB32-4645BB1347D7}" destId="{FF26129F-D48A-5F40-9458-D857EC795AA2}" srcOrd="0" destOrd="0" presId="urn:microsoft.com/office/officeart/2008/layout/LinedList"/>
    <dgm:cxn modelId="{BAA6E101-C87E-2747-ABE4-A3BCC3C3DC4E}" type="presParOf" srcId="{497CA7FA-A4FB-C648-BB32-4645BB1347D7}" destId="{540F8310-D86F-A74D-AF36-87AC5E4ADE51}" srcOrd="1" destOrd="0" presId="urn:microsoft.com/office/officeart/2008/layout/LinedList"/>
    <dgm:cxn modelId="{30587334-6026-B54C-9400-89034D9B458E}" type="presParOf" srcId="{AC8400AB-8EF3-F04A-A485-7A37CCD7A711}" destId="{721A2135-C1F3-DA4A-B119-796A40EF200C}" srcOrd="2" destOrd="0" presId="urn:microsoft.com/office/officeart/2008/layout/LinedList"/>
    <dgm:cxn modelId="{F14547B7-2313-1D41-9A8E-48DDC51AABF5}" type="presParOf" srcId="{AC8400AB-8EF3-F04A-A485-7A37CCD7A711}" destId="{46357BF7-8748-5447-B419-D0C1E5A3F581}" srcOrd="3" destOrd="0" presId="urn:microsoft.com/office/officeart/2008/layout/LinedList"/>
    <dgm:cxn modelId="{FBA3BEEF-914F-334D-B052-8F2D75CB56B0}" type="presParOf" srcId="{46357BF7-8748-5447-B419-D0C1E5A3F581}" destId="{895DA573-4104-3645-8547-D30BA2B1D4F1}" srcOrd="0" destOrd="0" presId="urn:microsoft.com/office/officeart/2008/layout/LinedList"/>
    <dgm:cxn modelId="{92C63BAB-CBC9-374B-9879-CADC9D06D4FA}" type="presParOf" srcId="{46357BF7-8748-5447-B419-D0C1E5A3F581}" destId="{6A95561B-818F-C34C-A9DD-1682548AD5D4}" srcOrd="1" destOrd="0" presId="urn:microsoft.com/office/officeart/2008/layout/LinedList"/>
    <dgm:cxn modelId="{84CB44F4-FFCB-C144-8027-2C4CBED8423D}" type="presParOf" srcId="{AC8400AB-8EF3-F04A-A485-7A37CCD7A711}" destId="{AFDFC935-866D-454F-AE68-CDE7BC0D23B1}" srcOrd="4" destOrd="0" presId="urn:microsoft.com/office/officeart/2008/layout/LinedList"/>
    <dgm:cxn modelId="{45E68D7F-6204-A54B-AFF7-E0BF1406CDB5}" type="presParOf" srcId="{AC8400AB-8EF3-F04A-A485-7A37CCD7A711}" destId="{A01D3074-DC4E-4A42-9D90-9F21105D7DF8}" srcOrd="5" destOrd="0" presId="urn:microsoft.com/office/officeart/2008/layout/LinedList"/>
    <dgm:cxn modelId="{95431077-F0FB-B440-9B2A-C7EBE402A06E}" type="presParOf" srcId="{A01D3074-DC4E-4A42-9D90-9F21105D7DF8}" destId="{52306CFD-8B70-B043-A7DD-D7B23F20B60A}" srcOrd="0" destOrd="0" presId="urn:microsoft.com/office/officeart/2008/layout/LinedList"/>
    <dgm:cxn modelId="{EA1BF859-92A1-9147-AEE6-AB4BD225A837}" type="presParOf" srcId="{A01D3074-DC4E-4A42-9D90-9F21105D7DF8}" destId="{194F9661-6E53-4746-8921-B091F19A248C}" srcOrd="1" destOrd="0" presId="urn:microsoft.com/office/officeart/2008/layout/LinedList"/>
    <dgm:cxn modelId="{5398FABE-2AE2-704B-8F18-C6FC1346018E}" type="presParOf" srcId="{AC8400AB-8EF3-F04A-A485-7A37CCD7A711}" destId="{1EC85288-0E19-824A-8F9B-8744EBADC50D}" srcOrd="6" destOrd="0" presId="urn:microsoft.com/office/officeart/2008/layout/LinedList"/>
    <dgm:cxn modelId="{C2A64F0D-26FC-A449-92B5-C395E1BE899C}" type="presParOf" srcId="{AC8400AB-8EF3-F04A-A485-7A37CCD7A711}" destId="{CE610399-4B74-534B-82F9-6C7E147FD1A0}" srcOrd="7" destOrd="0" presId="urn:microsoft.com/office/officeart/2008/layout/LinedList"/>
    <dgm:cxn modelId="{05285D73-1452-7545-818F-567499F86287}" type="presParOf" srcId="{CE610399-4B74-534B-82F9-6C7E147FD1A0}" destId="{9D746D8B-5375-7544-BB52-9A53FEB3780E}" srcOrd="0" destOrd="0" presId="urn:microsoft.com/office/officeart/2008/layout/LinedList"/>
    <dgm:cxn modelId="{4ACAE83D-57CA-1B48-BF08-07EC0FB726DD}" type="presParOf" srcId="{CE610399-4B74-534B-82F9-6C7E147FD1A0}" destId="{ED230B99-8AB8-F14A-B009-5ACD2354C8AE}" srcOrd="1" destOrd="0" presId="urn:microsoft.com/office/officeart/2008/layout/LinedList"/>
    <dgm:cxn modelId="{972A189E-559C-5C4E-89BE-77A8BB0D6685}" type="presParOf" srcId="{AC8400AB-8EF3-F04A-A485-7A37CCD7A711}" destId="{3FAD608C-51DA-D149-BE94-C6601CC4B88A}" srcOrd="8" destOrd="0" presId="urn:microsoft.com/office/officeart/2008/layout/LinedList"/>
    <dgm:cxn modelId="{5AEB1479-E5A4-FE43-830E-0498152E7A0B}" type="presParOf" srcId="{AC8400AB-8EF3-F04A-A485-7A37CCD7A711}" destId="{B7FB6FAD-052B-2E47-A375-2FFC3A57C18A}" srcOrd="9" destOrd="0" presId="urn:microsoft.com/office/officeart/2008/layout/LinedList"/>
    <dgm:cxn modelId="{7B4E9BE4-EE9D-F14E-8358-3D705D49309A}" type="presParOf" srcId="{B7FB6FAD-052B-2E47-A375-2FFC3A57C18A}" destId="{65805A82-D3C2-AD42-B866-C6EEFD935F5A}" srcOrd="0" destOrd="0" presId="urn:microsoft.com/office/officeart/2008/layout/LinedList"/>
    <dgm:cxn modelId="{9FEA9445-44E9-9145-9BD3-5D922D2B80ED}" type="presParOf" srcId="{B7FB6FAD-052B-2E47-A375-2FFC3A57C18A}" destId="{CB0A69F3-5333-0A4D-83C0-E357C218606F}" srcOrd="1" destOrd="0" presId="urn:microsoft.com/office/officeart/2008/layout/LinedLis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European Document Retention Guide 2013</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State of Florida Electronic Records and Records Management Practices, November 2010</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dirty="0">
              <a:latin typeface="Open Sans Semibold"/>
              <a:cs typeface="Open Sans Semibold"/>
            </a:rPr>
            <a:t>The Employment Practices Code, Information Commissioner’s Office, UK, November 2011</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dgm:t>
        <a:bodyPr anchor="ctr"/>
        <a:lstStyle/>
        <a:p>
          <a:pPr rtl="0"/>
          <a:r>
            <a:rPr lang="en-US" sz="2400" dirty="0">
              <a:latin typeface="Open Sans Semibold"/>
              <a:cs typeface="Open Sans Semibold"/>
            </a:rPr>
            <a:t>Wesleyan University, Information Technology Services Policy Regarding Data Retention for ITS-Owned Systems, September 2013</a:t>
          </a: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5780737C-8D37-114B-A46C-5D161BBB12BC}">
      <dgm:prSet/>
      <dgm:spPr/>
      <dgm:t>
        <a:bodyPr/>
        <a:lstStyle/>
        <a:p>
          <a:endParaRPr lang="en-US" dirty="0"/>
        </a:p>
      </dgm:t>
    </dgm:pt>
    <dgm:pt modelId="{A65446B8-DC60-6249-A123-CFAC4CFA2BF9}" type="parTrans" cxnId="{CD7D9902-EBB1-A046-9D26-8A908818ED19}">
      <dgm:prSet/>
      <dgm:spPr/>
      <dgm:t>
        <a:bodyPr/>
        <a:lstStyle/>
        <a:p>
          <a:endParaRPr lang="en-US"/>
        </a:p>
      </dgm:t>
    </dgm:pt>
    <dgm:pt modelId="{06C6C4FE-1C2D-3A4D-B343-174C6311DC0C}" type="sibTrans" cxnId="{CD7D9902-EBB1-A046-9D26-8A908818ED19}">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custScaleY="68042"/>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5"/>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5"/>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5"/>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5"/>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5"/>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5"/>
      <dgm:spPr/>
    </dgm:pt>
    <dgm:pt modelId="{ED230B99-8AB8-F14A-B009-5ACD2354C8AE}" type="pres">
      <dgm:prSet presAssocID="{5AC08C2D-F87A-B047-9A1F-5AEFFCF08BEF}" presName="vert1" presStyleCnt="0"/>
      <dgm:spPr/>
    </dgm:pt>
    <dgm:pt modelId="{3FAD608C-51DA-D149-BE94-C6601CC4B88A}" type="pres">
      <dgm:prSet presAssocID="{5780737C-8D37-114B-A46C-5D161BBB12BC}" presName="thickLine" presStyleLbl="alignNode1" presStyleIdx="4" presStyleCnt="5"/>
      <dgm:spPr/>
    </dgm:pt>
    <dgm:pt modelId="{B7FB6FAD-052B-2E47-A375-2FFC3A57C18A}" type="pres">
      <dgm:prSet presAssocID="{5780737C-8D37-114B-A46C-5D161BBB12BC}" presName="horz1" presStyleCnt="0"/>
      <dgm:spPr/>
    </dgm:pt>
    <dgm:pt modelId="{65805A82-D3C2-AD42-B866-C6EEFD935F5A}" type="pres">
      <dgm:prSet presAssocID="{5780737C-8D37-114B-A46C-5D161BBB12BC}" presName="tx1" presStyleLbl="revTx" presStyleIdx="4" presStyleCnt="5"/>
      <dgm:spPr/>
    </dgm:pt>
    <dgm:pt modelId="{CB0A69F3-5333-0A4D-83C0-E357C218606F}" type="pres">
      <dgm:prSet presAssocID="{5780737C-8D37-114B-A46C-5D161BBB12BC}" presName="vert1" presStyleCnt="0"/>
      <dgm:spPr/>
    </dgm:pt>
  </dgm:ptLst>
  <dgm:cxnLst>
    <dgm:cxn modelId="{CD7D9902-EBB1-A046-9D26-8A908818ED19}" srcId="{227B85D9-7AA0-D148-8FD3-E71164F485FA}" destId="{5780737C-8D37-114B-A46C-5D161BBB12BC}" srcOrd="4" destOrd="0" parTransId="{A65446B8-DC60-6249-A123-CFAC4CFA2BF9}" sibTransId="{06C6C4FE-1C2D-3A4D-B343-174C6311DC0C}"/>
    <dgm:cxn modelId="{D89FAB03-B5BF-A249-88E3-19434506ACBE}" srcId="{227B85D9-7AA0-D148-8FD3-E71164F485FA}" destId="{5AC08C2D-F87A-B047-9A1F-5AEFFCF08BEF}" srcOrd="3" destOrd="0" parTransId="{0075F5F5-8A2E-6B4A-974F-C3D40DCAD295}" sibTransId="{F1592B7C-24CC-084E-B2D1-D1D47B0E8C84}"/>
    <dgm:cxn modelId="{33841B11-2B8F-1741-9B8D-E4B7373404E1}" type="presOf" srcId="{5780737C-8D37-114B-A46C-5D161BBB12BC}" destId="{65805A82-D3C2-AD42-B866-C6EEFD935F5A}" srcOrd="0" destOrd="0" presId="urn:microsoft.com/office/officeart/2008/layout/LinedList"/>
    <dgm:cxn modelId="{F282A417-CB54-3044-8015-06B47B80B254}" type="presOf" srcId="{5AC08C2D-F87A-B047-9A1F-5AEFFCF08BEF}" destId="{9D746D8B-5375-7544-BB52-9A53FEB3780E}" srcOrd="0" destOrd="0" presId="urn:microsoft.com/office/officeart/2008/layout/LinedList"/>
    <dgm:cxn modelId="{E9E81F2E-D69D-2843-9DD3-68209A91CA23}" type="presOf" srcId="{8EE80EBD-97AE-8847-BB37-29587238724D}" destId="{895DA573-4104-3645-8547-D30BA2B1D4F1}" srcOrd="0" destOrd="0" presId="urn:microsoft.com/office/officeart/2008/layout/LinedList"/>
    <dgm:cxn modelId="{4A756539-420A-AF4E-A600-4B8C57DB8AEC}" type="presOf" srcId="{227B85D9-7AA0-D148-8FD3-E71164F485FA}" destId="{AC8400AB-8EF3-F04A-A485-7A37CCD7A711}"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028561B3-2121-1D46-BABA-BE57AB6C4645}" type="presOf" srcId="{C418F0E7-5517-084C-909F-8B1366168794}" destId="{FF26129F-D48A-5F40-9458-D857EC795AA2}" srcOrd="0" destOrd="0" presId="urn:microsoft.com/office/officeart/2008/layout/LinedList"/>
    <dgm:cxn modelId="{36F293C1-7C16-CB4C-A586-27017CCD43AF}" type="presOf" srcId="{6EB91303-A642-CE4F-96E5-4EF8259DF3C6}" destId="{52306CFD-8B70-B043-A7DD-D7B23F20B60A}" srcOrd="0" destOrd="0" presId="urn:microsoft.com/office/officeart/2008/layout/LinedList"/>
    <dgm:cxn modelId="{03FA8276-32D7-C54B-808F-7587FEACE53F}" type="presParOf" srcId="{AC8400AB-8EF3-F04A-A485-7A37CCD7A711}" destId="{87B9AFD6-E341-0246-9F90-A9F1A4D5309B}" srcOrd="0" destOrd="0" presId="urn:microsoft.com/office/officeart/2008/layout/LinedList"/>
    <dgm:cxn modelId="{22C2FAE7-A529-254C-BCC7-5BD923539B86}" type="presParOf" srcId="{AC8400AB-8EF3-F04A-A485-7A37CCD7A711}" destId="{497CA7FA-A4FB-C648-BB32-4645BB1347D7}" srcOrd="1" destOrd="0" presId="urn:microsoft.com/office/officeart/2008/layout/LinedList"/>
    <dgm:cxn modelId="{BB016FCE-A689-D24A-937C-110AFE25E206}" type="presParOf" srcId="{497CA7FA-A4FB-C648-BB32-4645BB1347D7}" destId="{FF26129F-D48A-5F40-9458-D857EC795AA2}" srcOrd="0" destOrd="0" presId="urn:microsoft.com/office/officeart/2008/layout/LinedList"/>
    <dgm:cxn modelId="{7EAFD595-477C-2249-A1AD-9819EF8B965D}" type="presParOf" srcId="{497CA7FA-A4FB-C648-BB32-4645BB1347D7}" destId="{540F8310-D86F-A74D-AF36-87AC5E4ADE51}" srcOrd="1" destOrd="0" presId="urn:microsoft.com/office/officeart/2008/layout/LinedList"/>
    <dgm:cxn modelId="{689335EB-0FB9-4947-9747-E1C257EBFB1E}" type="presParOf" srcId="{AC8400AB-8EF3-F04A-A485-7A37CCD7A711}" destId="{721A2135-C1F3-DA4A-B119-796A40EF200C}" srcOrd="2" destOrd="0" presId="urn:microsoft.com/office/officeart/2008/layout/LinedList"/>
    <dgm:cxn modelId="{25644D1C-EA23-E34A-B076-A0D278B5DB8F}" type="presParOf" srcId="{AC8400AB-8EF3-F04A-A485-7A37CCD7A711}" destId="{46357BF7-8748-5447-B419-D0C1E5A3F581}" srcOrd="3" destOrd="0" presId="urn:microsoft.com/office/officeart/2008/layout/LinedList"/>
    <dgm:cxn modelId="{1C2B72D4-B5F6-5F48-9F58-732FB067CE10}" type="presParOf" srcId="{46357BF7-8748-5447-B419-D0C1E5A3F581}" destId="{895DA573-4104-3645-8547-D30BA2B1D4F1}" srcOrd="0" destOrd="0" presId="urn:microsoft.com/office/officeart/2008/layout/LinedList"/>
    <dgm:cxn modelId="{30467543-B7D3-E248-8C47-C3A00B66848F}" type="presParOf" srcId="{46357BF7-8748-5447-B419-D0C1E5A3F581}" destId="{6A95561B-818F-C34C-A9DD-1682548AD5D4}" srcOrd="1" destOrd="0" presId="urn:microsoft.com/office/officeart/2008/layout/LinedList"/>
    <dgm:cxn modelId="{720D2536-57E1-E948-BA2B-3C69E7461969}" type="presParOf" srcId="{AC8400AB-8EF3-F04A-A485-7A37CCD7A711}" destId="{AFDFC935-866D-454F-AE68-CDE7BC0D23B1}" srcOrd="4" destOrd="0" presId="urn:microsoft.com/office/officeart/2008/layout/LinedList"/>
    <dgm:cxn modelId="{49D11048-B69C-8242-81B9-8A56825BDFC9}" type="presParOf" srcId="{AC8400AB-8EF3-F04A-A485-7A37CCD7A711}" destId="{A01D3074-DC4E-4A42-9D90-9F21105D7DF8}" srcOrd="5" destOrd="0" presId="urn:microsoft.com/office/officeart/2008/layout/LinedList"/>
    <dgm:cxn modelId="{D36261AD-4774-4E47-BACA-4C299B54B74B}" type="presParOf" srcId="{A01D3074-DC4E-4A42-9D90-9F21105D7DF8}" destId="{52306CFD-8B70-B043-A7DD-D7B23F20B60A}" srcOrd="0" destOrd="0" presId="urn:microsoft.com/office/officeart/2008/layout/LinedList"/>
    <dgm:cxn modelId="{8A02CD5B-27F1-384A-BF4E-373F5BB78EBC}" type="presParOf" srcId="{A01D3074-DC4E-4A42-9D90-9F21105D7DF8}" destId="{194F9661-6E53-4746-8921-B091F19A248C}" srcOrd="1" destOrd="0" presId="urn:microsoft.com/office/officeart/2008/layout/LinedList"/>
    <dgm:cxn modelId="{33730F88-3E97-BB42-BF9C-41B38BBE8607}" type="presParOf" srcId="{AC8400AB-8EF3-F04A-A485-7A37CCD7A711}" destId="{1EC85288-0E19-824A-8F9B-8744EBADC50D}" srcOrd="6" destOrd="0" presId="urn:microsoft.com/office/officeart/2008/layout/LinedList"/>
    <dgm:cxn modelId="{E9636D6A-F8C4-5F4C-9FF8-ACE07A9EFF9A}" type="presParOf" srcId="{AC8400AB-8EF3-F04A-A485-7A37CCD7A711}" destId="{CE610399-4B74-534B-82F9-6C7E147FD1A0}" srcOrd="7" destOrd="0" presId="urn:microsoft.com/office/officeart/2008/layout/LinedList"/>
    <dgm:cxn modelId="{94F87035-D74B-4143-A8ED-6C83EA84FBF0}" type="presParOf" srcId="{CE610399-4B74-534B-82F9-6C7E147FD1A0}" destId="{9D746D8B-5375-7544-BB52-9A53FEB3780E}" srcOrd="0" destOrd="0" presId="urn:microsoft.com/office/officeart/2008/layout/LinedList"/>
    <dgm:cxn modelId="{DDBCA815-30E0-0548-883E-E78FFC0A7E73}" type="presParOf" srcId="{CE610399-4B74-534B-82F9-6C7E147FD1A0}" destId="{ED230B99-8AB8-F14A-B009-5ACD2354C8AE}" srcOrd="1" destOrd="0" presId="urn:microsoft.com/office/officeart/2008/layout/LinedList"/>
    <dgm:cxn modelId="{3E5DE615-DD7D-B844-BCAD-4003BB95574A}" type="presParOf" srcId="{AC8400AB-8EF3-F04A-A485-7A37CCD7A711}" destId="{3FAD608C-51DA-D149-BE94-C6601CC4B88A}" srcOrd="8" destOrd="0" presId="urn:microsoft.com/office/officeart/2008/layout/LinedList"/>
    <dgm:cxn modelId="{AC20B723-CF2F-1F4D-AA46-A09F0669EF2A}" type="presParOf" srcId="{AC8400AB-8EF3-F04A-A485-7A37CCD7A711}" destId="{B7FB6FAD-052B-2E47-A375-2FFC3A57C18A}" srcOrd="9" destOrd="0" presId="urn:microsoft.com/office/officeart/2008/layout/LinedList"/>
    <dgm:cxn modelId="{2A0991B0-4F70-9F4D-B39B-0E14983F586C}" type="presParOf" srcId="{B7FB6FAD-052B-2E47-A375-2FFC3A57C18A}" destId="{65805A82-D3C2-AD42-B866-C6EEFD935F5A}" srcOrd="0" destOrd="0" presId="urn:microsoft.com/office/officeart/2008/layout/LinedList"/>
    <dgm:cxn modelId="{4A09A3E8-F59D-9F4C-8480-BFD6D0D285AE}" type="presParOf" srcId="{B7FB6FAD-052B-2E47-A375-2FFC3A57C18A}" destId="{CB0A69F3-5333-0A4D-83C0-E357C218606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Visteon Corporation, International Data Protection Policy, </a:t>
          </a:r>
          <a:br>
            <a:rPr lang="en-US" sz="2400" dirty="0">
              <a:latin typeface="Open Sans Semibold"/>
              <a:cs typeface="Open Sans Semibold"/>
            </a:rPr>
          </a:br>
          <a:r>
            <a:rPr lang="en-US" sz="2400" dirty="0">
              <a:latin typeface="Open Sans Semibold"/>
              <a:cs typeface="Open Sans Semibold"/>
            </a:rPr>
            <a:t>April 2013</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Texas State Records Retention Schedule (Revised 4th edition), effective July 4, 2012</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endParaRPr lang="en-US" sz="2400" dirty="0">
            <a:latin typeface="Open Sans Semibold"/>
            <a:cs typeface="Open Sans Semibold"/>
          </a:endParaRP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a:ln>
          <a:noFill/>
        </a:ln>
      </dgm:spPr>
      <dgm:t>
        <a:bodyPr anchor="ctr"/>
        <a:lstStyle/>
        <a:p>
          <a:pPr rtl="0"/>
          <a:endParaRPr lang="en-US" sz="2400" dirty="0">
            <a:latin typeface="Open Sans Semibold"/>
            <a:cs typeface="Open Sans Semibold"/>
          </a:endParaRP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4"/>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4"/>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4"/>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4"/>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4"/>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4"/>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4"/>
      <dgm:spPr>
        <a:ln>
          <a:noFill/>
        </a:ln>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4"/>
      <dgm:spPr/>
    </dgm:pt>
    <dgm:pt modelId="{ED230B99-8AB8-F14A-B009-5ACD2354C8AE}" type="pres">
      <dgm:prSet presAssocID="{5AC08C2D-F87A-B047-9A1F-5AEFFCF08BEF}" presName="vert1" presStyleCnt="0"/>
      <dgm:spPr/>
    </dgm:pt>
  </dgm:ptLst>
  <dgm:cxnLst>
    <dgm:cxn modelId="{D89FAB03-B5BF-A249-88E3-19434506ACBE}" srcId="{227B85D9-7AA0-D148-8FD3-E71164F485FA}" destId="{5AC08C2D-F87A-B047-9A1F-5AEFFCF08BEF}" srcOrd="3" destOrd="0" parTransId="{0075F5F5-8A2E-6B4A-974F-C3D40DCAD295}" sibTransId="{F1592B7C-24CC-084E-B2D1-D1D47B0E8C84}"/>
    <dgm:cxn modelId="{BF626A35-9308-2940-AD7B-516E8CF19B61}" type="presOf" srcId="{227B85D9-7AA0-D148-8FD3-E71164F485FA}" destId="{AC8400AB-8EF3-F04A-A485-7A37CCD7A711}"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2B202359-310A-0245-82A9-1127772B2E57}" type="presOf" srcId="{5AC08C2D-F87A-B047-9A1F-5AEFFCF08BEF}" destId="{9D746D8B-5375-7544-BB52-9A53FEB3780E}"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47DDFEB5-C190-A042-BF49-ED71A3DC7C68}" type="presOf" srcId="{C418F0E7-5517-084C-909F-8B1366168794}" destId="{FF26129F-D48A-5F40-9458-D857EC795AA2}" srcOrd="0" destOrd="0" presId="urn:microsoft.com/office/officeart/2008/layout/LinedList"/>
    <dgm:cxn modelId="{B635DCBE-2F1A-3A44-96B0-CABC441A9A1B}" type="presOf" srcId="{6EB91303-A642-CE4F-96E5-4EF8259DF3C6}" destId="{52306CFD-8B70-B043-A7DD-D7B23F20B60A}" srcOrd="0" destOrd="0" presId="urn:microsoft.com/office/officeart/2008/layout/LinedList"/>
    <dgm:cxn modelId="{7F8507D2-70AF-0241-AC15-6306D8A7B05F}" type="presOf" srcId="{8EE80EBD-97AE-8847-BB37-29587238724D}" destId="{895DA573-4104-3645-8547-D30BA2B1D4F1}" srcOrd="0" destOrd="0" presId="urn:microsoft.com/office/officeart/2008/layout/LinedList"/>
    <dgm:cxn modelId="{448D794B-B0F7-0044-8EE3-4C33FE0B9EE2}" type="presParOf" srcId="{AC8400AB-8EF3-F04A-A485-7A37CCD7A711}" destId="{87B9AFD6-E341-0246-9F90-A9F1A4D5309B}" srcOrd="0" destOrd="0" presId="urn:microsoft.com/office/officeart/2008/layout/LinedList"/>
    <dgm:cxn modelId="{D3ECF955-2D3F-334F-B958-8BB519A00331}" type="presParOf" srcId="{AC8400AB-8EF3-F04A-A485-7A37CCD7A711}" destId="{497CA7FA-A4FB-C648-BB32-4645BB1347D7}" srcOrd="1" destOrd="0" presId="urn:microsoft.com/office/officeart/2008/layout/LinedList"/>
    <dgm:cxn modelId="{034AE862-01E2-FE4D-B36D-699B00FF06A7}" type="presParOf" srcId="{497CA7FA-A4FB-C648-BB32-4645BB1347D7}" destId="{FF26129F-D48A-5F40-9458-D857EC795AA2}" srcOrd="0" destOrd="0" presId="urn:microsoft.com/office/officeart/2008/layout/LinedList"/>
    <dgm:cxn modelId="{02572CA1-023E-8C44-80F6-8AA90AD0C57E}" type="presParOf" srcId="{497CA7FA-A4FB-C648-BB32-4645BB1347D7}" destId="{540F8310-D86F-A74D-AF36-87AC5E4ADE51}" srcOrd="1" destOrd="0" presId="urn:microsoft.com/office/officeart/2008/layout/LinedList"/>
    <dgm:cxn modelId="{A261C762-C276-214D-AD2B-86FEC41E8C71}" type="presParOf" srcId="{AC8400AB-8EF3-F04A-A485-7A37CCD7A711}" destId="{721A2135-C1F3-DA4A-B119-796A40EF200C}" srcOrd="2" destOrd="0" presId="urn:microsoft.com/office/officeart/2008/layout/LinedList"/>
    <dgm:cxn modelId="{7E65F717-AFDC-CA47-A04D-3F2BB365DED3}" type="presParOf" srcId="{AC8400AB-8EF3-F04A-A485-7A37CCD7A711}" destId="{46357BF7-8748-5447-B419-D0C1E5A3F581}" srcOrd="3" destOrd="0" presId="urn:microsoft.com/office/officeart/2008/layout/LinedList"/>
    <dgm:cxn modelId="{C5FED149-3B4E-9B4D-B188-0A0D8A818D46}" type="presParOf" srcId="{46357BF7-8748-5447-B419-D0C1E5A3F581}" destId="{895DA573-4104-3645-8547-D30BA2B1D4F1}" srcOrd="0" destOrd="0" presId="urn:microsoft.com/office/officeart/2008/layout/LinedList"/>
    <dgm:cxn modelId="{AB4E6F07-8549-D249-A843-2D3A29B3D896}" type="presParOf" srcId="{46357BF7-8748-5447-B419-D0C1E5A3F581}" destId="{6A95561B-818F-C34C-A9DD-1682548AD5D4}" srcOrd="1" destOrd="0" presId="urn:microsoft.com/office/officeart/2008/layout/LinedList"/>
    <dgm:cxn modelId="{636198F5-7320-0747-9323-AC15085A41C6}" type="presParOf" srcId="{AC8400AB-8EF3-F04A-A485-7A37CCD7A711}" destId="{AFDFC935-866D-454F-AE68-CDE7BC0D23B1}" srcOrd="4" destOrd="0" presId="urn:microsoft.com/office/officeart/2008/layout/LinedList"/>
    <dgm:cxn modelId="{F533EF62-1C42-C54E-8073-CE91402D2A1C}" type="presParOf" srcId="{AC8400AB-8EF3-F04A-A485-7A37CCD7A711}" destId="{A01D3074-DC4E-4A42-9D90-9F21105D7DF8}" srcOrd="5" destOrd="0" presId="urn:microsoft.com/office/officeart/2008/layout/LinedList"/>
    <dgm:cxn modelId="{96A9CC9A-9439-7847-B3CB-4C90CA883664}" type="presParOf" srcId="{A01D3074-DC4E-4A42-9D90-9F21105D7DF8}" destId="{52306CFD-8B70-B043-A7DD-D7B23F20B60A}" srcOrd="0" destOrd="0" presId="urn:microsoft.com/office/officeart/2008/layout/LinedList"/>
    <dgm:cxn modelId="{EDAE9542-36FA-F74F-AF47-36E2FE7F5A0E}" type="presParOf" srcId="{A01D3074-DC4E-4A42-9D90-9F21105D7DF8}" destId="{194F9661-6E53-4746-8921-B091F19A248C}" srcOrd="1" destOrd="0" presId="urn:microsoft.com/office/officeart/2008/layout/LinedList"/>
    <dgm:cxn modelId="{7EB4EF83-FBEA-C84F-B255-B84EDB524AC2}" type="presParOf" srcId="{AC8400AB-8EF3-F04A-A485-7A37CCD7A711}" destId="{1EC85288-0E19-824A-8F9B-8744EBADC50D}" srcOrd="6" destOrd="0" presId="urn:microsoft.com/office/officeart/2008/layout/LinedList"/>
    <dgm:cxn modelId="{4E990DB1-2B94-0147-B0D5-DEC2B633ED9D}" type="presParOf" srcId="{AC8400AB-8EF3-F04A-A485-7A37CCD7A711}" destId="{CE610399-4B74-534B-82F9-6C7E147FD1A0}" srcOrd="7" destOrd="0" presId="urn:microsoft.com/office/officeart/2008/layout/LinedList"/>
    <dgm:cxn modelId="{5A71EF2F-A8FE-E648-B7E4-D9C7D2DE6660}" type="presParOf" srcId="{CE610399-4B74-534B-82F9-6C7E147FD1A0}" destId="{9D746D8B-5375-7544-BB52-9A53FEB3780E}" srcOrd="0" destOrd="0" presId="urn:microsoft.com/office/officeart/2008/layout/LinedList"/>
    <dgm:cxn modelId="{CE40D155-0C94-3C48-9458-C10BBE5FCBCC}" type="presParOf" srcId="{CE610399-4B74-534B-82F9-6C7E147FD1A0}" destId="{ED230B99-8AB8-F14A-B009-5ACD2354C8AE}"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Information System Security Objectives</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Prevent, Detect, Respond, and Recover </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dirty="0">
              <a:latin typeface="Open Sans Semibold"/>
              <a:cs typeface="Open Sans Semibold"/>
            </a:rPr>
            <a:t>Protection of Information While Being Processed, in Transit, </a:t>
          </a:r>
          <a:br>
            <a:rPr lang="en-US" sz="2400" dirty="0">
              <a:latin typeface="Open Sans Semibold"/>
              <a:cs typeface="Open Sans Semibold"/>
            </a:rPr>
          </a:br>
          <a:r>
            <a:rPr lang="en-US" sz="2400" dirty="0">
              <a:latin typeface="Open Sans Semibold"/>
              <a:cs typeface="Open Sans Semibold"/>
            </a:rPr>
            <a:t>and in Storage </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dgm:t>
        <a:bodyPr anchor="ctr"/>
        <a:lstStyle/>
        <a:p>
          <a:pPr rtl="0"/>
          <a:r>
            <a:rPr lang="en-US" sz="2400" dirty="0">
              <a:latin typeface="Open Sans Semibold"/>
              <a:cs typeface="Open Sans Semibold"/>
            </a:rPr>
            <a:t>External Systems Are Assumed to Be Insecure</a:t>
          </a:r>
          <a:endParaRPr lang="en-US" sz="2400" b="1" dirty="0">
            <a:solidFill>
              <a:schemeClr val="dk1"/>
            </a:solidFill>
            <a:latin typeface="Calibri"/>
            <a:ea typeface="Calibri"/>
            <a:cs typeface="Calibri"/>
            <a:sym typeface="Calibri"/>
          </a:endParaRP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5780737C-8D37-114B-A46C-5D161BBB12BC}">
      <dgm:prSet/>
      <dgm:spPr/>
      <dgm:t>
        <a:bodyPr/>
        <a:lstStyle/>
        <a:p>
          <a:endParaRPr lang="en-US" dirty="0"/>
        </a:p>
      </dgm:t>
    </dgm:pt>
    <dgm:pt modelId="{A65446B8-DC60-6249-A123-CFAC4CFA2BF9}" type="parTrans" cxnId="{CD7D9902-EBB1-A046-9D26-8A908818ED19}">
      <dgm:prSet/>
      <dgm:spPr/>
      <dgm:t>
        <a:bodyPr/>
        <a:lstStyle/>
        <a:p>
          <a:endParaRPr lang="en-US"/>
        </a:p>
      </dgm:t>
    </dgm:pt>
    <dgm:pt modelId="{06C6C4FE-1C2D-3A4D-B343-174C6311DC0C}" type="sibTrans" cxnId="{CD7D9902-EBB1-A046-9D26-8A908818ED19}">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5"/>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5"/>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5"/>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5" custScaleY="141021"/>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5"/>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5"/>
      <dgm:spPr/>
    </dgm:pt>
    <dgm:pt modelId="{ED230B99-8AB8-F14A-B009-5ACD2354C8AE}" type="pres">
      <dgm:prSet presAssocID="{5AC08C2D-F87A-B047-9A1F-5AEFFCF08BEF}" presName="vert1" presStyleCnt="0"/>
      <dgm:spPr/>
    </dgm:pt>
    <dgm:pt modelId="{3FAD608C-51DA-D149-BE94-C6601CC4B88A}" type="pres">
      <dgm:prSet presAssocID="{5780737C-8D37-114B-A46C-5D161BBB12BC}" presName="thickLine" presStyleLbl="alignNode1" presStyleIdx="4" presStyleCnt="5"/>
      <dgm:spPr/>
    </dgm:pt>
    <dgm:pt modelId="{B7FB6FAD-052B-2E47-A375-2FFC3A57C18A}" type="pres">
      <dgm:prSet presAssocID="{5780737C-8D37-114B-A46C-5D161BBB12BC}" presName="horz1" presStyleCnt="0"/>
      <dgm:spPr/>
    </dgm:pt>
    <dgm:pt modelId="{65805A82-D3C2-AD42-B866-C6EEFD935F5A}" type="pres">
      <dgm:prSet presAssocID="{5780737C-8D37-114B-A46C-5D161BBB12BC}" presName="tx1" presStyleLbl="revTx" presStyleIdx="4" presStyleCnt="5"/>
      <dgm:spPr/>
    </dgm:pt>
    <dgm:pt modelId="{CB0A69F3-5333-0A4D-83C0-E357C218606F}" type="pres">
      <dgm:prSet presAssocID="{5780737C-8D37-114B-A46C-5D161BBB12BC}" presName="vert1" presStyleCnt="0"/>
      <dgm:spPr/>
    </dgm:pt>
  </dgm:ptLst>
  <dgm:cxnLst>
    <dgm:cxn modelId="{CD7D9902-EBB1-A046-9D26-8A908818ED19}" srcId="{227B85D9-7AA0-D148-8FD3-E71164F485FA}" destId="{5780737C-8D37-114B-A46C-5D161BBB12BC}" srcOrd="4" destOrd="0" parTransId="{A65446B8-DC60-6249-A123-CFAC4CFA2BF9}" sibTransId="{06C6C4FE-1C2D-3A4D-B343-174C6311DC0C}"/>
    <dgm:cxn modelId="{D89FAB03-B5BF-A249-88E3-19434506ACBE}" srcId="{227B85D9-7AA0-D148-8FD3-E71164F485FA}" destId="{5AC08C2D-F87A-B047-9A1F-5AEFFCF08BEF}" srcOrd="3" destOrd="0" parTransId="{0075F5F5-8A2E-6B4A-974F-C3D40DCAD295}" sibTransId="{F1592B7C-24CC-084E-B2D1-D1D47B0E8C84}"/>
    <dgm:cxn modelId="{8F041E08-E658-CF43-B021-71559DB474B5}" type="presOf" srcId="{5780737C-8D37-114B-A46C-5D161BBB12BC}" destId="{65805A82-D3C2-AD42-B866-C6EEFD935F5A}" srcOrd="0" destOrd="0" presId="urn:microsoft.com/office/officeart/2008/layout/LinedList"/>
    <dgm:cxn modelId="{2E645C5E-A055-7045-984D-B57E559B4107}" type="presOf" srcId="{6EB91303-A642-CE4F-96E5-4EF8259DF3C6}" destId="{52306CFD-8B70-B043-A7DD-D7B23F20B60A}"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C7A39E42-B006-8249-8368-90DE14C753FC}" type="presOf" srcId="{C418F0E7-5517-084C-909F-8B1366168794}" destId="{FF26129F-D48A-5F40-9458-D857EC795AA2}" srcOrd="0" destOrd="0" presId="urn:microsoft.com/office/officeart/2008/layout/LinedList"/>
    <dgm:cxn modelId="{EEF08C49-C049-1B4A-9DB2-8ED4D95F4B8E}" type="presOf" srcId="{227B85D9-7AA0-D148-8FD3-E71164F485FA}" destId="{AC8400AB-8EF3-F04A-A485-7A37CCD7A711}"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6F995CA4-7EEE-9C44-99F2-F967FFD43F45}" type="presOf" srcId="{5AC08C2D-F87A-B047-9A1F-5AEFFCF08BEF}" destId="{9D746D8B-5375-7544-BB52-9A53FEB3780E}" srcOrd="0" destOrd="0" presId="urn:microsoft.com/office/officeart/2008/layout/LinedList"/>
    <dgm:cxn modelId="{3E1B4EA5-5DEB-1447-B21C-80C83EA6B917}" srcId="{227B85D9-7AA0-D148-8FD3-E71164F485FA}" destId="{6EB91303-A642-CE4F-96E5-4EF8259DF3C6}" srcOrd="2" destOrd="0" parTransId="{7512D3CE-D303-C340-A5B5-260D2D04F4F4}" sibTransId="{031F6F12-F52F-8C44-B6B6-272DE3F3B9D1}"/>
    <dgm:cxn modelId="{780997F5-CB8B-A84E-A331-C367B8F0D665}" type="presOf" srcId="{8EE80EBD-97AE-8847-BB37-29587238724D}" destId="{895DA573-4104-3645-8547-D30BA2B1D4F1}" srcOrd="0" destOrd="0" presId="urn:microsoft.com/office/officeart/2008/layout/LinedList"/>
    <dgm:cxn modelId="{F60956C3-2242-3C4E-B642-545ABF9D9656}" type="presParOf" srcId="{AC8400AB-8EF3-F04A-A485-7A37CCD7A711}" destId="{87B9AFD6-E341-0246-9F90-A9F1A4D5309B}" srcOrd="0" destOrd="0" presId="urn:microsoft.com/office/officeart/2008/layout/LinedList"/>
    <dgm:cxn modelId="{70F74102-8E11-4C4B-B29D-004F730498C2}" type="presParOf" srcId="{AC8400AB-8EF3-F04A-A485-7A37CCD7A711}" destId="{497CA7FA-A4FB-C648-BB32-4645BB1347D7}" srcOrd="1" destOrd="0" presId="urn:microsoft.com/office/officeart/2008/layout/LinedList"/>
    <dgm:cxn modelId="{3538E007-0980-224C-BC8C-BC008C22751F}" type="presParOf" srcId="{497CA7FA-A4FB-C648-BB32-4645BB1347D7}" destId="{FF26129F-D48A-5F40-9458-D857EC795AA2}" srcOrd="0" destOrd="0" presId="urn:microsoft.com/office/officeart/2008/layout/LinedList"/>
    <dgm:cxn modelId="{7CB311B5-E5D5-5F46-A6A1-9BDEDC5732A5}" type="presParOf" srcId="{497CA7FA-A4FB-C648-BB32-4645BB1347D7}" destId="{540F8310-D86F-A74D-AF36-87AC5E4ADE51}" srcOrd="1" destOrd="0" presId="urn:microsoft.com/office/officeart/2008/layout/LinedList"/>
    <dgm:cxn modelId="{F9D7C13F-760F-C243-AF0D-6CB3F40C46AF}" type="presParOf" srcId="{AC8400AB-8EF3-F04A-A485-7A37CCD7A711}" destId="{721A2135-C1F3-DA4A-B119-796A40EF200C}" srcOrd="2" destOrd="0" presId="urn:microsoft.com/office/officeart/2008/layout/LinedList"/>
    <dgm:cxn modelId="{CEDAF09E-05EC-B346-B321-D21EA1A5E28C}" type="presParOf" srcId="{AC8400AB-8EF3-F04A-A485-7A37CCD7A711}" destId="{46357BF7-8748-5447-B419-D0C1E5A3F581}" srcOrd="3" destOrd="0" presId="urn:microsoft.com/office/officeart/2008/layout/LinedList"/>
    <dgm:cxn modelId="{932365C2-74B7-F14B-8572-8979073F3858}" type="presParOf" srcId="{46357BF7-8748-5447-B419-D0C1E5A3F581}" destId="{895DA573-4104-3645-8547-D30BA2B1D4F1}" srcOrd="0" destOrd="0" presId="urn:microsoft.com/office/officeart/2008/layout/LinedList"/>
    <dgm:cxn modelId="{3ACD2645-A028-B741-80DB-54D7252CADA3}" type="presParOf" srcId="{46357BF7-8748-5447-B419-D0C1E5A3F581}" destId="{6A95561B-818F-C34C-A9DD-1682548AD5D4}" srcOrd="1" destOrd="0" presId="urn:microsoft.com/office/officeart/2008/layout/LinedList"/>
    <dgm:cxn modelId="{BCC36F28-EF77-9D46-9A50-3459CC26008C}" type="presParOf" srcId="{AC8400AB-8EF3-F04A-A485-7A37CCD7A711}" destId="{AFDFC935-866D-454F-AE68-CDE7BC0D23B1}" srcOrd="4" destOrd="0" presId="urn:microsoft.com/office/officeart/2008/layout/LinedList"/>
    <dgm:cxn modelId="{FD7039E9-496D-7146-900E-A39A303C21B8}" type="presParOf" srcId="{AC8400AB-8EF3-F04A-A485-7A37CCD7A711}" destId="{A01D3074-DC4E-4A42-9D90-9F21105D7DF8}" srcOrd="5" destOrd="0" presId="urn:microsoft.com/office/officeart/2008/layout/LinedList"/>
    <dgm:cxn modelId="{68760EE3-EC8A-FE4E-AFE2-40C8199A45E5}" type="presParOf" srcId="{A01D3074-DC4E-4A42-9D90-9F21105D7DF8}" destId="{52306CFD-8B70-B043-A7DD-D7B23F20B60A}" srcOrd="0" destOrd="0" presId="urn:microsoft.com/office/officeart/2008/layout/LinedList"/>
    <dgm:cxn modelId="{DF741265-463D-1A43-BC76-063145EC2127}" type="presParOf" srcId="{A01D3074-DC4E-4A42-9D90-9F21105D7DF8}" destId="{194F9661-6E53-4746-8921-B091F19A248C}" srcOrd="1" destOrd="0" presId="urn:microsoft.com/office/officeart/2008/layout/LinedList"/>
    <dgm:cxn modelId="{3F2446CE-58C2-904A-8DDD-55B9E0F36F64}" type="presParOf" srcId="{AC8400AB-8EF3-F04A-A485-7A37CCD7A711}" destId="{1EC85288-0E19-824A-8F9B-8744EBADC50D}" srcOrd="6" destOrd="0" presId="urn:microsoft.com/office/officeart/2008/layout/LinedList"/>
    <dgm:cxn modelId="{8148EECE-D9D5-044E-8A7D-2A25D02D96AD}" type="presParOf" srcId="{AC8400AB-8EF3-F04A-A485-7A37CCD7A711}" destId="{CE610399-4B74-534B-82F9-6C7E147FD1A0}" srcOrd="7" destOrd="0" presId="urn:microsoft.com/office/officeart/2008/layout/LinedList"/>
    <dgm:cxn modelId="{8E80EB05-C981-1347-BBDD-96899E82CD9B}" type="presParOf" srcId="{CE610399-4B74-534B-82F9-6C7E147FD1A0}" destId="{9D746D8B-5375-7544-BB52-9A53FEB3780E}" srcOrd="0" destOrd="0" presId="urn:microsoft.com/office/officeart/2008/layout/LinedList"/>
    <dgm:cxn modelId="{4676A0A3-A2D0-994D-BEAD-4BA9C6949A70}" type="presParOf" srcId="{CE610399-4B74-534B-82F9-6C7E147FD1A0}" destId="{ED230B99-8AB8-F14A-B009-5ACD2354C8AE}" srcOrd="1" destOrd="0" presId="urn:microsoft.com/office/officeart/2008/layout/LinedList"/>
    <dgm:cxn modelId="{7B4A4B33-E305-EB44-8D8C-B7EEFAEB63B2}" type="presParOf" srcId="{AC8400AB-8EF3-F04A-A485-7A37CCD7A711}" destId="{3FAD608C-51DA-D149-BE94-C6601CC4B88A}" srcOrd="8" destOrd="0" presId="urn:microsoft.com/office/officeart/2008/layout/LinedList"/>
    <dgm:cxn modelId="{84300F76-680B-6D41-9022-D37C44EEA91E}" type="presParOf" srcId="{AC8400AB-8EF3-F04A-A485-7A37CCD7A711}" destId="{B7FB6FAD-052B-2E47-A375-2FFC3A57C18A}" srcOrd="9" destOrd="0" presId="urn:microsoft.com/office/officeart/2008/layout/LinedList"/>
    <dgm:cxn modelId="{AA44CB1A-2E37-534D-AC78-A903AC2E8D12}" type="presParOf" srcId="{B7FB6FAD-052B-2E47-A375-2FFC3A57C18A}" destId="{65805A82-D3C2-AD42-B866-C6EEFD935F5A}" srcOrd="0" destOrd="0" presId="urn:microsoft.com/office/officeart/2008/layout/LinedList"/>
    <dgm:cxn modelId="{80C35A99-AE93-C948-9EB0-B09419EEBB93}" type="presParOf" srcId="{B7FB6FAD-052B-2E47-A375-2FFC3A57C18A}" destId="{CB0A69F3-5333-0A4D-83C0-E357C218606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Resilience for Critical Information Systems </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Auditability and Accountability </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endParaRPr lang="en-US" sz="2400" dirty="0">
            <a:latin typeface="Open Sans Semibold"/>
            <a:cs typeface="Open Sans Semibold"/>
          </a:endParaRP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dgm:t>
        <a:bodyPr anchor="ctr"/>
        <a:lstStyle/>
        <a:p>
          <a:pPr rtl="0"/>
          <a:endParaRPr lang="en-US" sz="2400" b="1" dirty="0">
            <a:solidFill>
              <a:schemeClr val="dk1"/>
            </a:solidFill>
            <a:latin typeface="Calibri"/>
            <a:ea typeface="Calibri"/>
            <a:cs typeface="Calibri"/>
            <a:sym typeface="Calibri"/>
          </a:endParaRP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5780737C-8D37-114B-A46C-5D161BBB12BC}">
      <dgm:prSet/>
      <dgm:spPr/>
      <dgm:t>
        <a:bodyPr/>
        <a:lstStyle/>
        <a:p>
          <a:endParaRPr lang="en-US" dirty="0"/>
        </a:p>
      </dgm:t>
    </dgm:pt>
    <dgm:pt modelId="{A65446B8-DC60-6249-A123-CFAC4CFA2BF9}" type="parTrans" cxnId="{CD7D9902-EBB1-A046-9D26-8A908818ED19}">
      <dgm:prSet/>
      <dgm:spPr/>
      <dgm:t>
        <a:bodyPr/>
        <a:lstStyle/>
        <a:p>
          <a:endParaRPr lang="en-US"/>
        </a:p>
      </dgm:t>
    </dgm:pt>
    <dgm:pt modelId="{06C6C4FE-1C2D-3A4D-B343-174C6311DC0C}" type="sibTrans" cxnId="{CD7D9902-EBB1-A046-9D26-8A908818ED19}">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5"/>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5"/>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5"/>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5"/>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5"/>
      <dgm:spPr>
        <a:ln>
          <a:noFill/>
        </a:ln>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5"/>
      <dgm:spPr/>
    </dgm:pt>
    <dgm:pt modelId="{ED230B99-8AB8-F14A-B009-5ACD2354C8AE}" type="pres">
      <dgm:prSet presAssocID="{5AC08C2D-F87A-B047-9A1F-5AEFFCF08BEF}" presName="vert1" presStyleCnt="0"/>
      <dgm:spPr/>
    </dgm:pt>
    <dgm:pt modelId="{3FAD608C-51DA-D149-BE94-C6601CC4B88A}" type="pres">
      <dgm:prSet presAssocID="{5780737C-8D37-114B-A46C-5D161BBB12BC}" presName="thickLine" presStyleLbl="alignNode1" presStyleIdx="4" presStyleCnt="5"/>
      <dgm:spPr>
        <a:ln>
          <a:noFill/>
        </a:ln>
      </dgm:spPr>
    </dgm:pt>
    <dgm:pt modelId="{B7FB6FAD-052B-2E47-A375-2FFC3A57C18A}" type="pres">
      <dgm:prSet presAssocID="{5780737C-8D37-114B-A46C-5D161BBB12BC}" presName="horz1" presStyleCnt="0"/>
      <dgm:spPr/>
    </dgm:pt>
    <dgm:pt modelId="{65805A82-D3C2-AD42-B866-C6EEFD935F5A}" type="pres">
      <dgm:prSet presAssocID="{5780737C-8D37-114B-A46C-5D161BBB12BC}" presName="tx1" presStyleLbl="revTx" presStyleIdx="4" presStyleCnt="5"/>
      <dgm:spPr/>
    </dgm:pt>
    <dgm:pt modelId="{CB0A69F3-5333-0A4D-83C0-E357C218606F}" type="pres">
      <dgm:prSet presAssocID="{5780737C-8D37-114B-A46C-5D161BBB12BC}" presName="vert1" presStyleCnt="0"/>
      <dgm:spPr/>
    </dgm:pt>
  </dgm:ptLst>
  <dgm:cxnLst>
    <dgm:cxn modelId="{CD7D9902-EBB1-A046-9D26-8A908818ED19}" srcId="{227B85D9-7AA0-D148-8FD3-E71164F485FA}" destId="{5780737C-8D37-114B-A46C-5D161BBB12BC}" srcOrd="4" destOrd="0" parTransId="{A65446B8-DC60-6249-A123-CFAC4CFA2BF9}" sibTransId="{06C6C4FE-1C2D-3A4D-B343-174C6311DC0C}"/>
    <dgm:cxn modelId="{D89FAB03-B5BF-A249-88E3-19434506ACBE}" srcId="{227B85D9-7AA0-D148-8FD3-E71164F485FA}" destId="{5AC08C2D-F87A-B047-9A1F-5AEFFCF08BEF}" srcOrd="3" destOrd="0" parTransId="{0075F5F5-8A2E-6B4A-974F-C3D40DCAD295}" sibTransId="{F1592B7C-24CC-084E-B2D1-D1D47B0E8C84}"/>
    <dgm:cxn modelId="{1E021E12-64E1-0245-9056-97417EF895AA}" type="presOf" srcId="{6EB91303-A642-CE4F-96E5-4EF8259DF3C6}" destId="{52306CFD-8B70-B043-A7DD-D7B23F20B60A}"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767A5855-0FCF-0549-B9A9-480EC3491912}" type="presOf" srcId="{5AC08C2D-F87A-B047-9A1F-5AEFFCF08BEF}" destId="{9D746D8B-5375-7544-BB52-9A53FEB3780E}" srcOrd="0" destOrd="0" presId="urn:microsoft.com/office/officeart/2008/layout/LinedList"/>
    <dgm:cxn modelId="{FD8C858C-32F0-374E-B869-E4169F1A7959}" type="presOf" srcId="{227B85D9-7AA0-D148-8FD3-E71164F485FA}" destId="{AC8400AB-8EF3-F04A-A485-7A37CCD7A711}" srcOrd="0" destOrd="0" presId="urn:microsoft.com/office/officeart/2008/layout/LinedList"/>
    <dgm:cxn modelId="{DAAE188E-CC40-0E41-B4A4-C40404FBBBA6}" type="presOf" srcId="{5780737C-8D37-114B-A46C-5D161BBB12BC}" destId="{65805A82-D3C2-AD42-B866-C6EEFD935F5A}" srcOrd="0" destOrd="0" presId="urn:microsoft.com/office/officeart/2008/layout/LinedList"/>
    <dgm:cxn modelId="{3D4BA998-ED75-2B42-8FFF-24E6F14AC922}" type="presOf" srcId="{8EE80EBD-97AE-8847-BB37-29587238724D}" destId="{895DA573-4104-3645-8547-D30BA2B1D4F1}"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16ACDDA4-61C9-6C44-8BF7-5A87363F838E}" type="presOf" srcId="{C418F0E7-5517-084C-909F-8B1366168794}" destId="{FF26129F-D48A-5F40-9458-D857EC795AA2}" srcOrd="0" destOrd="0" presId="urn:microsoft.com/office/officeart/2008/layout/LinedList"/>
    <dgm:cxn modelId="{3E1B4EA5-5DEB-1447-B21C-80C83EA6B917}" srcId="{227B85D9-7AA0-D148-8FD3-E71164F485FA}" destId="{6EB91303-A642-CE4F-96E5-4EF8259DF3C6}" srcOrd="2" destOrd="0" parTransId="{7512D3CE-D303-C340-A5B5-260D2D04F4F4}" sibTransId="{031F6F12-F52F-8C44-B6B6-272DE3F3B9D1}"/>
    <dgm:cxn modelId="{C9AC0CE5-9BBD-744D-9FE6-4AEDDF5467A4}" type="presParOf" srcId="{AC8400AB-8EF3-F04A-A485-7A37CCD7A711}" destId="{87B9AFD6-E341-0246-9F90-A9F1A4D5309B}" srcOrd="0" destOrd="0" presId="urn:microsoft.com/office/officeart/2008/layout/LinedList"/>
    <dgm:cxn modelId="{FE07804C-4FCE-754E-9D3C-504F9DD5EEE4}" type="presParOf" srcId="{AC8400AB-8EF3-F04A-A485-7A37CCD7A711}" destId="{497CA7FA-A4FB-C648-BB32-4645BB1347D7}" srcOrd="1" destOrd="0" presId="urn:microsoft.com/office/officeart/2008/layout/LinedList"/>
    <dgm:cxn modelId="{37BDA7ED-80DE-4946-B1BF-5C8401297382}" type="presParOf" srcId="{497CA7FA-A4FB-C648-BB32-4645BB1347D7}" destId="{FF26129F-D48A-5F40-9458-D857EC795AA2}" srcOrd="0" destOrd="0" presId="urn:microsoft.com/office/officeart/2008/layout/LinedList"/>
    <dgm:cxn modelId="{24F4D524-424D-614C-B498-FC549C515CE0}" type="presParOf" srcId="{497CA7FA-A4FB-C648-BB32-4645BB1347D7}" destId="{540F8310-D86F-A74D-AF36-87AC5E4ADE51}" srcOrd="1" destOrd="0" presId="urn:microsoft.com/office/officeart/2008/layout/LinedList"/>
    <dgm:cxn modelId="{D7D3A907-FA07-C949-A9BC-AC294C4CDE63}" type="presParOf" srcId="{AC8400AB-8EF3-F04A-A485-7A37CCD7A711}" destId="{721A2135-C1F3-DA4A-B119-796A40EF200C}" srcOrd="2" destOrd="0" presId="urn:microsoft.com/office/officeart/2008/layout/LinedList"/>
    <dgm:cxn modelId="{C03E6424-279F-0443-9AFE-F4A9DEC46001}" type="presParOf" srcId="{AC8400AB-8EF3-F04A-A485-7A37CCD7A711}" destId="{46357BF7-8748-5447-B419-D0C1E5A3F581}" srcOrd="3" destOrd="0" presId="urn:microsoft.com/office/officeart/2008/layout/LinedList"/>
    <dgm:cxn modelId="{EF35D11B-1C3B-A148-B63D-0DE9F6BAD62A}" type="presParOf" srcId="{46357BF7-8748-5447-B419-D0C1E5A3F581}" destId="{895DA573-4104-3645-8547-D30BA2B1D4F1}" srcOrd="0" destOrd="0" presId="urn:microsoft.com/office/officeart/2008/layout/LinedList"/>
    <dgm:cxn modelId="{F609CC5F-0D2D-684F-BE2C-5AC9E62B0896}" type="presParOf" srcId="{46357BF7-8748-5447-B419-D0C1E5A3F581}" destId="{6A95561B-818F-C34C-A9DD-1682548AD5D4}" srcOrd="1" destOrd="0" presId="urn:microsoft.com/office/officeart/2008/layout/LinedList"/>
    <dgm:cxn modelId="{7E77EC45-B4D8-6545-AAE2-F150CC8F42DF}" type="presParOf" srcId="{AC8400AB-8EF3-F04A-A485-7A37CCD7A711}" destId="{AFDFC935-866D-454F-AE68-CDE7BC0D23B1}" srcOrd="4" destOrd="0" presId="urn:microsoft.com/office/officeart/2008/layout/LinedList"/>
    <dgm:cxn modelId="{90DF36F7-F3A9-5D4D-9263-0A16608FE478}" type="presParOf" srcId="{AC8400AB-8EF3-F04A-A485-7A37CCD7A711}" destId="{A01D3074-DC4E-4A42-9D90-9F21105D7DF8}" srcOrd="5" destOrd="0" presId="urn:microsoft.com/office/officeart/2008/layout/LinedList"/>
    <dgm:cxn modelId="{B9403711-5261-B248-B2CD-C138561561AE}" type="presParOf" srcId="{A01D3074-DC4E-4A42-9D90-9F21105D7DF8}" destId="{52306CFD-8B70-B043-A7DD-D7B23F20B60A}" srcOrd="0" destOrd="0" presId="urn:microsoft.com/office/officeart/2008/layout/LinedList"/>
    <dgm:cxn modelId="{02E7B03E-CDFF-1B44-9921-08867D593759}" type="presParOf" srcId="{A01D3074-DC4E-4A42-9D90-9F21105D7DF8}" destId="{194F9661-6E53-4746-8921-B091F19A248C}" srcOrd="1" destOrd="0" presId="urn:microsoft.com/office/officeart/2008/layout/LinedList"/>
    <dgm:cxn modelId="{BFFEDFF3-7BBE-DA43-AD68-F0EE735CCED6}" type="presParOf" srcId="{AC8400AB-8EF3-F04A-A485-7A37CCD7A711}" destId="{1EC85288-0E19-824A-8F9B-8744EBADC50D}" srcOrd="6" destOrd="0" presId="urn:microsoft.com/office/officeart/2008/layout/LinedList"/>
    <dgm:cxn modelId="{FC1EC065-9A13-DA49-A862-E1D0029D7509}" type="presParOf" srcId="{AC8400AB-8EF3-F04A-A485-7A37CCD7A711}" destId="{CE610399-4B74-534B-82F9-6C7E147FD1A0}" srcOrd="7" destOrd="0" presId="urn:microsoft.com/office/officeart/2008/layout/LinedList"/>
    <dgm:cxn modelId="{F3FE6E2B-2B84-584D-9EA3-F5736DCB2AE6}" type="presParOf" srcId="{CE610399-4B74-534B-82F9-6C7E147FD1A0}" destId="{9D746D8B-5375-7544-BB52-9A53FEB3780E}" srcOrd="0" destOrd="0" presId="urn:microsoft.com/office/officeart/2008/layout/LinedList"/>
    <dgm:cxn modelId="{B18B7321-C1CF-3242-ACA1-329CBA0942AB}" type="presParOf" srcId="{CE610399-4B74-534B-82F9-6C7E147FD1A0}" destId="{ED230B99-8AB8-F14A-B009-5ACD2354C8AE}" srcOrd="1" destOrd="0" presId="urn:microsoft.com/office/officeart/2008/layout/LinedList"/>
    <dgm:cxn modelId="{65E5B672-0C46-2A42-B4F4-F86C5910418A}" type="presParOf" srcId="{AC8400AB-8EF3-F04A-A485-7A37CCD7A711}" destId="{3FAD608C-51DA-D149-BE94-C6601CC4B88A}" srcOrd="8" destOrd="0" presId="urn:microsoft.com/office/officeart/2008/layout/LinedList"/>
    <dgm:cxn modelId="{C55EED0F-BDE1-1547-89EE-24385FF3AFA8}" type="presParOf" srcId="{AC8400AB-8EF3-F04A-A485-7A37CCD7A711}" destId="{B7FB6FAD-052B-2E47-A375-2FFC3A57C18A}" srcOrd="9" destOrd="0" presId="urn:microsoft.com/office/officeart/2008/layout/LinedList"/>
    <dgm:cxn modelId="{6CFF0E74-3B70-AA43-A787-84B8131B851F}" type="presParOf" srcId="{B7FB6FAD-052B-2E47-A375-2FFC3A57C18A}" destId="{65805A82-D3C2-AD42-B866-C6EEFD935F5A}" srcOrd="0" destOrd="0" presId="urn:microsoft.com/office/officeart/2008/layout/LinedList"/>
    <dgm:cxn modelId="{8C17B55F-C07F-004A-BC1F-0C1ED54D88A6}" type="presParOf" srcId="{B7FB6FAD-052B-2E47-A375-2FFC3A57C18A}" destId="{CB0A69F3-5333-0A4D-83C0-E357C218606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The protection of stored data is often a key requirement for an organization’s sensitive information</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Backup data, off-site storage, password files, and many other types of sensitive information need to be protected </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dirty="0">
              <a:latin typeface="Open Sans Semibold"/>
              <a:cs typeface="Open Sans Semibold"/>
            </a:rPr>
            <a:t>This is typically done through the use of cryptographic algorithms</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dgm:t>
        <a:bodyPr anchor="ctr"/>
        <a:lstStyle/>
        <a:p>
          <a:pPr rtl="0"/>
          <a:endParaRPr lang="en-US" sz="2400" b="1" dirty="0">
            <a:solidFill>
              <a:schemeClr val="dk1"/>
            </a:solidFill>
            <a:latin typeface="Calibri"/>
            <a:ea typeface="Calibri"/>
            <a:cs typeface="Calibri"/>
            <a:sym typeface="Calibri"/>
          </a:endParaRP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4"/>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4"/>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4"/>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4"/>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4"/>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4" custScaleY="72426"/>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4"/>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4"/>
      <dgm:spPr/>
    </dgm:pt>
    <dgm:pt modelId="{ED230B99-8AB8-F14A-B009-5ACD2354C8AE}" type="pres">
      <dgm:prSet presAssocID="{5AC08C2D-F87A-B047-9A1F-5AEFFCF08BEF}" presName="vert1" presStyleCnt="0"/>
      <dgm:spPr/>
    </dgm:pt>
  </dgm:ptLst>
  <dgm:cxnLst>
    <dgm:cxn modelId="{D89FAB03-B5BF-A249-88E3-19434506ACBE}" srcId="{227B85D9-7AA0-D148-8FD3-E71164F485FA}" destId="{5AC08C2D-F87A-B047-9A1F-5AEFFCF08BEF}" srcOrd="3" destOrd="0" parTransId="{0075F5F5-8A2E-6B4A-974F-C3D40DCAD295}" sibTransId="{F1592B7C-24CC-084E-B2D1-D1D47B0E8C84}"/>
    <dgm:cxn modelId="{40001F41-DFD5-A84A-8067-E6AB25712030}" srcId="{227B85D9-7AA0-D148-8FD3-E71164F485FA}" destId="{8EE80EBD-97AE-8847-BB37-29587238724D}" srcOrd="1" destOrd="0" parTransId="{362C9049-4E22-2F4D-A82A-35F20D70E054}" sibTransId="{C23E33F1-34F0-8345-9700-D203D26E3C61}"/>
    <dgm:cxn modelId="{DE2CE249-0E46-BE4C-8A6E-757E3D4590AF}" type="presOf" srcId="{227B85D9-7AA0-D148-8FD3-E71164F485FA}" destId="{AC8400AB-8EF3-F04A-A485-7A37CCD7A711}" srcOrd="0" destOrd="0" presId="urn:microsoft.com/office/officeart/2008/layout/LinedList"/>
    <dgm:cxn modelId="{A6A15B52-8F10-8448-8FC1-A9343F39FE08}" type="presOf" srcId="{C418F0E7-5517-084C-909F-8B1366168794}" destId="{FF26129F-D48A-5F40-9458-D857EC795AA2}" srcOrd="0" destOrd="0" presId="urn:microsoft.com/office/officeart/2008/layout/LinedList"/>
    <dgm:cxn modelId="{38D9C59B-33C8-B449-9DD4-3F47C44F52C0}" type="presOf" srcId="{5AC08C2D-F87A-B047-9A1F-5AEFFCF08BEF}" destId="{9D746D8B-5375-7544-BB52-9A53FEB3780E}"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3A7BDDF4-B159-4246-838B-C5629DA4428B}" type="presOf" srcId="{6EB91303-A642-CE4F-96E5-4EF8259DF3C6}" destId="{52306CFD-8B70-B043-A7DD-D7B23F20B60A}" srcOrd="0" destOrd="0" presId="urn:microsoft.com/office/officeart/2008/layout/LinedList"/>
    <dgm:cxn modelId="{B260CDFF-1475-0B46-9972-8DC64C626A87}" type="presOf" srcId="{8EE80EBD-97AE-8847-BB37-29587238724D}" destId="{895DA573-4104-3645-8547-D30BA2B1D4F1}" srcOrd="0" destOrd="0" presId="urn:microsoft.com/office/officeart/2008/layout/LinedList"/>
    <dgm:cxn modelId="{F376B459-1DA7-9946-A4F3-73F115477DE3}" type="presParOf" srcId="{AC8400AB-8EF3-F04A-A485-7A37CCD7A711}" destId="{87B9AFD6-E341-0246-9F90-A9F1A4D5309B}" srcOrd="0" destOrd="0" presId="urn:microsoft.com/office/officeart/2008/layout/LinedList"/>
    <dgm:cxn modelId="{8C84DF78-D094-6647-98F7-E682FFAFA27E}" type="presParOf" srcId="{AC8400AB-8EF3-F04A-A485-7A37CCD7A711}" destId="{497CA7FA-A4FB-C648-BB32-4645BB1347D7}" srcOrd="1" destOrd="0" presId="urn:microsoft.com/office/officeart/2008/layout/LinedList"/>
    <dgm:cxn modelId="{41593407-373F-C444-B912-ACDB08D8EFE4}" type="presParOf" srcId="{497CA7FA-A4FB-C648-BB32-4645BB1347D7}" destId="{FF26129F-D48A-5F40-9458-D857EC795AA2}" srcOrd="0" destOrd="0" presId="urn:microsoft.com/office/officeart/2008/layout/LinedList"/>
    <dgm:cxn modelId="{F170E36C-C0C8-6B41-BDD7-E637A31B2393}" type="presParOf" srcId="{497CA7FA-A4FB-C648-BB32-4645BB1347D7}" destId="{540F8310-D86F-A74D-AF36-87AC5E4ADE51}" srcOrd="1" destOrd="0" presId="urn:microsoft.com/office/officeart/2008/layout/LinedList"/>
    <dgm:cxn modelId="{870441B2-87BC-B34E-B241-6AE99F565C3A}" type="presParOf" srcId="{AC8400AB-8EF3-F04A-A485-7A37CCD7A711}" destId="{721A2135-C1F3-DA4A-B119-796A40EF200C}" srcOrd="2" destOrd="0" presId="urn:microsoft.com/office/officeart/2008/layout/LinedList"/>
    <dgm:cxn modelId="{A7A3B6AF-DE19-F946-ADB5-687554DB595C}" type="presParOf" srcId="{AC8400AB-8EF3-F04A-A485-7A37CCD7A711}" destId="{46357BF7-8748-5447-B419-D0C1E5A3F581}" srcOrd="3" destOrd="0" presId="urn:microsoft.com/office/officeart/2008/layout/LinedList"/>
    <dgm:cxn modelId="{694A03FE-CA89-0A4C-AF84-F91F15FBF277}" type="presParOf" srcId="{46357BF7-8748-5447-B419-D0C1E5A3F581}" destId="{895DA573-4104-3645-8547-D30BA2B1D4F1}" srcOrd="0" destOrd="0" presId="urn:microsoft.com/office/officeart/2008/layout/LinedList"/>
    <dgm:cxn modelId="{D7E4BCDF-CDF4-2140-80FF-D7784B33AC85}" type="presParOf" srcId="{46357BF7-8748-5447-B419-D0C1E5A3F581}" destId="{6A95561B-818F-C34C-A9DD-1682548AD5D4}" srcOrd="1" destOrd="0" presId="urn:microsoft.com/office/officeart/2008/layout/LinedList"/>
    <dgm:cxn modelId="{309A5521-3D65-D14E-B98B-E7D118E8B5B8}" type="presParOf" srcId="{AC8400AB-8EF3-F04A-A485-7A37CCD7A711}" destId="{AFDFC935-866D-454F-AE68-CDE7BC0D23B1}" srcOrd="4" destOrd="0" presId="urn:microsoft.com/office/officeart/2008/layout/LinedList"/>
    <dgm:cxn modelId="{ED3DE393-7E5B-5948-B211-CBFD9C1DADFB}" type="presParOf" srcId="{AC8400AB-8EF3-F04A-A485-7A37CCD7A711}" destId="{A01D3074-DC4E-4A42-9D90-9F21105D7DF8}" srcOrd="5" destOrd="0" presId="urn:microsoft.com/office/officeart/2008/layout/LinedList"/>
    <dgm:cxn modelId="{F702356F-2AE5-F649-9749-92899ABFF442}" type="presParOf" srcId="{A01D3074-DC4E-4A42-9D90-9F21105D7DF8}" destId="{52306CFD-8B70-B043-A7DD-D7B23F20B60A}" srcOrd="0" destOrd="0" presId="urn:microsoft.com/office/officeart/2008/layout/LinedList"/>
    <dgm:cxn modelId="{D019D396-CAD0-C246-9711-77CFEF27E1A0}" type="presParOf" srcId="{A01D3074-DC4E-4A42-9D90-9F21105D7DF8}" destId="{194F9661-6E53-4746-8921-B091F19A248C}" srcOrd="1" destOrd="0" presId="urn:microsoft.com/office/officeart/2008/layout/LinedList"/>
    <dgm:cxn modelId="{6351B263-4F59-F64B-B528-BF386EDF6DEA}" type="presParOf" srcId="{AC8400AB-8EF3-F04A-A485-7A37CCD7A711}" destId="{1EC85288-0E19-824A-8F9B-8744EBADC50D}" srcOrd="6" destOrd="0" presId="urn:microsoft.com/office/officeart/2008/layout/LinedList"/>
    <dgm:cxn modelId="{E3B7B69B-6E23-1348-8119-F3A6AFCAF9E6}" type="presParOf" srcId="{AC8400AB-8EF3-F04A-A485-7A37CCD7A711}" destId="{CE610399-4B74-534B-82F9-6C7E147FD1A0}" srcOrd="7" destOrd="0" presId="urn:microsoft.com/office/officeart/2008/layout/LinedList"/>
    <dgm:cxn modelId="{C3AA938E-3E9B-F14B-8704-D542CC09F6F7}" type="presParOf" srcId="{CE610399-4B74-534B-82F9-6C7E147FD1A0}" destId="{9D746D8B-5375-7544-BB52-9A53FEB3780E}" srcOrd="0" destOrd="0" presId="urn:microsoft.com/office/officeart/2008/layout/LinedList"/>
    <dgm:cxn modelId="{26D13709-7C54-654D-90DA-129505FABB38}" type="presParOf" srcId="{CE610399-4B74-534B-82F9-6C7E147FD1A0}" destId="{ED230B99-8AB8-F14A-B009-5ACD2354C8AE}"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Implement controls such as encryption, access controls, and redundancy Develop and test an appropriate Data Recovery Plan</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Use compliant encryption algorithm and tools </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dirty="0">
              <a:latin typeface="Open Sans Semibold"/>
              <a:cs typeface="Open Sans Semibold"/>
            </a:rPr>
            <a:t>Whenever possible, use AES for the encryption algorithm because of its strength and speed </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A3E6A715-5357-6249-ACDD-641554A52F6D}">
      <dgm:prSet custT="1"/>
      <dgm:spPr/>
      <dgm:t>
        <a:bodyPr tIns="215900"/>
        <a:lstStyle/>
        <a:p>
          <a:r>
            <a:rPr lang="en-US" sz="2400" dirty="0">
              <a:latin typeface="Open Sans Semibold"/>
              <a:cs typeface="Open Sans Semibold"/>
            </a:rPr>
            <a:t>Follow strong password requirements</a:t>
          </a:r>
        </a:p>
      </dgm:t>
    </dgm:pt>
    <dgm:pt modelId="{33BEBD2B-6A54-404C-B1D1-B2A805DE9940}" type="parTrans" cxnId="{A6BF2831-3212-3B4F-A23E-21F154E7FE1A}">
      <dgm:prSet/>
      <dgm:spPr/>
      <dgm:t>
        <a:bodyPr/>
        <a:lstStyle/>
        <a:p>
          <a:endParaRPr lang="en-US"/>
        </a:p>
      </dgm:t>
    </dgm:pt>
    <dgm:pt modelId="{CD8D6399-7ECC-A64B-8F69-258DAA007FEC}" type="sibTrans" cxnId="{A6BF2831-3212-3B4F-A23E-21F154E7FE1A}">
      <dgm:prSet/>
      <dgm:spPr/>
      <dgm:t>
        <a:bodyPr/>
        <a:lstStyle/>
        <a:p>
          <a:endParaRPr lang="en-US"/>
        </a:p>
      </dgm:t>
    </dgm:pt>
    <dgm:pt modelId="{8140DCFC-A3FF-EA48-AE5A-7D1E06686849}">
      <dgm:prSet custT="1"/>
      <dgm:spPr/>
      <dgm:t>
        <a:bodyPr tIns="215900"/>
        <a:lstStyle/>
        <a:p>
          <a:r>
            <a:rPr lang="en-US" sz="2400" dirty="0">
              <a:latin typeface="Open Sans Semibold"/>
              <a:cs typeface="Open Sans Semibold"/>
            </a:rPr>
            <a:t>Do not use the same password from other systems</a:t>
          </a:r>
        </a:p>
      </dgm:t>
    </dgm:pt>
    <dgm:pt modelId="{00DB0192-6CA7-684B-9EA4-1E817028B795}" type="parTrans" cxnId="{4C871050-DE7D-264F-BD7F-AA93A8BB2851}">
      <dgm:prSet/>
      <dgm:spPr/>
      <dgm:t>
        <a:bodyPr/>
        <a:lstStyle/>
        <a:p>
          <a:endParaRPr lang="en-US"/>
        </a:p>
      </dgm:t>
    </dgm:pt>
    <dgm:pt modelId="{D22B5B9E-5430-C743-A12F-09CCAFAD427C}" type="sibTrans" cxnId="{4C871050-DE7D-264F-BD7F-AA93A8BB2851}">
      <dgm:prSet/>
      <dgm:spPr/>
      <dgm:t>
        <a:bodyPr/>
        <a:lstStyle/>
        <a:p>
          <a:endParaRPr lang="en-US"/>
        </a:p>
      </dgm:t>
    </dgm:pt>
    <dgm:pt modelId="{DD7914DF-FEC5-534B-8FD5-C12DCCF9251C}">
      <dgm:prSet/>
      <dgm:spPr/>
      <dgm:t>
        <a:bodyPr/>
        <a:lstStyle/>
        <a:p>
          <a:endParaRPr lang="en-US" dirty="0"/>
        </a:p>
      </dgm:t>
    </dgm:pt>
    <dgm:pt modelId="{A46B41FE-EC12-874B-A88C-C6D8769980E4}" type="parTrans" cxnId="{CE45C5DA-F130-B044-8B36-EDD9125895FF}">
      <dgm:prSet/>
      <dgm:spPr/>
      <dgm:t>
        <a:bodyPr/>
        <a:lstStyle/>
        <a:p>
          <a:endParaRPr lang="en-US"/>
        </a:p>
      </dgm:t>
    </dgm:pt>
    <dgm:pt modelId="{04AD79CB-9587-174B-87EB-180A519AB2FE}" type="sibTrans" cxnId="{CE45C5DA-F130-B044-8B36-EDD9125895FF}">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6"/>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6" custScaleY="133006"/>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6"/>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6"/>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6"/>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6" custScaleY="126323"/>
      <dgm:spPr/>
    </dgm:pt>
    <dgm:pt modelId="{194F9661-6E53-4746-8921-B091F19A248C}" type="pres">
      <dgm:prSet presAssocID="{6EB91303-A642-CE4F-96E5-4EF8259DF3C6}" presName="vert1" presStyleCnt="0"/>
      <dgm:spPr/>
    </dgm:pt>
    <dgm:pt modelId="{0620558F-3921-0F4E-A9CF-C1008DEA197A}" type="pres">
      <dgm:prSet presAssocID="{A3E6A715-5357-6249-ACDD-641554A52F6D}" presName="thickLine" presStyleLbl="alignNode1" presStyleIdx="3" presStyleCnt="6"/>
      <dgm:spPr/>
    </dgm:pt>
    <dgm:pt modelId="{009FE83B-EF61-4640-B831-082767F93B7D}" type="pres">
      <dgm:prSet presAssocID="{A3E6A715-5357-6249-ACDD-641554A52F6D}" presName="horz1" presStyleCnt="0"/>
      <dgm:spPr/>
    </dgm:pt>
    <dgm:pt modelId="{AF3CB1C4-7629-9048-BD0D-20C1185B762C}" type="pres">
      <dgm:prSet presAssocID="{A3E6A715-5357-6249-ACDD-641554A52F6D}" presName="tx1" presStyleLbl="revTx" presStyleIdx="3" presStyleCnt="6"/>
      <dgm:spPr/>
    </dgm:pt>
    <dgm:pt modelId="{E88791E2-576C-9247-AE9E-134384B34197}" type="pres">
      <dgm:prSet presAssocID="{A3E6A715-5357-6249-ACDD-641554A52F6D}" presName="vert1" presStyleCnt="0"/>
      <dgm:spPr/>
    </dgm:pt>
    <dgm:pt modelId="{4F3D5D0F-AA64-3845-AFB5-50B5DC3D7B14}" type="pres">
      <dgm:prSet presAssocID="{8140DCFC-A3FF-EA48-AE5A-7D1E06686849}" presName="thickLine" presStyleLbl="alignNode1" presStyleIdx="4" presStyleCnt="6"/>
      <dgm:spPr/>
    </dgm:pt>
    <dgm:pt modelId="{21148932-5B22-EF4D-95F5-C04717478EAF}" type="pres">
      <dgm:prSet presAssocID="{8140DCFC-A3FF-EA48-AE5A-7D1E06686849}" presName="horz1" presStyleCnt="0"/>
      <dgm:spPr/>
    </dgm:pt>
    <dgm:pt modelId="{7FC6AB6A-B54F-F54D-9B8A-3FC833DF53E9}" type="pres">
      <dgm:prSet presAssocID="{8140DCFC-A3FF-EA48-AE5A-7D1E06686849}" presName="tx1" presStyleLbl="revTx" presStyleIdx="4" presStyleCnt="6"/>
      <dgm:spPr/>
    </dgm:pt>
    <dgm:pt modelId="{51DD5B65-8866-684D-A33D-34AE8B6937B0}" type="pres">
      <dgm:prSet presAssocID="{8140DCFC-A3FF-EA48-AE5A-7D1E06686849}" presName="vert1" presStyleCnt="0"/>
      <dgm:spPr/>
    </dgm:pt>
    <dgm:pt modelId="{78BA1C2A-1E4B-4D47-8092-2969CE5703A1}" type="pres">
      <dgm:prSet presAssocID="{DD7914DF-FEC5-534B-8FD5-C12DCCF9251C}" presName="thickLine" presStyleLbl="alignNode1" presStyleIdx="5" presStyleCnt="6"/>
      <dgm:spPr/>
    </dgm:pt>
    <dgm:pt modelId="{B72F4BEA-0B81-934C-A844-8723AAD9D57B}" type="pres">
      <dgm:prSet presAssocID="{DD7914DF-FEC5-534B-8FD5-C12DCCF9251C}" presName="horz1" presStyleCnt="0"/>
      <dgm:spPr/>
    </dgm:pt>
    <dgm:pt modelId="{D850B42C-4ED1-8B4E-AED7-D6273803A320}" type="pres">
      <dgm:prSet presAssocID="{DD7914DF-FEC5-534B-8FD5-C12DCCF9251C}" presName="tx1" presStyleLbl="revTx" presStyleIdx="5" presStyleCnt="6"/>
      <dgm:spPr/>
    </dgm:pt>
    <dgm:pt modelId="{B467C309-EC73-1144-910B-F3A6063F2D56}" type="pres">
      <dgm:prSet presAssocID="{DD7914DF-FEC5-534B-8FD5-C12DCCF9251C}" presName="vert1" presStyleCnt="0"/>
      <dgm:spPr/>
    </dgm:pt>
  </dgm:ptLst>
  <dgm:cxnLst>
    <dgm:cxn modelId="{0C0E9807-4DED-9F49-8AB6-51CC3724B569}" type="presOf" srcId="{A3E6A715-5357-6249-ACDD-641554A52F6D}" destId="{AF3CB1C4-7629-9048-BD0D-20C1185B762C}" srcOrd="0" destOrd="0" presId="urn:microsoft.com/office/officeart/2008/layout/LinedList"/>
    <dgm:cxn modelId="{C7F83808-5B7A-D744-AE44-4899B67EC808}" type="presOf" srcId="{8140DCFC-A3FF-EA48-AE5A-7D1E06686849}" destId="{7FC6AB6A-B54F-F54D-9B8A-3FC833DF53E9}" srcOrd="0" destOrd="0" presId="urn:microsoft.com/office/officeart/2008/layout/LinedList"/>
    <dgm:cxn modelId="{1111360D-A9C2-E247-B79A-FD2FD1BEBEDA}" type="presOf" srcId="{DD7914DF-FEC5-534B-8FD5-C12DCCF9251C}" destId="{D850B42C-4ED1-8B4E-AED7-D6273803A320}" srcOrd="0" destOrd="0" presId="urn:microsoft.com/office/officeart/2008/layout/LinedList"/>
    <dgm:cxn modelId="{A6BF2831-3212-3B4F-A23E-21F154E7FE1A}" srcId="{227B85D9-7AA0-D148-8FD3-E71164F485FA}" destId="{A3E6A715-5357-6249-ACDD-641554A52F6D}" srcOrd="3" destOrd="0" parTransId="{33BEBD2B-6A54-404C-B1D1-B2A805DE9940}" sibTransId="{CD8D6399-7ECC-A64B-8F69-258DAA007FEC}"/>
    <dgm:cxn modelId="{40001F41-DFD5-A84A-8067-E6AB25712030}" srcId="{227B85D9-7AA0-D148-8FD3-E71164F485FA}" destId="{8EE80EBD-97AE-8847-BB37-29587238724D}" srcOrd="1" destOrd="0" parTransId="{362C9049-4E22-2F4D-A82A-35F20D70E054}" sibTransId="{C23E33F1-34F0-8345-9700-D203D26E3C61}"/>
    <dgm:cxn modelId="{4C871050-DE7D-264F-BD7F-AA93A8BB2851}" srcId="{227B85D9-7AA0-D148-8FD3-E71164F485FA}" destId="{8140DCFC-A3FF-EA48-AE5A-7D1E06686849}" srcOrd="4" destOrd="0" parTransId="{00DB0192-6CA7-684B-9EA4-1E817028B795}" sibTransId="{D22B5B9E-5430-C743-A12F-09CCAFAD427C}"/>
    <dgm:cxn modelId="{9E068892-2C9C-EE4D-944E-E89E60BF322B}" type="presOf" srcId="{C418F0E7-5517-084C-909F-8B1366168794}" destId="{FF26129F-D48A-5F40-9458-D857EC795AA2}"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5715B8B8-9628-D246-9287-27AAA83FFEC3}" type="presOf" srcId="{8EE80EBD-97AE-8847-BB37-29587238724D}" destId="{895DA573-4104-3645-8547-D30BA2B1D4F1}" srcOrd="0" destOrd="0" presId="urn:microsoft.com/office/officeart/2008/layout/LinedList"/>
    <dgm:cxn modelId="{1B92B4C9-A221-934C-934C-1F0772BF790A}" type="presOf" srcId="{6EB91303-A642-CE4F-96E5-4EF8259DF3C6}" destId="{52306CFD-8B70-B043-A7DD-D7B23F20B60A}" srcOrd="0" destOrd="0" presId="urn:microsoft.com/office/officeart/2008/layout/LinedList"/>
    <dgm:cxn modelId="{CE45C5DA-F130-B044-8B36-EDD9125895FF}" srcId="{227B85D9-7AA0-D148-8FD3-E71164F485FA}" destId="{DD7914DF-FEC5-534B-8FD5-C12DCCF9251C}" srcOrd="5" destOrd="0" parTransId="{A46B41FE-EC12-874B-A88C-C6D8769980E4}" sibTransId="{04AD79CB-9587-174B-87EB-180A519AB2FE}"/>
    <dgm:cxn modelId="{BFBDD8E2-E109-3A44-B0CC-9D282EA99F4C}" type="presOf" srcId="{227B85D9-7AA0-D148-8FD3-E71164F485FA}" destId="{AC8400AB-8EF3-F04A-A485-7A37CCD7A711}" srcOrd="0" destOrd="0" presId="urn:microsoft.com/office/officeart/2008/layout/LinedList"/>
    <dgm:cxn modelId="{0CE009E7-86E1-464F-9CAA-3E396623205B}" type="presParOf" srcId="{AC8400AB-8EF3-F04A-A485-7A37CCD7A711}" destId="{87B9AFD6-E341-0246-9F90-A9F1A4D5309B}" srcOrd="0" destOrd="0" presId="urn:microsoft.com/office/officeart/2008/layout/LinedList"/>
    <dgm:cxn modelId="{1A88874D-8D1E-6D4B-B622-075F8A2DDB29}" type="presParOf" srcId="{AC8400AB-8EF3-F04A-A485-7A37CCD7A711}" destId="{497CA7FA-A4FB-C648-BB32-4645BB1347D7}" srcOrd="1" destOrd="0" presId="urn:microsoft.com/office/officeart/2008/layout/LinedList"/>
    <dgm:cxn modelId="{6F16D991-A661-AC4B-B9EA-73E3F8F8B607}" type="presParOf" srcId="{497CA7FA-A4FB-C648-BB32-4645BB1347D7}" destId="{FF26129F-D48A-5F40-9458-D857EC795AA2}" srcOrd="0" destOrd="0" presId="urn:microsoft.com/office/officeart/2008/layout/LinedList"/>
    <dgm:cxn modelId="{31215D72-A491-1E41-A2B0-3F8E100377F6}" type="presParOf" srcId="{497CA7FA-A4FB-C648-BB32-4645BB1347D7}" destId="{540F8310-D86F-A74D-AF36-87AC5E4ADE51}" srcOrd="1" destOrd="0" presId="urn:microsoft.com/office/officeart/2008/layout/LinedList"/>
    <dgm:cxn modelId="{B813E06B-F033-694B-BFEB-0D4693AFEA66}" type="presParOf" srcId="{AC8400AB-8EF3-F04A-A485-7A37CCD7A711}" destId="{721A2135-C1F3-DA4A-B119-796A40EF200C}" srcOrd="2" destOrd="0" presId="urn:microsoft.com/office/officeart/2008/layout/LinedList"/>
    <dgm:cxn modelId="{8FD0CF14-A795-1640-B659-3201B68F1358}" type="presParOf" srcId="{AC8400AB-8EF3-F04A-A485-7A37CCD7A711}" destId="{46357BF7-8748-5447-B419-D0C1E5A3F581}" srcOrd="3" destOrd="0" presId="urn:microsoft.com/office/officeart/2008/layout/LinedList"/>
    <dgm:cxn modelId="{D11080E6-5BEB-2B41-8DD9-15BEEF519A61}" type="presParOf" srcId="{46357BF7-8748-5447-B419-D0C1E5A3F581}" destId="{895DA573-4104-3645-8547-D30BA2B1D4F1}" srcOrd="0" destOrd="0" presId="urn:microsoft.com/office/officeart/2008/layout/LinedList"/>
    <dgm:cxn modelId="{2B5BEE19-4CF5-DE46-9C32-AC8973B71424}" type="presParOf" srcId="{46357BF7-8748-5447-B419-D0C1E5A3F581}" destId="{6A95561B-818F-C34C-A9DD-1682548AD5D4}" srcOrd="1" destOrd="0" presId="urn:microsoft.com/office/officeart/2008/layout/LinedList"/>
    <dgm:cxn modelId="{8B1E9B48-68EC-4145-9DBE-6D9A0CC7DA2C}" type="presParOf" srcId="{AC8400AB-8EF3-F04A-A485-7A37CCD7A711}" destId="{AFDFC935-866D-454F-AE68-CDE7BC0D23B1}" srcOrd="4" destOrd="0" presId="urn:microsoft.com/office/officeart/2008/layout/LinedList"/>
    <dgm:cxn modelId="{9DF0FE40-5814-084F-BECE-54942000BA91}" type="presParOf" srcId="{AC8400AB-8EF3-F04A-A485-7A37CCD7A711}" destId="{A01D3074-DC4E-4A42-9D90-9F21105D7DF8}" srcOrd="5" destOrd="0" presId="urn:microsoft.com/office/officeart/2008/layout/LinedList"/>
    <dgm:cxn modelId="{CC227CEA-D600-514A-87C6-48BFFCB577DC}" type="presParOf" srcId="{A01D3074-DC4E-4A42-9D90-9F21105D7DF8}" destId="{52306CFD-8B70-B043-A7DD-D7B23F20B60A}" srcOrd="0" destOrd="0" presId="urn:microsoft.com/office/officeart/2008/layout/LinedList"/>
    <dgm:cxn modelId="{9C112135-D037-9646-A9BB-BC17A9FABFAB}" type="presParOf" srcId="{A01D3074-DC4E-4A42-9D90-9F21105D7DF8}" destId="{194F9661-6E53-4746-8921-B091F19A248C}" srcOrd="1" destOrd="0" presId="urn:microsoft.com/office/officeart/2008/layout/LinedList"/>
    <dgm:cxn modelId="{C174AE89-FEFD-C74F-8CF9-4D2DA0E86EA1}" type="presParOf" srcId="{AC8400AB-8EF3-F04A-A485-7A37CCD7A711}" destId="{0620558F-3921-0F4E-A9CF-C1008DEA197A}" srcOrd="6" destOrd="0" presId="urn:microsoft.com/office/officeart/2008/layout/LinedList"/>
    <dgm:cxn modelId="{D849404D-70C4-4C4C-AC59-757ABFA6644D}" type="presParOf" srcId="{AC8400AB-8EF3-F04A-A485-7A37CCD7A711}" destId="{009FE83B-EF61-4640-B831-082767F93B7D}" srcOrd="7" destOrd="0" presId="urn:microsoft.com/office/officeart/2008/layout/LinedList"/>
    <dgm:cxn modelId="{46F6073A-01C1-F04D-89FB-ADBC8258B6F1}" type="presParOf" srcId="{009FE83B-EF61-4640-B831-082767F93B7D}" destId="{AF3CB1C4-7629-9048-BD0D-20C1185B762C}" srcOrd="0" destOrd="0" presId="urn:microsoft.com/office/officeart/2008/layout/LinedList"/>
    <dgm:cxn modelId="{BCBE7434-220D-5649-8313-2FABD7146734}" type="presParOf" srcId="{009FE83B-EF61-4640-B831-082767F93B7D}" destId="{E88791E2-576C-9247-AE9E-134384B34197}" srcOrd="1" destOrd="0" presId="urn:microsoft.com/office/officeart/2008/layout/LinedList"/>
    <dgm:cxn modelId="{8F012CFD-C0F3-B04A-9704-B8D400A770B3}" type="presParOf" srcId="{AC8400AB-8EF3-F04A-A485-7A37CCD7A711}" destId="{4F3D5D0F-AA64-3845-AFB5-50B5DC3D7B14}" srcOrd="8" destOrd="0" presId="urn:microsoft.com/office/officeart/2008/layout/LinedList"/>
    <dgm:cxn modelId="{48B1C546-7AE6-F74B-872A-6119BBBEC5DF}" type="presParOf" srcId="{AC8400AB-8EF3-F04A-A485-7A37CCD7A711}" destId="{21148932-5B22-EF4D-95F5-C04717478EAF}" srcOrd="9" destOrd="0" presId="urn:microsoft.com/office/officeart/2008/layout/LinedList"/>
    <dgm:cxn modelId="{DB55D41A-EC6A-A442-A3D7-6A9B56997301}" type="presParOf" srcId="{21148932-5B22-EF4D-95F5-C04717478EAF}" destId="{7FC6AB6A-B54F-F54D-9B8A-3FC833DF53E9}" srcOrd="0" destOrd="0" presId="urn:microsoft.com/office/officeart/2008/layout/LinedList"/>
    <dgm:cxn modelId="{423D0E4D-0B19-7C4B-A9A4-CFDDD574403E}" type="presParOf" srcId="{21148932-5B22-EF4D-95F5-C04717478EAF}" destId="{51DD5B65-8866-684D-A33D-34AE8B6937B0}" srcOrd="1" destOrd="0" presId="urn:microsoft.com/office/officeart/2008/layout/LinedList"/>
    <dgm:cxn modelId="{5D8F6F72-9139-5843-AB8B-C118E8005569}" type="presParOf" srcId="{AC8400AB-8EF3-F04A-A485-7A37CCD7A711}" destId="{78BA1C2A-1E4B-4D47-8092-2969CE5703A1}" srcOrd="10" destOrd="0" presId="urn:microsoft.com/office/officeart/2008/layout/LinedList"/>
    <dgm:cxn modelId="{32307E54-3055-DB43-8768-E8254EC4E953}" type="presParOf" srcId="{AC8400AB-8EF3-F04A-A485-7A37CCD7A711}" destId="{B72F4BEA-0B81-934C-A844-8723AAD9D57B}" srcOrd="11" destOrd="0" presId="urn:microsoft.com/office/officeart/2008/layout/LinedList"/>
    <dgm:cxn modelId="{ED57BE87-6D0E-AA49-8585-C619A2DF69FE}" type="presParOf" srcId="{B72F4BEA-0B81-934C-A844-8723AAD9D57B}" destId="{D850B42C-4ED1-8B4E-AED7-D6273803A320}" srcOrd="0" destOrd="0" presId="urn:microsoft.com/office/officeart/2008/layout/LinedList"/>
    <dgm:cxn modelId="{DF4151F2-8440-9344-BA29-BB569A184646}" type="presParOf" srcId="{B72F4BEA-0B81-934C-A844-8723AAD9D57B}" destId="{B467C309-EC73-1144-910B-F3A6063F2D56}" srcOrd="1" destOrd="0" presId="urn:microsoft.com/office/officeart/2008/layout/Lined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Use a secure password management tool to store sensitive information such as passwords and recovery keys</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Where passwords need to be shared with other users, ensure that passwords are sent separately from the encrypted file </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dirty="0">
              <a:latin typeface="Open Sans Semibold"/>
              <a:cs typeface="Open Sans Semibold"/>
            </a:rPr>
            <a:t>Do not write down the password and store it at the same location as the storage media </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A3E6A715-5357-6249-ACDD-641554A52F6D}">
      <dgm:prSet custT="1"/>
      <dgm:spPr/>
      <dgm:t>
        <a:bodyPr tIns="215900"/>
        <a:lstStyle/>
        <a:p>
          <a:endParaRPr lang="en-US" sz="2400" dirty="0">
            <a:latin typeface="Open Sans Semibold"/>
            <a:cs typeface="Open Sans Semibold"/>
          </a:endParaRPr>
        </a:p>
      </dgm:t>
    </dgm:pt>
    <dgm:pt modelId="{33BEBD2B-6A54-404C-B1D1-B2A805DE9940}" type="parTrans" cxnId="{A6BF2831-3212-3B4F-A23E-21F154E7FE1A}">
      <dgm:prSet/>
      <dgm:spPr/>
      <dgm:t>
        <a:bodyPr/>
        <a:lstStyle/>
        <a:p>
          <a:endParaRPr lang="en-US"/>
        </a:p>
      </dgm:t>
    </dgm:pt>
    <dgm:pt modelId="{CD8D6399-7ECC-A64B-8F69-258DAA007FEC}" type="sibTrans" cxnId="{A6BF2831-3212-3B4F-A23E-21F154E7FE1A}">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4"/>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4"/>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4"/>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4"/>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4"/>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4"/>
      <dgm:spPr/>
    </dgm:pt>
    <dgm:pt modelId="{194F9661-6E53-4746-8921-B091F19A248C}" type="pres">
      <dgm:prSet presAssocID="{6EB91303-A642-CE4F-96E5-4EF8259DF3C6}" presName="vert1" presStyleCnt="0"/>
      <dgm:spPr/>
    </dgm:pt>
    <dgm:pt modelId="{0620558F-3921-0F4E-A9CF-C1008DEA197A}" type="pres">
      <dgm:prSet presAssocID="{A3E6A715-5357-6249-ACDD-641554A52F6D}" presName="thickLine" presStyleLbl="alignNode1" presStyleIdx="3" presStyleCnt="4"/>
      <dgm:spPr/>
    </dgm:pt>
    <dgm:pt modelId="{009FE83B-EF61-4640-B831-082767F93B7D}" type="pres">
      <dgm:prSet presAssocID="{A3E6A715-5357-6249-ACDD-641554A52F6D}" presName="horz1" presStyleCnt="0"/>
      <dgm:spPr/>
    </dgm:pt>
    <dgm:pt modelId="{AF3CB1C4-7629-9048-BD0D-20C1185B762C}" type="pres">
      <dgm:prSet presAssocID="{A3E6A715-5357-6249-ACDD-641554A52F6D}" presName="tx1" presStyleLbl="revTx" presStyleIdx="3" presStyleCnt="4"/>
      <dgm:spPr/>
    </dgm:pt>
    <dgm:pt modelId="{E88791E2-576C-9247-AE9E-134384B34197}" type="pres">
      <dgm:prSet presAssocID="{A3E6A715-5357-6249-ACDD-641554A52F6D}" presName="vert1" presStyleCnt="0"/>
      <dgm:spPr/>
    </dgm:pt>
  </dgm:ptLst>
  <dgm:cxnLst>
    <dgm:cxn modelId="{6F3E490C-89E4-3240-9BBE-092FE1AB949D}" type="presOf" srcId="{6EB91303-A642-CE4F-96E5-4EF8259DF3C6}" destId="{52306CFD-8B70-B043-A7DD-D7B23F20B60A}" srcOrd="0" destOrd="0" presId="urn:microsoft.com/office/officeart/2008/layout/LinedList"/>
    <dgm:cxn modelId="{A6BF2831-3212-3B4F-A23E-21F154E7FE1A}" srcId="{227B85D9-7AA0-D148-8FD3-E71164F485FA}" destId="{A3E6A715-5357-6249-ACDD-641554A52F6D}" srcOrd="3" destOrd="0" parTransId="{33BEBD2B-6A54-404C-B1D1-B2A805DE9940}" sibTransId="{CD8D6399-7ECC-A64B-8F69-258DAA007FEC}"/>
    <dgm:cxn modelId="{40001F41-DFD5-A84A-8067-E6AB25712030}" srcId="{227B85D9-7AA0-D148-8FD3-E71164F485FA}" destId="{8EE80EBD-97AE-8847-BB37-29587238724D}" srcOrd="1" destOrd="0" parTransId="{362C9049-4E22-2F4D-A82A-35F20D70E054}" sibTransId="{C23E33F1-34F0-8345-9700-D203D26E3C61}"/>
    <dgm:cxn modelId="{036C884D-8DCD-6D45-901B-1E0D18939AD4}" type="presOf" srcId="{A3E6A715-5357-6249-ACDD-641554A52F6D}" destId="{AF3CB1C4-7629-9048-BD0D-20C1185B762C}" srcOrd="0" destOrd="0" presId="urn:microsoft.com/office/officeart/2008/layout/LinedList"/>
    <dgm:cxn modelId="{91233088-9C53-744D-BC37-65001DB40066}" type="presOf" srcId="{8EE80EBD-97AE-8847-BB37-29587238724D}" destId="{895DA573-4104-3645-8547-D30BA2B1D4F1}" srcOrd="0" destOrd="0" presId="urn:microsoft.com/office/officeart/2008/layout/LinedList"/>
    <dgm:cxn modelId="{BC5F4A8D-54D9-9B4F-867C-3E6E3FFCC703}" type="presOf" srcId="{227B85D9-7AA0-D148-8FD3-E71164F485FA}" destId="{AC8400AB-8EF3-F04A-A485-7A37CCD7A711}"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C893D4EE-C661-AB4B-9C5C-6CEB8A26D07B}" type="presOf" srcId="{C418F0E7-5517-084C-909F-8B1366168794}" destId="{FF26129F-D48A-5F40-9458-D857EC795AA2}" srcOrd="0" destOrd="0" presId="urn:microsoft.com/office/officeart/2008/layout/LinedList"/>
    <dgm:cxn modelId="{12EE7612-6452-0E43-B06F-F091E9DDD377}" type="presParOf" srcId="{AC8400AB-8EF3-F04A-A485-7A37CCD7A711}" destId="{87B9AFD6-E341-0246-9F90-A9F1A4D5309B}" srcOrd="0" destOrd="0" presId="urn:microsoft.com/office/officeart/2008/layout/LinedList"/>
    <dgm:cxn modelId="{3A431D0F-E76B-1A48-A4C0-97CCD9872A17}" type="presParOf" srcId="{AC8400AB-8EF3-F04A-A485-7A37CCD7A711}" destId="{497CA7FA-A4FB-C648-BB32-4645BB1347D7}" srcOrd="1" destOrd="0" presId="urn:microsoft.com/office/officeart/2008/layout/LinedList"/>
    <dgm:cxn modelId="{998A8608-0B81-484F-A432-9F8EFBC08053}" type="presParOf" srcId="{497CA7FA-A4FB-C648-BB32-4645BB1347D7}" destId="{FF26129F-D48A-5F40-9458-D857EC795AA2}" srcOrd="0" destOrd="0" presId="urn:microsoft.com/office/officeart/2008/layout/LinedList"/>
    <dgm:cxn modelId="{7FC9FC0C-BDAC-F74C-9745-069459BD66D2}" type="presParOf" srcId="{497CA7FA-A4FB-C648-BB32-4645BB1347D7}" destId="{540F8310-D86F-A74D-AF36-87AC5E4ADE51}" srcOrd="1" destOrd="0" presId="urn:microsoft.com/office/officeart/2008/layout/LinedList"/>
    <dgm:cxn modelId="{70AE09AB-6525-8541-B338-EABAFED0B7EC}" type="presParOf" srcId="{AC8400AB-8EF3-F04A-A485-7A37CCD7A711}" destId="{721A2135-C1F3-DA4A-B119-796A40EF200C}" srcOrd="2" destOrd="0" presId="urn:microsoft.com/office/officeart/2008/layout/LinedList"/>
    <dgm:cxn modelId="{DFBFADBD-9CC1-5246-B4EA-EE776A3BB75F}" type="presParOf" srcId="{AC8400AB-8EF3-F04A-A485-7A37CCD7A711}" destId="{46357BF7-8748-5447-B419-D0C1E5A3F581}" srcOrd="3" destOrd="0" presId="urn:microsoft.com/office/officeart/2008/layout/LinedList"/>
    <dgm:cxn modelId="{E793E533-F968-CE4B-885E-423EDEB6E6AD}" type="presParOf" srcId="{46357BF7-8748-5447-B419-D0C1E5A3F581}" destId="{895DA573-4104-3645-8547-D30BA2B1D4F1}" srcOrd="0" destOrd="0" presId="urn:microsoft.com/office/officeart/2008/layout/LinedList"/>
    <dgm:cxn modelId="{8510F21D-BCFE-944F-AF68-085171DFB290}" type="presParOf" srcId="{46357BF7-8748-5447-B419-D0C1E5A3F581}" destId="{6A95561B-818F-C34C-A9DD-1682548AD5D4}" srcOrd="1" destOrd="0" presId="urn:microsoft.com/office/officeart/2008/layout/LinedList"/>
    <dgm:cxn modelId="{DAC4EF3D-5A58-C642-AEEA-FC54A21BF117}" type="presParOf" srcId="{AC8400AB-8EF3-F04A-A485-7A37CCD7A711}" destId="{AFDFC935-866D-454F-AE68-CDE7BC0D23B1}" srcOrd="4" destOrd="0" presId="urn:microsoft.com/office/officeart/2008/layout/LinedList"/>
    <dgm:cxn modelId="{129A350F-7573-B742-AC3C-6E4856F066F7}" type="presParOf" srcId="{AC8400AB-8EF3-F04A-A485-7A37CCD7A711}" destId="{A01D3074-DC4E-4A42-9D90-9F21105D7DF8}" srcOrd="5" destOrd="0" presId="urn:microsoft.com/office/officeart/2008/layout/LinedList"/>
    <dgm:cxn modelId="{0C0FC1F4-E485-4E40-BC2E-26B8151CCD1B}" type="presParOf" srcId="{A01D3074-DC4E-4A42-9D90-9F21105D7DF8}" destId="{52306CFD-8B70-B043-A7DD-D7B23F20B60A}" srcOrd="0" destOrd="0" presId="urn:microsoft.com/office/officeart/2008/layout/LinedList"/>
    <dgm:cxn modelId="{AA403DD4-F0D6-D246-9321-F4CDADB5BA57}" type="presParOf" srcId="{A01D3074-DC4E-4A42-9D90-9F21105D7DF8}" destId="{194F9661-6E53-4746-8921-B091F19A248C}" srcOrd="1" destOrd="0" presId="urn:microsoft.com/office/officeart/2008/layout/LinedList"/>
    <dgm:cxn modelId="{3CA3CB9F-31AF-8D4A-A8EC-98803EAE4C0F}" type="presParOf" srcId="{AC8400AB-8EF3-F04A-A485-7A37CCD7A711}" destId="{0620558F-3921-0F4E-A9CF-C1008DEA197A}" srcOrd="6" destOrd="0" presId="urn:microsoft.com/office/officeart/2008/layout/LinedList"/>
    <dgm:cxn modelId="{08532983-60F1-244F-A5AB-97A6AD530712}" type="presParOf" srcId="{AC8400AB-8EF3-F04A-A485-7A37CCD7A711}" destId="{009FE83B-EF61-4640-B831-082767F93B7D}" srcOrd="7" destOrd="0" presId="urn:microsoft.com/office/officeart/2008/layout/LinedList"/>
    <dgm:cxn modelId="{B06F2966-E8B0-C94C-894F-774326E29677}" type="presParOf" srcId="{009FE83B-EF61-4640-B831-082767F93B7D}" destId="{AF3CB1C4-7629-9048-BD0D-20C1185B762C}" srcOrd="0" destOrd="0" presId="urn:microsoft.com/office/officeart/2008/layout/LinedList"/>
    <dgm:cxn modelId="{43C85800-0BD4-B748-9BBF-79B15ABF0B88}" type="presParOf" srcId="{009FE83B-EF61-4640-B831-082767F93B7D}" destId="{E88791E2-576C-9247-AE9E-134384B3419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Where a device is reachable via web interface, web traffic must be transmitted over secure network protocols, using only strong security such as SSLv3, and TLS v1.1 or v1.2</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Valuable data transmitted over email must be secured using cryptographically strong email encryption tools such as PGP </a:t>
          </a:r>
          <a:br>
            <a:rPr lang="en-US" sz="2400" dirty="0">
              <a:latin typeface="Open Sans Semibold"/>
              <a:cs typeface="Open Sans Semibold"/>
            </a:rPr>
          </a:br>
          <a:r>
            <a:rPr lang="en-US" sz="2400" dirty="0">
              <a:latin typeface="Open Sans Semibold"/>
              <a:cs typeface="Open Sans Semibold"/>
            </a:rPr>
            <a:t>or S/MIME</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endParaRPr lang="en-US" sz="2400" dirty="0">
            <a:latin typeface="Open Sans Semibold"/>
            <a:cs typeface="Open Sans Semibold"/>
          </a:endParaRP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3"/>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3"/>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3"/>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3"/>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3"/>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3"/>
      <dgm:spPr/>
    </dgm:pt>
    <dgm:pt modelId="{194F9661-6E53-4746-8921-B091F19A248C}" type="pres">
      <dgm:prSet presAssocID="{6EB91303-A642-CE4F-96E5-4EF8259DF3C6}" presName="vert1" presStyleCnt="0"/>
      <dgm:spPr/>
    </dgm:pt>
  </dgm:ptLst>
  <dgm:cxnLst>
    <dgm:cxn modelId="{40001F41-DFD5-A84A-8067-E6AB25712030}" srcId="{227B85D9-7AA0-D148-8FD3-E71164F485FA}" destId="{8EE80EBD-97AE-8847-BB37-29587238724D}" srcOrd="1" destOrd="0" parTransId="{362C9049-4E22-2F4D-A82A-35F20D70E054}" sibTransId="{C23E33F1-34F0-8345-9700-D203D26E3C61}"/>
    <dgm:cxn modelId="{539E0B96-66D1-D645-91FE-58FE73C73032}" type="presOf" srcId="{8EE80EBD-97AE-8847-BB37-29587238724D}" destId="{895DA573-4104-3645-8547-D30BA2B1D4F1}"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9C2A3FA6-EC0D-9540-B5BE-E6D2301BC0F9}" type="presOf" srcId="{227B85D9-7AA0-D148-8FD3-E71164F485FA}" destId="{AC8400AB-8EF3-F04A-A485-7A37CCD7A711}" srcOrd="0" destOrd="0" presId="urn:microsoft.com/office/officeart/2008/layout/LinedList"/>
    <dgm:cxn modelId="{8F1016E6-C277-C04D-8569-485D0521DBF2}" type="presOf" srcId="{6EB91303-A642-CE4F-96E5-4EF8259DF3C6}" destId="{52306CFD-8B70-B043-A7DD-D7B23F20B60A}" srcOrd="0" destOrd="0" presId="urn:microsoft.com/office/officeart/2008/layout/LinedList"/>
    <dgm:cxn modelId="{2BC729F6-C68C-B745-A7EB-11C0DF3DE88A}" type="presOf" srcId="{C418F0E7-5517-084C-909F-8B1366168794}" destId="{FF26129F-D48A-5F40-9458-D857EC795AA2}" srcOrd="0" destOrd="0" presId="urn:microsoft.com/office/officeart/2008/layout/LinedList"/>
    <dgm:cxn modelId="{FA7248C1-EF6A-8447-A482-3E19C4E4D32B}" type="presParOf" srcId="{AC8400AB-8EF3-F04A-A485-7A37CCD7A711}" destId="{87B9AFD6-E341-0246-9F90-A9F1A4D5309B}" srcOrd="0" destOrd="0" presId="urn:microsoft.com/office/officeart/2008/layout/LinedList"/>
    <dgm:cxn modelId="{34FAF33A-286A-AE49-AC4A-6F04E24202A9}" type="presParOf" srcId="{AC8400AB-8EF3-F04A-A485-7A37CCD7A711}" destId="{497CA7FA-A4FB-C648-BB32-4645BB1347D7}" srcOrd="1" destOrd="0" presId="urn:microsoft.com/office/officeart/2008/layout/LinedList"/>
    <dgm:cxn modelId="{E9B5F50A-0B23-204E-B9BE-B25594E6693A}" type="presParOf" srcId="{497CA7FA-A4FB-C648-BB32-4645BB1347D7}" destId="{FF26129F-D48A-5F40-9458-D857EC795AA2}" srcOrd="0" destOrd="0" presId="urn:microsoft.com/office/officeart/2008/layout/LinedList"/>
    <dgm:cxn modelId="{6454F8C6-C5C3-8E46-A6F7-024BE4A7BD72}" type="presParOf" srcId="{497CA7FA-A4FB-C648-BB32-4645BB1347D7}" destId="{540F8310-D86F-A74D-AF36-87AC5E4ADE51}" srcOrd="1" destOrd="0" presId="urn:microsoft.com/office/officeart/2008/layout/LinedList"/>
    <dgm:cxn modelId="{D70ACB2B-75AB-0C4A-AAF4-60F00534B18E}" type="presParOf" srcId="{AC8400AB-8EF3-F04A-A485-7A37CCD7A711}" destId="{721A2135-C1F3-DA4A-B119-796A40EF200C}" srcOrd="2" destOrd="0" presId="urn:microsoft.com/office/officeart/2008/layout/LinedList"/>
    <dgm:cxn modelId="{CD1D03DB-9A45-B146-830D-7C7A9CDCF9AA}" type="presParOf" srcId="{AC8400AB-8EF3-F04A-A485-7A37CCD7A711}" destId="{46357BF7-8748-5447-B419-D0C1E5A3F581}" srcOrd="3" destOrd="0" presId="urn:microsoft.com/office/officeart/2008/layout/LinedList"/>
    <dgm:cxn modelId="{A40AF9D4-443B-644C-AFD3-431F6A052BED}" type="presParOf" srcId="{46357BF7-8748-5447-B419-D0C1E5A3F581}" destId="{895DA573-4104-3645-8547-D30BA2B1D4F1}" srcOrd="0" destOrd="0" presId="urn:microsoft.com/office/officeart/2008/layout/LinedList"/>
    <dgm:cxn modelId="{73BFE3F6-9640-FC4A-8C0A-F1F263121EBE}" type="presParOf" srcId="{46357BF7-8748-5447-B419-D0C1E5A3F581}" destId="{6A95561B-818F-C34C-A9DD-1682548AD5D4}" srcOrd="1" destOrd="0" presId="urn:microsoft.com/office/officeart/2008/layout/LinedList"/>
    <dgm:cxn modelId="{5C6CB9B4-281D-9747-B2E1-3A20A164009E}" type="presParOf" srcId="{AC8400AB-8EF3-F04A-A485-7A37CCD7A711}" destId="{AFDFC935-866D-454F-AE68-CDE7BC0D23B1}" srcOrd="4" destOrd="0" presId="urn:microsoft.com/office/officeart/2008/layout/LinedList"/>
    <dgm:cxn modelId="{A0998A66-39C5-3445-AFB6-3FF97323CDA4}" type="presParOf" srcId="{AC8400AB-8EF3-F04A-A485-7A37CCD7A711}" destId="{A01D3074-DC4E-4A42-9D90-9F21105D7DF8}" srcOrd="5" destOrd="0" presId="urn:microsoft.com/office/officeart/2008/layout/LinedList"/>
    <dgm:cxn modelId="{FE1FD2E5-00A5-EF43-8831-3D020E061911}" type="presParOf" srcId="{A01D3074-DC4E-4A42-9D90-9F21105D7DF8}" destId="{52306CFD-8B70-B043-A7DD-D7B23F20B60A}" srcOrd="0" destOrd="0" presId="urn:microsoft.com/office/officeart/2008/layout/LinedList"/>
    <dgm:cxn modelId="{3A9E3DEC-3967-5D4F-A161-F9BB03636CA3}" type="presParOf" srcId="{A01D3074-DC4E-4A42-9D90-9F21105D7DF8}" destId="{194F9661-6E53-4746-8921-B091F19A248C}"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Non-web valuable data traffic should be encrypted via application-level encryption </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spc="-50" dirty="0">
              <a:latin typeface="Open Sans Semibold"/>
              <a:cs typeface="Open Sans Semibold"/>
            </a:rPr>
            <a:t>Where an application database resides outside the application server, all connections between the database and application should be encrypted using FIPS-compliant cryptographic algorithms</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59215CA1-FE5B-594C-B189-A2FDAC1AA664}">
      <dgm:prSet/>
      <dgm:spPr/>
      <dgm:t>
        <a:bodyPr/>
        <a:lstStyle/>
        <a:p>
          <a:endParaRPr lang="en-US" dirty="0"/>
        </a:p>
      </dgm:t>
    </dgm:pt>
    <dgm:pt modelId="{B22BE307-3262-F642-9E73-59163B195B70}" type="parTrans" cxnId="{33B311CC-95AD-2F4A-871A-884B9C37C1F7}">
      <dgm:prSet/>
      <dgm:spPr/>
      <dgm:t>
        <a:bodyPr/>
        <a:lstStyle/>
        <a:p>
          <a:endParaRPr lang="en-US"/>
        </a:p>
      </dgm:t>
    </dgm:pt>
    <dgm:pt modelId="{A4115457-6425-FF4B-97D7-120275B306C3}" type="sibTrans" cxnId="{33B311CC-95AD-2F4A-871A-884B9C37C1F7}">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3" custLinFactNeighborX="1065" custLinFactNeighborY="-24007"/>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3" custScaleY="68009"/>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3"/>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3"/>
      <dgm:spPr/>
    </dgm:pt>
    <dgm:pt modelId="{6A95561B-818F-C34C-A9DD-1682548AD5D4}" type="pres">
      <dgm:prSet presAssocID="{8EE80EBD-97AE-8847-BB37-29587238724D}" presName="vert1" presStyleCnt="0"/>
      <dgm:spPr/>
    </dgm:pt>
    <dgm:pt modelId="{4296BF41-B75E-4548-8E12-75664D8E28B3}" type="pres">
      <dgm:prSet presAssocID="{59215CA1-FE5B-594C-B189-A2FDAC1AA664}" presName="thickLine" presStyleLbl="alignNode1" presStyleIdx="2" presStyleCnt="3"/>
      <dgm:spPr/>
    </dgm:pt>
    <dgm:pt modelId="{C7AB0E78-7DDF-E84A-9B14-AD66CED5248B}" type="pres">
      <dgm:prSet presAssocID="{59215CA1-FE5B-594C-B189-A2FDAC1AA664}" presName="horz1" presStyleCnt="0"/>
      <dgm:spPr/>
    </dgm:pt>
    <dgm:pt modelId="{6442CBD8-42CA-5648-B21E-4B5D5B43D881}" type="pres">
      <dgm:prSet presAssocID="{59215CA1-FE5B-594C-B189-A2FDAC1AA664}" presName="tx1" presStyleLbl="revTx" presStyleIdx="2" presStyleCnt="3" custScaleY="56494"/>
      <dgm:spPr/>
    </dgm:pt>
    <dgm:pt modelId="{B779DB94-CD54-9446-B492-6979360E07E7}" type="pres">
      <dgm:prSet presAssocID="{59215CA1-FE5B-594C-B189-A2FDAC1AA664}" presName="vert1" presStyleCnt="0"/>
      <dgm:spPr/>
    </dgm:pt>
  </dgm:ptLst>
  <dgm:cxnLst>
    <dgm:cxn modelId="{40001F41-DFD5-A84A-8067-E6AB25712030}" srcId="{227B85D9-7AA0-D148-8FD3-E71164F485FA}" destId="{8EE80EBD-97AE-8847-BB37-29587238724D}" srcOrd="1" destOrd="0" parTransId="{362C9049-4E22-2F4D-A82A-35F20D70E054}" sibTransId="{C23E33F1-34F0-8345-9700-D203D26E3C61}"/>
    <dgm:cxn modelId="{73B6999F-E8D9-304B-9D94-2B85283A5709}" srcId="{227B85D9-7AA0-D148-8FD3-E71164F485FA}" destId="{C418F0E7-5517-084C-909F-8B1366168794}" srcOrd="0" destOrd="0" parTransId="{19A23346-CD11-6C40-ACCC-E94A71B135AE}" sibTransId="{D93E97CF-3507-2949-976E-DED69395F0A9}"/>
    <dgm:cxn modelId="{33B311CC-95AD-2F4A-871A-884B9C37C1F7}" srcId="{227B85D9-7AA0-D148-8FD3-E71164F485FA}" destId="{59215CA1-FE5B-594C-B189-A2FDAC1AA664}" srcOrd="2" destOrd="0" parTransId="{B22BE307-3262-F642-9E73-59163B195B70}" sibTransId="{A4115457-6425-FF4B-97D7-120275B306C3}"/>
    <dgm:cxn modelId="{29355FF0-321F-E748-8DF6-AA5525480785}" type="presOf" srcId="{227B85D9-7AA0-D148-8FD3-E71164F485FA}" destId="{AC8400AB-8EF3-F04A-A485-7A37CCD7A711}" srcOrd="0" destOrd="0" presId="urn:microsoft.com/office/officeart/2008/layout/LinedList"/>
    <dgm:cxn modelId="{2A8847F0-4868-4C49-AC1D-71F9808B0C89}" type="presOf" srcId="{C418F0E7-5517-084C-909F-8B1366168794}" destId="{FF26129F-D48A-5F40-9458-D857EC795AA2}" srcOrd="0" destOrd="0" presId="urn:microsoft.com/office/officeart/2008/layout/LinedList"/>
    <dgm:cxn modelId="{8D86FBF2-BC3D-E846-AB72-9B632EA43057}" type="presOf" srcId="{59215CA1-FE5B-594C-B189-A2FDAC1AA664}" destId="{6442CBD8-42CA-5648-B21E-4B5D5B43D881}" srcOrd="0" destOrd="0" presId="urn:microsoft.com/office/officeart/2008/layout/LinedList"/>
    <dgm:cxn modelId="{4EF733FE-37C3-DE44-BF88-B4B0584980AF}" type="presOf" srcId="{8EE80EBD-97AE-8847-BB37-29587238724D}" destId="{895DA573-4104-3645-8547-D30BA2B1D4F1}" srcOrd="0" destOrd="0" presId="urn:microsoft.com/office/officeart/2008/layout/LinedList"/>
    <dgm:cxn modelId="{A647BBD0-30F5-5C4B-A4A3-727FCF8E01E1}" type="presParOf" srcId="{AC8400AB-8EF3-F04A-A485-7A37CCD7A711}" destId="{87B9AFD6-E341-0246-9F90-A9F1A4D5309B}" srcOrd="0" destOrd="0" presId="urn:microsoft.com/office/officeart/2008/layout/LinedList"/>
    <dgm:cxn modelId="{5C1C17D8-388A-7A4B-BA9E-A3027CCBE78E}" type="presParOf" srcId="{AC8400AB-8EF3-F04A-A485-7A37CCD7A711}" destId="{497CA7FA-A4FB-C648-BB32-4645BB1347D7}" srcOrd="1" destOrd="0" presId="urn:microsoft.com/office/officeart/2008/layout/LinedList"/>
    <dgm:cxn modelId="{EB11647A-F46C-6241-A07E-B16345AD14AB}" type="presParOf" srcId="{497CA7FA-A4FB-C648-BB32-4645BB1347D7}" destId="{FF26129F-D48A-5F40-9458-D857EC795AA2}" srcOrd="0" destOrd="0" presId="urn:microsoft.com/office/officeart/2008/layout/LinedList"/>
    <dgm:cxn modelId="{EE28C850-C6A2-364C-8F33-A66F11FF289D}" type="presParOf" srcId="{497CA7FA-A4FB-C648-BB32-4645BB1347D7}" destId="{540F8310-D86F-A74D-AF36-87AC5E4ADE51}" srcOrd="1" destOrd="0" presId="urn:microsoft.com/office/officeart/2008/layout/LinedList"/>
    <dgm:cxn modelId="{7C89D8B6-F6B8-C948-B5F5-AC7BBF4653ED}" type="presParOf" srcId="{AC8400AB-8EF3-F04A-A485-7A37CCD7A711}" destId="{721A2135-C1F3-DA4A-B119-796A40EF200C}" srcOrd="2" destOrd="0" presId="urn:microsoft.com/office/officeart/2008/layout/LinedList"/>
    <dgm:cxn modelId="{BB6392C4-7D93-FD4A-9E1A-A0C08D576D96}" type="presParOf" srcId="{AC8400AB-8EF3-F04A-A485-7A37CCD7A711}" destId="{46357BF7-8748-5447-B419-D0C1E5A3F581}" srcOrd="3" destOrd="0" presId="urn:microsoft.com/office/officeart/2008/layout/LinedList"/>
    <dgm:cxn modelId="{F2E63735-D7E7-E448-B87B-F80CA028307D}" type="presParOf" srcId="{46357BF7-8748-5447-B419-D0C1E5A3F581}" destId="{895DA573-4104-3645-8547-D30BA2B1D4F1}" srcOrd="0" destOrd="0" presId="urn:microsoft.com/office/officeart/2008/layout/LinedList"/>
    <dgm:cxn modelId="{03E097E4-F446-EF46-A354-4C85AED9509E}" type="presParOf" srcId="{46357BF7-8748-5447-B419-D0C1E5A3F581}" destId="{6A95561B-818F-C34C-A9DD-1682548AD5D4}" srcOrd="1" destOrd="0" presId="urn:microsoft.com/office/officeart/2008/layout/LinedList"/>
    <dgm:cxn modelId="{531D25E3-ACEF-AB4E-B16B-E08E4795D694}" type="presParOf" srcId="{AC8400AB-8EF3-F04A-A485-7A37CCD7A711}" destId="{4296BF41-B75E-4548-8E12-75664D8E28B3}" srcOrd="4" destOrd="0" presId="urn:microsoft.com/office/officeart/2008/layout/LinedList"/>
    <dgm:cxn modelId="{900EC539-BD4E-9F47-99BB-BD47A8C6F2AB}" type="presParOf" srcId="{AC8400AB-8EF3-F04A-A485-7A37CCD7A711}" destId="{C7AB0E78-7DDF-E84A-9B14-AD66CED5248B}" srcOrd="5" destOrd="0" presId="urn:microsoft.com/office/officeart/2008/layout/LinedList"/>
    <dgm:cxn modelId="{72F90A1E-3CC2-4A44-AA15-843F8700B1F9}" type="presParOf" srcId="{C7AB0E78-7DDF-E84A-9B14-AD66CED5248B}" destId="{6442CBD8-42CA-5648-B21E-4B5D5B43D881}" srcOrd="0" destOrd="0" presId="urn:microsoft.com/office/officeart/2008/layout/LinedList"/>
    <dgm:cxn modelId="{22958641-5D13-E541-84FB-DBF85DCD9512}" type="presParOf" srcId="{C7AB0E78-7DDF-E84A-9B14-AD66CED5248B}" destId="{B779DB94-CD54-9446-B492-6979360E07E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FAB4DC6-8984-8D4F-BFE6-2AD0044EE05D}"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5D660080-36C7-2A44-BC6F-61FEB712CAD9}">
      <dgm:prSet custT="1"/>
      <dgm:spPr>
        <a:solidFill>
          <a:srgbClr val="F7F7F9"/>
        </a:solidFill>
      </dgm:spPr>
      <dgm:t>
        <a:bodyPr anchor="ctr"/>
        <a:lstStyle/>
        <a:p>
          <a:pPr rtl="0"/>
          <a:r>
            <a:rPr lang="en-US" sz="2400" b="1" dirty="0">
              <a:latin typeface="Open Sans Semibold"/>
              <a:cs typeface="Open Sans Semibold"/>
            </a:rPr>
            <a:t>Domain 7: </a:t>
          </a:r>
          <a:r>
            <a:rPr lang="en-US" sz="2400" b="0" dirty="0">
              <a:latin typeface="Open Sans Semibold"/>
              <a:cs typeface="Open Sans Semibold"/>
            </a:rPr>
            <a:t>Security Operations</a:t>
          </a:r>
        </a:p>
      </dgm:t>
    </dgm:pt>
    <dgm:pt modelId="{097C7F3D-DD80-BD49-A21E-62C258C76CCE}" type="parTrans" cxnId="{4AE6B1EC-3E85-8E45-8F45-4A9B5F9CE79F}">
      <dgm:prSet/>
      <dgm:spPr/>
      <dgm:t>
        <a:bodyPr/>
        <a:lstStyle/>
        <a:p>
          <a:endParaRPr lang="en-US"/>
        </a:p>
      </dgm:t>
    </dgm:pt>
    <dgm:pt modelId="{C0FB1487-ED60-CB47-8E8D-C7287C9AD3DC}" type="sibTrans" cxnId="{4AE6B1EC-3E85-8E45-8F45-4A9B5F9CE79F}">
      <dgm:prSet/>
      <dgm:spPr/>
      <dgm:t>
        <a:bodyPr/>
        <a:lstStyle/>
        <a:p>
          <a:endParaRPr lang="en-US"/>
        </a:p>
      </dgm:t>
    </dgm:pt>
    <dgm:pt modelId="{9E887B32-6FA9-284C-8EA3-BE393E3A8AC7}">
      <dgm:prSet custT="1"/>
      <dgm:spPr>
        <a:solidFill>
          <a:srgbClr val="F7F7F9"/>
        </a:solidFill>
      </dgm:spPr>
      <dgm:t>
        <a:bodyPr anchor="ctr"/>
        <a:lstStyle/>
        <a:p>
          <a:pPr rtl="0"/>
          <a:r>
            <a:rPr lang="en-US" sz="2400" b="1" dirty="0">
              <a:latin typeface="Open Sans Semibold"/>
              <a:cs typeface="Open Sans Semibold"/>
            </a:rPr>
            <a:t>Domain 8: </a:t>
          </a:r>
          <a:r>
            <a:rPr lang="en-US" sz="2400" b="0" dirty="0">
              <a:latin typeface="Open Sans Semibold"/>
              <a:cs typeface="Open Sans Semibold"/>
            </a:rPr>
            <a:t>Software Development Security</a:t>
          </a:r>
        </a:p>
      </dgm:t>
    </dgm:pt>
    <dgm:pt modelId="{984C873E-CAB9-834F-A13E-1765BFE6BC10}" type="parTrans" cxnId="{A3B46446-9D2C-624A-B6FA-C96EB32BA233}">
      <dgm:prSet/>
      <dgm:spPr/>
      <dgm:t>
        <a:bodyPr/>
        <a:lstStyle/>
        <a:p>
          <a:endParaRPr lang="en-US"/>
        </a:p>
      </dgm:t>
    </dgm:pt>
    <dgm:pt modelId="{7444DA42-6FEC-4A46-9794-AADFC8EB6E4F}" type="sibTrans" cxnId="{A3B46446-9D2C-624A-B6FA-C96EB32BA233}">
      <dgm:prSet/>
      <dgm:spPr/>
      <dgm:t>
        <a:bodyPr/>
        <a:lstStyle/>
        <a:p>
          <a:endParaRPr lang="en-US"/>
        </a:p>
      </dgm:t>
    </dgm:pt>
    <dgm:pt modelId="{54AAC4BB-C02D-5548-97FF-C2DFDF2637B8}">
      <dgm:prSet custT="1"/>
      <dgm:spPr/>
      <dgm:t>
        <a:bodyPr anchor="ctr"/>
        <a:lstStyle/>
        <a:p>
          <a:pPr rtl="0"/>
          <a:endParaRPr lang="en-US" sz="2400" b="0" dirty="0">
            <a:latin typeface="Open Sans Semibold"/>
            <a:cs typeface="Open Sans Semibold"/>
          </a:endParaRPr>
        </a:p>
      </dgm:t>
    </dgm:pt>
    <dgm:pt modelId="{D2450336-B064-E840-AB61-E8240D67E240}" type="parTrans" cxnId="{BBC58CEF-10BE-A844-B1C5-4CE832174D4D}">
      <dgm:prSet/>
      <dgm:spPr/>
      <dgm:t>
        <a:bodyPr/>
        <a:lstStyle/>
        <a:p>
          <a:endParaRPr lang="en-US"/>
        </a:p>
      </dgm:t>
    </dgm:pt>
    <dgm:pt modelId="{7B706801-3838-6147-BA1C-ABF8114C7E39}" type="sibTrans" cxnId="{BBC58CEF-10BE-A844-B1C5-4CE832174D4D}">
      <dgm:prSet/>
      <dgm:spPr/>
      <dgm:t>
        <a:bodyPr/>
        <a:lstStyle/>
        <a:p>
          <a:endParaRPr lang="en-US"/>
        </a:p>
      </dgm:t>
    </dgm:pt>
    <dgm:pt modelId="{840AFEC2-FF39-D843-BBCE-299F27507266}">
      <dgm:prSet custT="1"/>
      <dgm:spPr/>
      <dgm:t>
        <a:bodyPr anchor="ctr"/>
        <a:lstStyle/>
        <a:p>
          <a:pPr rtl="0"/>
          <a:endParaRPr lang="en-US" sz="2400" b="0" dirty="0">
            <a:latin typeface="Open Sans Semibold"/>
            <a:cs typeface="Open Sans Semibold"/>
          </a:endParaRPr>
        </a:p>
      </dgm:t>
    </dgm:pt>
    <dgm:pt modelId="{5F16C5E0-078D-CB4F-957C-B5A9F61494B0}" type="parTrans" cxnId="{6C8E6F18-DD06-5D41-AF05-3A0C7FE8CC70}">
      <dgm:prSet/>
      <dgm:spPr/>
      <dgm:t>
        <a:bodyPr/>
        <a:lstStyle/>
        <a:p>
          <a:endParaRPr lang="en-US"/>
        </a:p>
      </dgm:t>
    </dgm:pt>
    <dgm:pt modelId="{FD2007B5-CC5F-B24D-849B-73B72F923581}" type="sibTrans" cxnId="{6C8E6F18-DD06-5D41-AF05-3A0C7FE8CC70}">
      <dgm:prSet/>
      <dgm:spPr/>
      <dgm:t>
        <a:bodyPr/>
        <a:lstStyle/>
        <a:p>
          <a:endParaRPr lang="en-US"/>
        </a:p>
      </dgm:t>
    </dgm:pt>
    <dgm:pt modelId="{F73219DE-00BF-F049-A708-81C2D16E64AD}">
      <dgm:prSet custT="1"/>
      <dgm:spPr/>
      <dgm:t>
        <a:bodyPr anchor="ctr"/>
        <a:lstStyle/>
        <a:p>
          <a:pPr rtl="0"/>
          <a:endParaRPr lang="en-US" sz="2400" b="0" dirty="0">
            <a:latin typeface="Open Sans Semibold"/>
            <a:cs typeface="Open Sans Semibold"/>
          </a:endParaRPr>
        </a:p>
      </dgm:t>
    </dgm:pt>
    <dgm:pt modelId="{FBF04215-E306-1B44-B7C1-7CE2622C9B7E}" type="parTrans" cxnId="{0EEF45D7-7C11-B94A-9D60-8CB7743F8418}">
      <dgm:prSet/>
      <dgm:spPr/>
      <dgm:t>
        <a:bodyPr/>
        <a:lstStyle/>
        <a:p>
          <a:endParaRPr lang="en-US"/>
        </a:p>
      </dgm:t>
    </dgm:pt>
    <dgm:pt modelId="{5002A148-968E-294A-BFD7-2310BAC1D7B7}" type="sibTrans" cxnId="{0EEF45D7-7C11-B94A-9D60-8CB7743F8418}">
      <dgm:prSet/>
      <dgm:spPr/>
      <dgm:t>
        <a:bodyPr/>
        <a:lstStyle/>
        <a:p>
          <a:endParaRPr lang="en-US"/>
        </a:p>
      </dgm:t>
    </dgm:pt>
    <dgm:pt modelId="{281D34A8-16D4-7742-B83C-1D2ECFA8F248}">
      <dgm:prSet custT="1"/>
      <dgm:spPr/>
      <dgm:t>
        <a:bodyPr anchor="ctr"/>
        <a:lstStyle/>
        <a:p>
          <a:endParaRPr lang="en-US" sz="2400" b="0" dirty="0">
            <a:latin typeface="Open Sans Semibold"/>
            <a:cs typeface="Open Sans Semibold"/>
          </a:endParaRPr>
        </a:p>
      </dgm:t>
    </dgm:pt>
    <dgm:pt modelId="{5C4A8482-B950-E54A-B31C-00FA8857679F}" type="parTrans" cxnId="{EC070DFD-EE78-3A45-B45F-89E172B6A8C8}">
      <dgm:prSet/>
      <dgm:spPr/>
      <dgm:t>
        <a:bodyPr/>
        <a:lstStyle/>
        <a:p>
          <a:endParaRPr lang="en-US"/>
        </a:p>
      </dgm:t>
    </dgm:pt>
    <dgm:pt modelId="{C7502B2C-5CC5-3E47-9DE4-FEFCDEC2175D}" type="sibTrans" cxnId="{EC070DFD-EE78-3A45-B45F-89E172B6A8C8}">
      <dgm:prSet/>
      <dgm:spPr/>
      <dgm:t>
        <a:bodyPr/>
        <a:lstStyle/>
        <a:p>
          <a:endParaRPr lang="en-US"/>
        </a:p>
      </dgm:t>
    </dgm:pt>
    <dgm:pt modelId="{C4AA0DC9-17FF-294E-B1B8-45707C7B297D}">
      <dgm:prSet/>
      <dgm:spPr/>
      <dgm:t>
        <a:bodyPr/>
        <a:lstStyle/>
        <a:p>
          <a:endParaRPr lang="en-US" dirty="0"/>
        </a:p>
      </dgm:t>
    </dgm:pt>
    <dgm:pt modelId="{BF8A5ACC-AF4D-B547-A6FB-F1FD2B2F07E3}" type="parTrans" cxnId="{DBDDB0AE-CFEE-2843-8EE4-5088806BFA8F}">
      <dgm:prSet/>
      <dgm:spPr/>
      <dgm:t>
        <a:bodyPr/>
        <a:lstStyle/>
        <a:p>
          <a:endParaRPr lang="en-US"/>
        </a:p>
      </dgm:t>
    </dgm:pt>
    <dgm:pt modelId="{1A48F92F-EA59-014A-A2C8-6E31665CAA93}" type="sibTrans" cxnId="{DBDDB0AE-CFEE-2843-8EE4-5088806BFA8F}">
      <dgm:prSet/>
      <dgm:spPr/>
      <dgm:t>
        <a:bodyPr/>
        <a:lstStyle/>
        <a:p>
          <a:endParaRPr lang="en-US"/>
        </a:p>
      </dgm:t>
    </dgm:pt>
    <dgm:pt modelId="{F03109A8-D8B1-E646-9F43-8700562218FB}" type="pres">
      <dgm:prSet presAssocID="{CFAB4DC6-8984-8D4F-BFE6-2AD0044EE05D}" presName="vert0" presStyleCnt="0">
        <dgm:presLayoutVars>
          <dgm:dir/>
          <dgm:animOne val="branch"/>
          <dgm:animLvl val="lvl"/>
        </dgm:presLayoutVars>
      </dgm:prSet>
      <dgm:spPr/>
    </dgm:pt>
    <dgm:pt modelId="{2B7A0789-F780-5D41-82E2-6001E6082878}" type="pres">
      <dgm:prSet presAssocID="{5D660080-36C7-2A44-BC6F-61FEB712CAD9}" presName="thickLine" presStyleLbl="alignNode1" presStyleIdx="0" presStyleCnt="7"/>
      <dgm:spPr>
        <a:ln>
          <a:solidFill>
            <a:srgbClr val="FFFFFF"/>
          </a:solidFill>
        </a:ln>
      </dgm:spPr>
    </dgm:pt>
    <dgm:pt modelId="{28B02803-7E30-8844-A47E-ABC5B47220C9}" type="pres">
      <dgm:prSet presAssocID="{5D660080-36C7-2A44-BC6F-61FEB712CAD9}" presName="horz1" presStyleCnt="0"/>
      <dgm:spPr/>
    </dgm:pt>
    <dgm:pt modelId="{1858FC74-4C3B-8C4E-AD18-F4DDE5356352}" type="pres">
      <dgm:prSet presAssocID="{5D660080-36C7-2A44-BC6F-61FEB712CAD9}" presName="tx1" presStyleLbl="revTx" presStyleIdx="0" presStyleCnt="7"/>
      <dgm:spPr/>
    </dgm:pt>
    <dgm:pt modelId="{C6D6577B-3B5E-654A-9156-DFB3B1035A6B}" type="pres">
      <dgm:prSet presAssocID="{5D660080-36C7-2A44-BC6F-61FEB712CAD9}" presName="vert1" presStyleCnt="0"/>
      <dgm:spPr/>
    </dgm:pt>
    <dgm:pt modelId="{81B6FAE2-23E4-4546-AD04-5A1B7DB6ED86}" type="pres">
      <dgm:prSet presAssocID="{9E887B32-6FA9-284C-8EA3-BE393E3A8AC7}" presName="thickLine" presStyleLbl="alignNode1" presStyleIdx="1" presStyleCnt="7"/>
      <dgm:spPr>
        <a:ln>
          <a:solidFill>
            <a:srgbClr val="FFFFFF"/>
          </a:solidFill>
        </a:ln>
      </dgm:spPr>
    </dgm:pt>
    <dgm:pt modelId="{18DBD1DD-59DF-9E49-917D-E2E33B39F1F5}" type="pres">
      <dgm:prSet presAssocID="{9E887B32-6FA9-284C-8EA3-BE393E3A8AC7}" presName="horz1" presStyleCnt="0"/>
      <dgm:spPr/>
    </dgm:pt>
    <dgm:pt modelId="{72098F93-2631-3946-8309-625790F0C226}" type="pres">
      <dgm:prSet presAssocID="{9E887B32-6FA9-284C-8EA3-BE393E3A8AC7}" presName="tx1" presStyleLbl="revTx" presStyleIdx="1" presStyleCnt="7"/>
      <dgm:spPr/>
    </dgm:pt>
    <dgm:pt modelId="{CC94D176-746E-A44B-BF2F-514A7DB394E7}" type="pres">
      <dgm:prSet presAssocID="{9E887B32-6FA9-284C-8EA3-BE393E3A8AC7}" presName="vert1" presStyleCnt="0"/>
      <dgm:spPr/>
    </dgm:pt>
    <dgm:pt modelId="{9CC527D9-3328-1844-BDFB-663FBB123147}" type="pres">
      <dgm:prSet presAssocID="{54AAC4BB-C02D-5548-97FF-C2DFDF2637B8}" presName="thickLine" presStyleLbl="alignNode1" presStyleIdx="2" presStyleCnt="7"/>
      <dgm:spPr>
        <a:ln>
          <a:solidFill>
            <a:srgbClr val="FFFFFF"/>
          </a:solidFill>
        </a:ln>
      </dgm:spPr>
    </dgm:pt>
    <dgm:pt modelId="{F38C55B2-7E90-084A-A690-622E918C0F73}" type="pres">
      <dgm:prSet presAssocID="{54AAC4BB-C02D-5548-97FF-C2DFDF2637B8}" presName="horz1" presStyleCnt="0"/>
      <dgm:spPr/>
    </dgm:pt>
    <dgm:pt modelId="{4C74A29A-2FB0-A14A-AD53-59D5FC2432F2}" type="pres">
      <dgm:prSet presAssocID="{54AAC4BB-C02D-5548-97FF-C2DFDF2637B8}" presName="tx1" presStyleLbl="revTx" presStyleIdx="2" presStyleCnt="7"/>
      <dgm:spPr/>
    </dgm:pt>
    <dgm:pt modelId="{BB030912-708A-D84F-9526-AC19BC420F12}" type="pres">
      <dgm:prSet presAssocID="{54AAC4BB-C02D-5548-97FF-C2DFDF2637B8}" presName="vert1" presStyleCnt="0"/>
      <dgm:spPr/>
    </dgm:pt>
    <dgm:pt modelId="{0A3154CB-248A-C741-AF88-27F9F85BF046}" type="pres">
      <dgm:prSet presAssocID="{840AFEC2-FF39-D843-BBCE-299F27507266}" presName="thickLine" presStyleLbl="alignNode1" presStyleIdx="3" presStyleCnt="7"/>
      <dgm:spPr>
        <a:ln>
          <a:noFill/>
        </a:ln>
      </dgm:spPr>
    </dgm:pt>
    <dgm:pt modelId="{8C9F85AB-4817-1644-94BB-BCBE49ED011C}" type="pres">
      <dgm:prSet presAssocID="{840AFEC2-FF39-D843-BBCE-299F27507266}" presName="horz1" presStyleCnt="0"/>
      <dgm:spPr/>
    </dgm:pt>
    <dgm:pt modelId="{3F1BEDE9-6224-334F-8391-0198328B3E1D}" type="pres">
      <dgm:prSet presAssocID="{840AFEC2-FF39-D843-BBCE-299F27507266}" presName="tx1" presStyleLbl="revTx" presStyleIdx="3" presStyleCnt="7"/>
      <dgm:spPr/>
    </dgm:pt>
    <dgm:pt modelId="{8385E50F-6F8A-B040-A631-917DEB8D9911}" type="pres">
      <dgm:prSet presAssocID="{840AFEC2-FF39-D843-BBCE-299F27507266}" presName="vert1" presStyleCnt="0"/>
      <dgm:spPr/>
    </dgm:pt>
    <dgm:pt modelId="{B1F0A441-036A-4D48-A20D-78DDE49BA465}" type="pres">
      <dgm:prSet presAssocID="{F73219DE-00BF-F049-A708-81C2D16E64AD}" presName="thickLine" presStyleLbl="alignNode1" presStyleIdx="4" presStyleCnt="7"/>
      <dgm:spPr>
        <a:ln>
          <a:noFill/>
        </a:ln>
      </dgm:spPr>
    </dgm:pt>
    <dgm:pt modelId="{2359C065-C4E4-4441-8BA7-7A1028E83A0F}" type="pres">
      <dgm:prSet presAssocID="{F73219DE-00BF-F049-A708-81C2D16E64AD}" presName="horz1" presStyleCnt="0"/>
      <dgm:spPr/>
    </dgm:pt>
    <dgm:pt modelId="{9056C052-B14B-C94D-8A57-3371D85E6F5D}" type="pres">
      <dgm:prSet presAssocID="{F73219DE-00BF-F049-A708-81C2D16E64AD}" presName="tx1" presStyleLbl="revTx" presStyleIdx="4" presStyleCnt="7"/>
      <dgm:spPr/>
    </dgm:pt>
    <dgm:pt modelId="{9A567801-6D10-BD40-BD57-F9E110957977}" type="pres">
      <dgm:prSet presAssocID="{F73219DE-00BF-F049-A708-81C2D16E64AD}" presName="vert1" presStyleCnt="0"/>
      <dgm:spPr/>
    </dgm:pt>
    <dgm:pt modelId="{72A14F80-AACE-B84B-A9E8-95CC5EE1AD32}" type="pres">
      <dgm:prSet presAssocID="{281D34A8-16D4-7742-B83C-1D2ECFA8F248}" presName="thickLine" presStyleLbl="alignNode1" presStyleIdx="5" presStyleCnt="7"/>
      <dgm:spPr>
        <a:ln>
          <a:noFill/>
        </a:ln>
      </dgm:spPr>
    </dgm:pt>
    <dgm:pt modelId="{04E1DDE2-FA18-404B-BE9F-91425E6B89D5}" type="pres">
      <dgm:prSet presAssocID="{281D34A8-16D4-7742-B83C-1D2ECFA8F248}" presName="horz1" presStyleCnt="0"/>
      <dgm:spPr/>
    </dgm:pt>
    <dgm:pt modelId="{C63EBCB4-B97C-B547-BA70-CC52993AAE0C}" type="pres">
      <dgm:prSet presAssocID="{281D34A8-16D4-7742-B83C-1D2ECFA8F248}" presName="tx1" presStyleLbl="revTx" presStyleIdx="5" presStyleCnt="7"/>
      <dgm:spPr/>
    </dgm:pt>
    <dgm:pt modelId="{D07656D6-852B-3B43-B05F-B1E2B7E7889E}" type="pres">
      <dgm:prSet presAssocID="{281D34A8-16D4-7742-B83C-1D2ECFA8F248}" presName="vert1" presStyleCnt="0"/>
      <dgm:spPr/>
    </dgm:pt>
    <dgm:pt modelId="{67F43422-46B8-B241-9E20-1B7A41ECFDE0}" type="pres">
      <dgm:prSet presAssocID="{C4AA0DC9-17FF-294E-B1B8-45707C7B297D}" presName="thickLine" presStyleLbl="alignNode1" presStyleIdx="6" presStyleCnt="7"/>
      <dgm:spPr>
        <a:ln>
          <a:noFill/>
        </a:ln>
      </dgm:spPr>
    </dgm:pt>
    <dgm:pt modelId="{67DAAE7B-6F11-A847-8CA4-08E9ED151E33}" type="pres">
      <dgm:prSet presAssocID="{C4AA0DC9-17FF-294E-B1B8-45707C7B297D}" presName="horz1" presStyleCnt="0"/>
      <dgm:spPr/>
    </dgm:pt>
    <dgm:pt modelId="{7944D0A9-F488-3C42-8A35-97875AB9BCA2}" type="pres">
      <dgm:prSet presAssocID="{C4AA0DC9-17FF-294E-B1B8-45707C7B297D}" presName="tx1" presStyleLbl="revTx" presStyleIdx="6" presStyleCnt="7"/>
      <dgm:spPr/>
    </dgm:pt>
    <dgm:pt modelId="{0C8819E0-6E00-B448-AEE7-08FAD465EB61}" type="pres">
      <dgm:prSet presAssocID="{C4AA0DC9-17FF-294E-B1B8-45707C7B297D}" presName="vert1" presStyleCnt="0"/>
      <dgm:spPr/>
    </dgm:pt>
  </dgm:ptLst>
  <dgm:cxnLst>
    <dgm:cxn modelId="{6C8E6F18-DD06-5D41-AF05-3A0C7FE8CC70}" srcId="{CFAB4DC6-8984-8D4F-BFE6-2AD0044EE05D}" destId="{840AFEC2-FF39-D843-BBCE-299F27507266}" srcOrd="3" destOrd="0" parTransId="{5F16C5E0-078D-CB4F-957C-B5A9F61494B0}" sibTransId="{FD2007B5-CC5F-B24D-849B-73B72F923581}"/>
    <dgm:cxn modelId="{7541D027-44DF-134D-AA3C-81DAFE9FD7BB}" type="presOf" srcId="{5D660080-36C7-2A44-BC6F-61FEB712CAD9}" destId="{1858FC74-4C3B-8C4E-AD18-F4DDE5356352}" srcOrd="0" destOrd="0" presId="urn:microsoft.com/office/officeart/2008/layout/LinedList"/>
    <dgm:cxn modelId="{D318DD2D-55E3-0F4F-8590-32D6725148A3}" type="presOf" srcId="{C4AA0DC9-17FF-294E-B1B8-45707C7B297D}" destId="{7944D0A9-F488-3C42-8A35-97875AB9BCA2}" srcOrd="0" destOrd="0" presId="urn:microsoft.com/office/officeart/2008/layout/LinedList"/>
    <dgm:cxn modelId="{A3B46446-9D2C-624A-B6FA-C96EB32BA233}" srcId="{CFAB4DC6-8984-8D4F-BFE6-2AD0044EE05D}" destId="{9E887B32-6FA9-284C-8EA3-BE393E3A8AC7}" srcOrd="1" destOrd="0" parTransId="{984C873E-CAB9-834F-A13E-1765BFE6BC10}" sibTransId="{7444DA42-6FEC-4A46-9794-AADFC8EB6E4F}"/>
    <dgm:cxn modelId="{5D2AD278-0916-E344-9A10-0CA3A0FE561D}" type="presOf" srcId="{CFAB4DC6-8984-8D4F-BFE6-2AD0044EE05D}" destId="{F03109A8-D8B1-E646-9F43-8700562218FB}" srcOrd="0" destOrd="0" presId="urn:microsoft.com/office/officeart/2008/layout/LinedList"/>
    <dgm:cxn modelId="{DBDDB0AE-CFEE-2843-8EE4-5088806BFA8F}" srcId="{CFAB4DC6-8984-8D4F-BFE6-2AD0044EE05D}" destId="{C4AA0DC9-17FF-294E-B1B8-45707C7B297D}" srcOrd="6" destOrd="0" parTransId="{BF8A5ACC-AF4D-B547-A6FB-F1FD2B2F07E3}" sibTransId="{1A48F92F-EA59-014A-A2C8-6E31665CAA93}"/>
    <dgm:cxn modelId="{9B5FB7BF-CFFB-A84B-86BD-CF343DF6F2C8}" type="presOf" srcId="{9E887B32-6FA9-284C-8EA3-BE393E3A8AC7}" destId="{72098F93-2631-3946-8309-625790F0C226}" srcOrd="0" destOrd="0" presId="urn:microsoft.com/office/officeart/2008/layout/LinedList"/>
    <dgm:cxn modelId="{ED28EECE-09FE-AE47-9C38-B326FDF3D9BC}" type="presOf" srcId="{F73219DE-00BF-F049-A708-81C2D16E64AD}" destId="{9056C052-B14B-C94D-8A57-3371D85E6F5D}" srcOrd="0" destOrd="0" presId="urn:microsoft.com/office/officeart/2008/layout/LinedList"/>
    <dgm:cxn modelId="{00C23DD1-9D8C-FF41-893B-FAC7E068E8AD}" type="presOf" srcId="{54AAC4BB-C02D-5548-97FF-C2DFDF2637B8}" destId="{4C74A29A-2FB0-A14A-AD53-59D5FC2432F2}" srcOrd="0" destOrd="0" presId="urn:microsoft.com/office/officeart/2008/layout/LinedList"/>
    <dgm:cxn modelId="{0EEF45D7-7C11-B94A-9D60-8CB7743F8418}" srcId="{CFAB4DC6-8984-8D4F-BFE6-2AD0044EE05D}" destId="{F73219DE-00BF-F049-A708-81C2D16E64AD}" srcOrd="4" destOrd="0" parTransId="{FBF04215-E306-1B44-B7C1-7CE2622C9B7E}" sibTransId="{5002A148-968E-294A-BFD7-2310BAC1D7B7}"/>
    <dgm:cxn modelId="{974BA0E4-34E6-4E40-AA80-C9F52C0D51A8}" type="presOf" srcId="{281D34A8-16D4-7742-B83C-1D2ECFA8F248}" destId="{C63EBCB4-B97C-B547-BA70-CC52993AAE0C}" srcOrd="0" destOrd="0" presId="urn:microsoft.com/office/officeart/2008/layout/LinedList"/>
    <dgm:cxn modelId="{4AE6B1EC-3E85-8E45-8F45-4A9B5F9CE79F}" srcId="{CFAB4DC6-8984-8D4F-BFE6-2AD0044EE05D}" destId="{5D660080-36C7-2A44-BC6F-61FEB712CAD9}" srcOrd="0" destOrd="0" parTransId="{097C7F3D-DD80-BD49-A21E-62C258C76CCE}" sibTransId="{C0FB1487-ED60-CB47-8E8D-C7287C9AD3DC}"/>
    <dgm:cxn modelId="{10D853EE-8300-004C-9D31-F62AEC02E0FD}" type="presOf" srcId="{840AFEC2-FF39-D843-BBCE-299F27507266}" destId="{3F1BEDE9-6224-334F-8391-0198328B3E1D}" srcOrd="0" destOrd="0" presId="urn:microsoft.com/office/officeart/2008/layout/LinedList"/>
    <dgm:cxn modelId="{BBC58CEF-10BE-A844-B1C5-4CE832174D4D}" srcId="{CFAB4DC6-8984-8D4F-BFE6-2AD0044EE05D}" destId="{54AAC4BB-C02D-5548-97FF-C2DFDF2637B8}" srcOrd="2" destOrd="0" parTransId="{D2450336-B064-E840-AB61-E8240D67E240}" sibTransId="{7B706801-3838-6147-BA1C-ABF8114C7E39}"/>
    <dgm:cxn modelId="{EC070DFD-EE78-3A45-B45F-89E172B6A8C8}" srcId="{CFAB4DC6-8984-8D4F-BFE6-2AD0044EE05D}" destId="{281D34A8-16D4-7742-B83C-1D2ECFA8F248}" srcOrd="5" destOrd="0" parTransId="{5C4A8482-B950-E54A-B31C-00FA8857679F}" sibTransId="{C7502B2C-5CC5-3E47-9DE4-FEFCDEC2175D}"/>
    <dgm:cxn modelId="{B06A65FF-168A-3F4D-8379-6119CB335C2C}" type="presParOf" srcId="{F03109A8-D8B1-E646-9F43-8700562218FB}" destId="{2B7A0789-F780-5D41-82E2-6001E6082878}" srcOrd="0" destOrd="0" presId="urn:microsoft.com/office/officeart/2008/layout/LinedList"/>
    <dgm:cxn modelId="{843F45C4-1A14-EF47-8BD7-AD37A3AE0D0E}" type="presParOf" srcId="{F03109A8-D8B1-E646-9F43-8700562218FB}" destId="{28B02803-7E30-8844-A47E-ABC5B47220C9}" srcOrd="1" destOrd="0" presId="urn:microsoft.com/office/officeart/2008/layout/LinedList"/>
    <dgm:cxn modelId="{5F08ECCB-10BE-9E44-8F56-D0C2318F42FF}" type="presParOf" srcId="{28B02803-7E30-8844-A47E-ABC5B47220C9}" destId="{1858FC74-4C3B-8C4E-AD18-F4DDE5356352}" srcOrd="0" destOrd="0" presId="urn:microsoft.com/office/officeart/2008/layout/LinedList"/>
    <dgm:cxn modelId="{05B9877D-F688-EE4F-84D0-16B7EAF49A8C}" type="presParOf" srcId="{28B02803-7E30-8844-A47E-ABC5B47220C9}" destId="{C6D6577B-3B5E-654A-9156-DFB3B1035A6B}" srcOrd="1" destOrd="0" presId="urn:microsoft.com/office/officeart/2008/layout/LinedList"/>
    <dgm:cxn modelId="{6FF738DD-B1B8-0D42-8767-AC665D641A86}" type="presParOf" srcId="{F03109A8-D8B1-E646-9F43-8700562218FB}" destId="{81B6FAE2-23E4-4546-AD04-5A1B7DB6ED86}" srcOrd="2" destOrd="0" presId="urn:microsoft.com/office/officeart/2008/layout/LinedList"/>
    <dgm:cxn modelId="{2235A9B4-C0A6-7140-BE05-C735E28BAF5B}" type="presParOf" srcId="{F03109A8-D8B1-E646-9F43-8700562218FB}" destId="{18DBD1DD-59DF-9E49-917D-E2E33B39F1F5}" srcOrd="3" destOrd="0" presId="urn:microsoft.com/office/officeart/2008/layout/LinedList"/>
    <dgm:cxn modelId="{720A0419-2782-D94C-9156-1D7784698A49}" type="presParOf" srcId="{18DBD1DD-59DF-9E49-917D-E2E33B39F1F5}" destId="{72098F93-2631-3946-8309-625790F0C226}" srcOrd="0" destOrd="0" presId="urn:microsoft.com/office/officeart/2008/layout/LinedList"/>
    <dgm:cxn modelId="{16FDF55D-57CF-0A44-AB88-7FE803D6E3DA}" type="presParOf" srcId="{18DBD1DD-59DF-9E49-917D-E2E33B39F1F5}" destId="{CC94D176-746E-A44B-BF2F-514A7DB394E7}" srcOrd="1" destOrd="0" presId="urn:microsoft.com/office/officeart/2008/layout/LinedList"/>
    <dgm:cxn modelId="{083DA584-788F-7947-8E2F-4ADBC96E4681}" type="presParOf" srcId="{F03109A8-D8B1-E646-9F43-8700562218FB}" destId="{9CC527D9-3328-1844-BDFB-663FBB123147}" srcOrd="4" destOrd="0" presId="urn:microsoft.com/office/officeart/2008/layout/LinedList"/>
    <dgm:cxn modelId="{1E5F4306-7E46-4341-936D-0A2984D012A6}" type="presParOf" srcId="{F03109A8-D8B1-E646-9F43-8700562218FB}" destId="{F38C55B2-7E90-084A-A690-622E918C0F73}" srcOrd="5" destOrd="0" presId="urn:microsoft.com/office/officeart/2008/layout/LinedList"/>
    <dgm:cxn modelId="{C1B74912-FAFE-7340-B663-94D5CF034293}" type="presParOf" srcId="{F38C55B2-7E90-084A-A690-622E918C0F73}" destId="{4C74A29A-2FB0-A14A-AD53-59D5FC2432F2}" srcOrd="0" destOrd="0" presId="urn:microsoft.com/office/officeart/2008/layout/LinedList"/>
    <dgm:cxn modelId="{911F3042-83E0-A44A-986B-31E3EB395D87}" type="presParOf" srcId="{F38C55B2-7E90-084A-A690-622E918C0F73}" destId="{BB030912-708A-D84F-9526-AC19BC420F12}" srcOrd="1" destOrd="0" presId="urn:microsoft.com/office/officeart/2008/layout/LinedList"/>
    <dgm:cxn modelId="{18432BED-F627-0948-9CBB-40EED9FA108C}" type="presParOf" srcId="{F03109A8-D8B1-E646-9F43-8700562218FB}" destId="{0A3154CB-248A-C741-AF88-27F9F85BF046}" srcOrd="6" destOrd="0" presId="urn:microsoft.com/office/officeart/2008/layout/LinedList"/>
    <dgm:cxn modelId="{913D53AB-85DE-784E-9B41-33ED60525032}" type="presParOf" srcId="{F03109A8-D8B1-E646-9F43-8700562218FB}" destId="{8C9F85AB-4817-1644-94BB-BCBE49ED011C}" srcOrd="7" destOrd="0" presId="urn:microsoft.com/office/officeart/2008/layout/LinedList"/>
    <dgm:cxn modelId="{0245C966-CD05-2D4A-A37D-41CB8D5D56CD}" type="presParOf" srcId="{8C9F85AB-4817-1644-94BB-BCBE49ED011C}" destId="{3F1BEDE9-6224-334F-8391-0198328B3E1D}" srcOrd="0" destOrd="0" presId="urn:microsoft.com/office/officeart/2008/layout/LinedList"/>
    <dgm:cxn modelId="{DD320C75-F76B-B541-96AC-C6F40B8DE81E}" type="presParOf" srcId="{8C9F85AB-4817-1644-94BB-BCBE49ED011C}" destId="{8385E50F-6F8A-B040-A631-917DEB8D9911}" srcOrd="1" destOrd="0" presId="urn:microsoft.com/office/officeart/2008/layout/LinedList"/>
    <dgm:cxn modelId="{DD2E0B9A-B159-C844-B805-DBE9BE10EF0E}" type="presParOf" srcId="{F03109A8-D8B1-E646-9F43-8700562218FB}" destId="{B1F0A441-036A-4D48-A20D-78DDE49BA465}" srcOrd="8" destOrd="0" presId="urn:microsoft.com/office/officeart/2008/layout/LinedList"/>
    <dgm:cxn modelId="{2E7A2F84-554C-6041-8800-31B6BBBC9FF7}" type="presParOf" srcId="{F03109A8-D8B1-E646-9F43-8700562218FB}" destId="{2359C065-C4E4-4441-8BA7-7A1028E83A0F}" srcOrd="9" destOrd="0" presId="urn:microsoft.com/office/officeart/2008/layout/LinedList"/>
    <dgm:cxn modelId="{88CD47FA-B53B-9A4F-A823-4532729BB51F}" type="presParOf" srcId="{2359C065-C4E4-4441-8BA7-7A1028E83A0F}" destId="{9056C052-B14B-C94D-8A57-3371D85E6F5D}" srcOrd="0" destOrd="0" presId="urn:microsoft.com/office/officeart/2008/layout/LinedList"/>
    <dgm:cxn modelId="{8D7BBF5C-0CB6-7049-88FA-196C69645FE1}" type="presParOf" srcId="{2359C065-C4E4-4441-8BA7-7A1028E83A0F}" destId="{9A567801-6D10-BD40-BD57-F9E110957977}" srcOrd="1" destOrd="0" presId="urn:microsoft.com/office/officeart/2008/layout/LinedList"/>
    <dgm:cxn modelId="{C9F3D227-4A0A-6A4D-A8C6-B4BFB0B6C640}" type="presParOf" srcId="{F03109A8-D8B1-E646-9F43-8700562218FB}" destId="{72A14F80-AACE-B84B-A9E8-95CC5EE1AD32}" srcOrd="10" destOrd="0" presId="urn:microsoft.com/office/officeart/2008/layout/LinedList"/>
    <dgm:cxn modelId="{B8C19935-BB2B-DD49-992F-5AEC408FE639}" type="presParOf" srcId="{F03109A8-D8B1-E646-9F43-8700562218FB}" destId="{04E1DDE2-FA18-404B-BE9F-91425E6B89D5}" srcOrd="11" destOrd="0" presId="urn:microsoft.com/office/officeart/2008/layout/LinedList"/>
    <dgm:cxn modelId="{5254EDD4-D01D-A244-9B2A-D889D62B0D2B}" type="presParOf" srcId="{04E1DDE2-FA18-404B-BE9F-91425E6B89D5}" destId="{C63EBCB4-B97C-B547-BA70-CC52993AAE0C}" srcOrd="0" destOrd="0" presId="urn:microsoft.com/office/officeart/2008/layout/LinedList"/>
    <dgm:cxn modelId="{2A084964-2940-F14F-B56C-3CD6352C6672}" type="presParOf" srcId="{04E1DDE2-FA18-404B-BE9F-91425E6B89D5}" destId="{D07656D6-852B-3B43-B05F-B1E2B7E7889E}" srcOrd="1" destOrd="0" presId="urn:microsoft.com/office/officeart/2008/layout/LinedList"/>
    <dgm:cxn modelId="{8E42E7DF-DE9C-E748-8D0E-C5D3E4F072C8}" type="presParOf" srcId="{F03109A8-D8B1-E646-9F43-8700562218FB}" destId="{67F43422-46B8-B241-9E20-1B7A41ECFDE0}" srcOrd="12" destOrd="0" presId="urn:microsoft.com/office/officeart/2008/layout/LinedList"/>
    <dgm:cxn modelId="{430D3BEA-8065-5C42-B30B-1F951B406EAC}" type="presParOf" srcId="{F03109A8-D8B1-E646-9F43-8700562218FB}" destId="{67DAAE7B-6F11-A847-8CA4-08E9ED151E33}" srcOrd="13" destOrd="0" presId="urn:microsoft.com/office/officeart/2008/layout/LinedList"/>
    <dgm:cxn modelId="{E51FC786-1863-7B47-B884-C7A2FFEC3CC7}" type="presParOf" srcId="{67DAAE7B-6F11-A847-8CA4-08E9ED151E33}" destId="{7944D0A9-F488-3C42-8A35-97875AB9BCA2}" srcOrd="0" destOrd="0" presId="urn:microsoft.com/office/officeart/2008/layout/LinedList"/>
    <dgm:cxn modelId="{4FEC9FF1-BA4B-904C-A769-9A00DA32EEE9}" type="presParOf" srcId="{67DAAE7B-6F11-A847-8CA4-08E9ED151E33}" destId="{0C8819E0-6E00-B448-AEE7-08FAD465EB61}"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lIns="91440" tIns="116840"/>
        <a:lstStyle/>
        <a:p>
          <a:pPr rtl="0">
            <a:lnSpc>
              <a:spcPct val="100000"/>
            </a:lnSpc>
          </a:pPr>
          <a:r>
            <a:rPr lang="en-US" sz="2400" dirty="0">
              <a:latin typeface="Open Sans Semibold"/>
              <a:cs typeface="Open Sans Semibold"/>
              <a:sym typeface="Calibri"/>
            </a:rPr>
            <a:t>Where application-level encryption is not available for non-web valuable data traffic, implement network-level encryption such as IPSec or SSH tunneling</a:t>
          </a:r>
          <a:endParaRPr lang="en-US" sz="2400" dirty="0">
            <a:latin typeface="Open Sans Semibold"/>
            <a:cs typeface="Open Sans Semibold"/>
          </a:endParaRP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spc="-50" dirty="0">
              <a:latin typeface="Open Sans Semibold"/>
              <a:cs typeface="Open Sans Semibold"/>
            </a:rPr>
            <a:t>Good access controls to limit access should also be used</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tIns="91440" anchor="ctr" anchorCtr="0"/>
        <a:lstStyle/>
        <a:p>
          <a:pPr rtl="0"/>
          <a:r>
            <a:rPr lang="en-US" sz="2400" dirty="0">
              <a:latin typeface="Open Sans Semibold"/>
              <a:cs typeface="Open Sans Semibold"/>
              <a:sym typeface="Calibri"/>
            </a:rPr>
            <a:t>Redundancy controls need to be applied</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63CE08CE-ACCE-DA46-9619-9A43F0B2182C}">
      <dgm:prSet/>
      <dgm:spPr/>
      <dgm:t>
        <a:bodyPr/>
        <a:lstStyle/>
        <a:p>
          <a:endParaRPr lang="en-US" dirty="0"/>
        </a:p>
      </dgm:t>
    </dgm:pt>
    <dgm:pt modelId="{2C206A0D-65D6-E64B-ADD2-CFA0F53BB6BE}" type="parTrans" cxnId="{C45E62E7-AEE7-E049-8272-EA50A94656A6}">
      <dgm:prSet/>
      <dgm:spPr/>
      <dgm:t>
        <a:bodyPr/>
        <a:lstStyle/>
        <a:p>
          <a:endParaRPr lang="en-US"/>
        </a:p>
      </dgm:t>
    </dgm:pt>
    <dgm:pt modelId="{19F7B062-2B0D-4149-A887-D99EFA41F138}" type="sibTrans" cxnId="{C45E62E7-AEE7-E049-8272-EA50A94656A6}">
      <dgm:prSet/>
      <dgm:spPr/>
      <dgm:t>
        <a:bodyPr/>
        <a:lstStyle/>
        <a:p>
          <a:endParaRPr lang="en-US"/>
        </a:p>
      </dgm:t>
    </dgm:pt>
    <dgm:pt modelId="{7612B4CF-B6F8-7A48-B0C1-658CE8416492}">
      <dgm:prSet custT="1"/>
      <dgm:spPr/>
      <dgm:t>
        <a:bodyPr tIns="129540"/>
        <a:lstStyle/>
        <a:p>
          <a:pPr rtl="0">
            <a:lnSpc>
              <a:spcPct val="100000"/>
            </a:lnSpc>
          </a:pPr>
          <a:r>
            <a:rPr lang="en-US" sz="2400" dirty="0">
              <a:latin typeface="Open Sans Semibold"/>
              <a:cs typeface="Open Sans Semibold"/>
            </a:rPr>
            <a:t>Encryption should be applied when transmitting valuable data between devices in protected subnets with strong firewall controls</a:t>
          </a:r>
          <a:endParaRPr lang="en-US" sz="2400" dirty="0"/>
        </a:p>
      </dgm:t>
    </dgm:pt>
    <dgm:pt modelId="{D095531A-1853-6A4E-9BA7-0B0A7FC5D212}" type="parTrans" cxnId="{2B40E717-D3B2-CD47-AD18-6E32ED7C6B3A}">
      <dgm:prSet/>
      <dgm:spPr/>
      <dgm:t>
        <a:bodyPr/>
        <a:lstStyle/>
        <a:p>
          <a:endParaRPr lang="en-US"/>
        </a:p>
      </dgm:t>
    </dgm:pt>
    <dgm:pt modelId="{28473FD8-4911-0E4B-8249-6FBC04124B7E}" type="sibTrans" cxnId="{2B40E717-D3B2-CD47-AD18-6E32ED7C6B3A}">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custLinFactNeighborY="-13184"/>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custScaleY="127431"/>
      <dgm:spPr/>
    </dgm:pt>
    <dgm:pt modelId="{540F8310-D86F-A74D-AF36-87AC5E4ADE51}" type="pres">
      <dgm:prSet presAssocID="{C418F0E7-5517-084C-909F-8B1366168794}" presName="vert1" presStyleCnt="0"/>
      <dgm:spPr/>
    </dgm:pt>
    <dgm:pt modelId="{588635EC-895E-714F-9B2A-30F415F9D22D}" type="pres">
      <dgm:prSet presAssocID="{7612B4CF-B6F8-7A48-B0C1-658CE8416492}" presName="thickLine" presStyleLbl="alignNode1" presStyleIdx="1" presStyleCnt="5" custLinFactNeighborX="115" custLinFactNeighborY="5185"/>
      <dgm:spPr/>
    </dgm:pt>
    <dgm:pt modelId="{0C865564-FFE6-2948-8F3A-4398DA59C838}" type="pres">
      <dgm:prSet presAssocID="{7612B4CF-B6F8-7A48-B0C1-658CE8416492}" presName="horz1" presStyleCnt="0"/>
      <dgm:spPr/>
    </dgm:pt>
    <dgm:pt modelId="{D565B869-DA17-1B45-988A-89B3F7F3B35C}" type="pres">
      <dgm:prSet presAssocID="{7612B4CF-B6F8-7A48-B0C1-658CE8416492}" presName="tx1" presStyleLbl="revTx" presStyleIdx="1" presStyleCnt="5" custLinFactNeighborY="6859"/>
      <dgm:spPr/>
    </dgm:pt>
    <dgm:pt modelId="{0B6CDA28-53E1-AF49-91F5-FD17B091A8C6}" type="pres">
      <dgm:prSet presAssocID="{7612B4CF-B6F8-7A48-B0C1-658CE8416492}" presName="vert1" presStyleCnt="0"/>
      <dgm:spPr/>
    </dgm:pt>
    <dgm:pt modelId="{721A2135-C1F3-DA4A-B119-796A40EF200C}" type="pres">
      <dgm:prSet presAssocID="{8EE80EBD-97AE-8847-BB37-29587238724D}" presName="thickLine" presStyleLbl="alignNode1" presStyleIdx="2" presStyleCnt="5" custLinFactNeighborX="115" custLinFactNeighborY="12479"/>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2" presStyleCnt="5" custScaleY="67597" custLinFactNeighborX="115" custLinFactNeighborY="9549"/>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3" presStyleCnt="5" custLinFactNeighborY="18508"/>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3" presStyleCnt="5" custScaleY="62136" custLinFactNeighborX="-115" custLinFactNeighborY="15954"/>
      <dgm:spPr/>
    </dgm:pt>
    <dgm:pt modelId="{194F9661-6E53-4746-8921-B091F19A248C}" type="pres">
      <dgm:prSet presAssocID="{6EB91303-A642-CE4F-96E5-4EF8259DF3C6}" presName="vert1" presStyleCnt="0"/>
      <dgm:spPr/>
    </dgm:pt>
    <dgm:pt modelId="{BFB0F9C4-3F6D-5D42-BC6E-87723D73ACA1}" type="pres">
      <dgm:prSet presAssocID="{63CE08CE-ACCE-DA46-9619-9A43F0B2182C}" presName="thickLine" presStyleLbl="alignNode1" presStyleIdx="4" presStyleCnt="5" custLinFactNeighborX="-460" custLinFactNeighborY="17255"/>
      <dgm:spPr/>
    </dgm:pt>
    <dgm:pt modelId="{6D922509-DA68-F84E-B769-21486CDCC53F}" type="pres">
      <dgm:prSet presAssocID="{63CE08CE-ACCE-DA46-9619-9A43F0B2182C}" presName="horz1" presStyleCnt="0"/>
      <dgm:spPr/>
    </dgm:pt>
    <dgm:pt modelId="{3598F7E3-0978-A940-A7E5-EB04E26D05A7}" type="pres">
      <dgm:prSet presAssocID="{63CE08CE-ACCE-DA46-9619-9A43F0B2182C}" presName="tx1" presStyleLbl="revTx" presStyleIdx="4" presStyleCnt="5"/>
      <dgm:spPr/>
    </dgm:pt>
    <dgm:pt modelId="{D5147D15-9DFA-EB4D-9AB5-26A89DF3D5A4}" type="pres">
      <dgm:prSet presAssocID="{63CE08CE-ACCE-DA46-9619-9A43F0B2182C}" presName="vert1" presStyleCnt="0"/>
      <dgm:spPr/>
    </dgm:pt>
  </dgm:ptLst>
  <dgm:cxnLst>
    <dgm:cxn modelId="{622B880C-0982-6340-9457-7814AE3735F0}" type="presOf" srcId="{6EB91303-A642-CE4F-96E5-4EF8259DF3C6}" destId="{52306CFD-8B70-B043-A7DD-D7B23F20B60A}" srcOrd="0" destOrd="0" presId="urn:microsoft.com/office/officeart/2008/layout/LinedList"/>
    <dgm:cxn modelId="{2B40E717-D3B2-CD47-AD18-6E32ED7C6B3A}" srcId="{227B85D9-7AA0-D148-8FD3-E71164F485FA}" destId="{7612B4CF-B6F8-7A48-B0C1-658CE8416492}" srcOrd="1" destOrd="0" parTransId="{D095531A-1853-6A4E-9BA7-0B0A7FC5D212}" sibTransId="{28473FD8-4911-0E4B-8249-6FBC04124B7E}"/>
    <dgm:cxn modelId="{D76CA73B-ADEC-A44F-B26E-7F0ECECC72D4}" type="presOf" srcId="{63CE08CE-ACCE-DA46-9619-9A43F0B2182C}" destId="{3598F7E3-0978-A940-A7E5-EB04E26D05A7}" srcOrd="0" destOrd="0" presId="urn:microsoft.com/office/officeart/2008/layout/LinedList"/>
    <dgm:cxn modelId="{40001F41-DFD5-A84A-8067-E6AB25712030}" srcId="{227B85D9-7AA0-D148-8FD3-E71164F485FA}" destId="{8EE80EBD-97AE-8847-BB37-29587238724D}" srcOrd="2" destOrd="0" parTransId="{362C9049-4E22-2F4D-A82A-35F20D70E054}" sibTransId="{C23E33F1-34F0-8345-9700-D203D26E3C61}"/>
    <dgm:cxn modelId="{B24A099F-8E00-C24E-A81C-A6BC7DB195DD}" type="presOf" srcId="{227B85D9-7AA0-D148-8FD3-E71164F485FA}" destId="{AC8400AB-8EF3-F04A-A485-7A37CCD7A711}"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3" destOrd="0" parTransId="{7512D3CE-D303-C340-A5B5-260D2D04F4F4}" sibTransId="{031F6F12-F52F-8C44-B6B6-272DE3F3B9D1}"/>
    <dgm:cxn modelId="{705E77C4-4D32-CC4C-9CD9-713C94A05C8A}" type="presOf" srcId="{C418F0E7-5517-084C-909F-8B1366168794}" destId="{FF26129F-D48A-5F40-9458-D857EC795AA2}" srcOrd="0" destOrd="0" presId="urn:microsoft.com/office/officeart/2008/layout/LinedList"/>
    <dgm:cxn modelId="{5919B5D2-4E9A-9E46-9C30-3969CA20CF00}" type="presOf" srcId="{8EE80EBD-97AE-8847-BB37-29587238724D}" destId="{895DA573-4104-3645-8547-D30BA2B1D4F1}" srcOrd="0" destOrd="0" presId="urn:microsoft.com/office/officeart/2008/layout/LinedList"/>
    <dgm:cxn modelId="{E1C828E0-D1FF-C243-9421-9A11192F3334}" type="presOf" srcId="{7612B4CF-B6F8-7A48-B0C1-658CE8416492}" destId="{D565B869-DA17-1B45-988A-89B3F7F3B35C}" srcOrd="0" destOrd="0" presId="urn:microsoft.com/office/officeart/2008/layout/LinedList"/>
    <dgm:cxn modelId="{C45E62E7-AEE7-E049-8272-EA50A94656A6}" srcId="{227B85D9-7AA0-D148-8FD3-E71164F485FA}" destId="{63CE08CE-ACCE-DA46-9619-9A43F0B2182C}" srcOrd="4" destOrd="0" parTransId="{2C206A0D-65D6-E64B-ADD2-CFA0F53BB6BE}" sibTransId="{19F7B062-2B0D-4149-A887-D99EFA41F138}"/>
    <dgm:cxn modelId="{B85E475B-8966-3447-96A7-923F372F45D2}" type="presParOf" srcId="{AC8400AB-8EF3-F04A-A485-7A37CCD7A711}" destId="{87B9AFD6-E341-0246-9F90-A9F1A4D5309B}" srcOrd="0" destOrd="0" presId="urn:microsoft.com/office/officeart/2008/layout/LinedList"/>
    <dgm:cxn modelId="{CE66E961-BB50-7044-B91D-86B6762955D8}" type="presParOf" srcId="{AC8400AB-8EF3-F04A-A485-7A37CCD7A711}" destId="{497CA7FA-A4FB-C648-BB32-4645BB1347D7}" srcOrd="1" destOrd="0" presId="urn:microsoft.com/office/officeart/2008/layout/LinedList"/>
    <dgm:cxn modelId="{033CD74C-D2FD-3A45-AA7F-25E3D4D9DEF6}" type="presParOf" srcId="{497CA7FA-A4FB-C648-BB32-4645BB1347D7}" destId="{FF26129F-D48A-5F40-9458-D857EC795AA2}" srcOrd="0" destOrd="0" presId="urn:microsoft.com/office/officeart/2008/layout/LinedList"/>
    <dgm:cxn modelId="{7595025D-25E3-304D-9A62-9A05D07B7DC9}" type="presParOf" srcId="{497CA7FA-A4FB-C648-BB32-4645BB1347D7}" destId="{540F8310-D86F-A74D-AF36-87AC5E4ADE51}" srcOrd="1" destOrd="0" presId="urn:microsoft.com/office/officeart/2008/layout/LinedList"/>
    <dgm:cxn modelId="{CBA25876-B3D9-0B4A-8BDA-FE44047BC6FD}" type="presParOf" srcId="{AC8400AB-8EF3-F04A-A485-7A37CCD7A711}" destId="{588635EC-895E-714F-9B2A-30F415F9D22D}" srcOrd="2" destOrd="0" presId="urn:microsoft.com/office/officeart/2008/layout/LinedList"/>
    <dgm:cxn modelId="{436C0D4E-36F1-544C-A862-2BA9AD887133}" type="presParOf" srcId="{AC8400AB-8EF3-F04A-A485-7A37CCD7A711}" destId="{0C865564-FFE6-2948-8F3A-4398DA59C838}" srcOrd="3" destOrd="0" presId="urn:microsoft.com/office/officeart/2008/layout/LinedList"/>
    <dgm:cxn modelId="{55807E00-81B9-EC43-8176-6FAFB5A9B081}" type="presParOf" srcId="{0C865564-FFE6-2948-8F3A-4398DA59C838}" destId="{D565B869-DA17-1B45-988A-89B3F7F3B35C}" srcOrd="0" destOrd="0" presId="urn:microsoft.com/office/officeart/2008/layout/LinedList"/>
    <dgm:cxn modelId="{5D823C59-23B1-0C40-8E0F-2F18678D4719}" type="presParOf" srcId="{0C865564-FFE6-2948-8F3A-4398DA59C838}" destId="{0B6CDA28-53E1-AF49-91F5-FD17B091A8C6}" srcOrd="1" destOrd="0" presId="urn:microsoft.com/office/officeart/2008/layout/LinedList"/>
    <dgm:cxn modelId="{C219F924-CBA7-044C-B92A-C4145509AC55}" type="presParOf" srcId="{AC8400AB-8EF3-F04A-A485-7A37CCD7A711}" destId="{721A2135-C1F3-DA4A-B119-796A40EF200C}" srcOrd="4" destOrd="0" presId="urn:microsoft.com/office/officeart/2008/layout/LinedList"/>
    <dgm:cxn modelId="{8A33D72A-2EA3-3B44-9778-61581CDADF37}" type="presParOf" srcId="{AC8400AB-8EF3-F04A-A485-7A37CCD7A711}" destId="{46357BF7-8748-5447-B419-D0C1E5A3F581}" srcOrd="5" destOrd="0" presId="urn:microsoft.com/office/officeart/2008/layout/LinedList"/>
    <dgm:cxn modelId="{B8A3FDC1-661C-A444-B817-232C41AF7BED}" type="presParOf" srcId="{46357BF7-8748-5447-B419-D0C1E5A3F581}" destId="{895DA573-4104-3645-8547-D30BA2B1D4F1}" srcOrd="0" destOrd="0" presId="urn:microsoft.com/office/officeart/2008/layout/LinedList"/>
    <dgm:cxn modelId="{70B4EF05-5B16-9740-B1C4-3B61A13CCCD7}" type="presParOf" srcId="{46357BF7-8748-5447-B419-D0C1E5A3F581}" destId="{6A95561B-818F-C34C-A9DD-1682548AD5D4}" srcOrd="1" destOrd="0" presId="urn:microsoft.com/office/officeart/2008/layout/LinedList"/>
    <dgm:cxn modelId="{DF1CAE25-7179-AD43-BC7F-0EA1EC1E35F6}" type="presParOf" srcId="{AC8400AB-8EF3-F04A-A485-7A37CCD7A711}" destId="{AFDFC935-866D-454F-AE68-CDE7BC0D23B1}" srcOrd="6" destOrd="0" presId="urn:microsoft.com/office/officeart/2008/layout/LinedList"/>
    <dgm:cxn modelId="{21C0ED02-E14F-1949-8260-B7014A1A28AE}" type="presParOf" srcId="{AC8400AB-8EF3-F04A-A485-7A37CCD7A711}" destId="{A01D3074-DC4E-4A42-9D90-9F21105D7DF8}" srcOrd="7" destOrd="0" presId="urn:microsoft.com/office/officeart/2008/layout/LinedList"/>
    <dgm:cxn modelId="{6B3B7506-E0D8-8B4E-BC6E-2CB26D24F28A}" type="presParOf" srcId="{A01D3074-DC4E-4A42-9D90-9F21105D7DF8}" destId="{52306CFD-8B70-B043-A7DD-D7B23F20B60A}" srcOrd="0" destOrd="0" presId="urn:microsoft.com/office/officeart/2008/layout/LinedList"/>
    <dgm:cxn modelId="{9160C169-947F-2C47-91AF-EA3F565B6642}" type="presParOf" srcId="{A01D3074-DC4E-4A42-9D90-9F21105D7DF8}" destId="{194F9661-6E53-4746-8921-B091F19A248C}" srcOrd="1" destOrd="0" presId="urn:microsoft.com/office/officeart/2008/layout/LinedList"/>
    <dgm:cxn modelId="{EF8173CD-20BF-7A40-8481-22D297567F9B}" type="presParOf" srcId="{AC8400AB-8EF3-F04A-A485-7A37CCD7A711}" destId="{BFB0F9C4-3F6D-5D42-BC6E-87723D73ACA1}" srcOrd="8" destOrd="0" presId="urn:microsoft.com/office/officeart/2008/layout/LinedList"/>
    <dgm:cxn modelId="{02ED615E-5190-8246-8B56-3CC905671C64}" type="presParOf" srcId="{AC8400AB-8EF3-F04A-A485-7A37CCD7A711}" destId="{6D922509-DA68-F84E-B769-21486CDCC53F}" srcOrd="9" destOrd="0" presId="urn:microsoft.com/office/officeart/2008/layout/LinedList"/>
    <dgm:cxn modelId="{F03669D1-A927-0F40-A920-7EB9552190CB}" type="presParOf" srcId="{6D922509-DA68-F84E-B769-21486CDCC53F}" destId="{3598F7E3-0978-A940-A7E5-EB04E26D05A7}" srcOrd="0" destOrd="0" presId="urn:microsoft.com/office/officeart/2008/layout/LinedList"/>
    <dgm:cxn modelId="{F4137C82-C002-6A42-BF3C-49C064A36B0F}" type="presParOf" srcId="{6D922509-DA68-F84E-B769-21486CDCC53F}" destId="{D5147D15-9DFA-EB4D-9AB5-26A89DF3D5A4}"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Can be particularly challenging to protect as data in use typically is in clear text</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spc="-50" dirty="0">
              <a:latin typeface="Open Sans Semibold"/>
              <a:cs typeface="Open Sans Semibold"/>
            </a:rPr>
            <a:t>Data being processed on a architecture may be at risk, depending on the vulnerabilities on the architecture</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tIns="215900"/>
        <a:lstStyle/>
        <a:p>
          <a:pPr rtl="0"/>
          <a:r>
            <a:rPr lang="en-US" sz="2400" dirty="0">
              <a:latin typeface="Open Sans Semibold"/>
              <a:cs typeface="Open Sans Semibold"/>
              <a:sym typeface="Calibri"/>
            </a:rPr>
            <a:t>If the application processing the data or the architecture is insecure, so is the data</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63CE08CE-ACCE-DA46-9619-9A43F0B2182C}">
      <dgm:prSet/>
      <dgm:spPr/>
      <dgm:t>
        <a:bodyPr/>
        <a:lstStyle/>
        <a:p>
          <a:endParaRPr lang="en-US" dirty="0"/>
        </a:p>
      </dgm:t>
    </dgm:pt>
    <dgm:pt modelId="{2C206A0D-65D6-E64B-ADD2-CFA0F53BB6BE}" type="parTrans" cxnId="{C45E62E7-AEE7-E049-8272-EA50A94656A6}">
      <dgm:prSet/>
      <dgm:spPr/>
      <dgm:t>
        <a:bodyPr/>
        <a:lstStyle/>
        <a:p>
          <a:endParaRPr lang="en-US"/>
        </a:p>
      </dgm:t>
    </dgm:pt>
    <dgm:pt modelId="{19F7B062-2B0D-4149-A887-D99EFA41F138}" type="sibTrans" cxnId="{C45E62E7-AEE7-E049-8272-EA50A94656A6}">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4"/>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4"/>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4"/>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4"/>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4"/>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4"/>
      <dgm:spPr/>
    </dgm:pt>
    <dgm:pt modelId="{194F9661-6E53-4746-8921-B091F19A248C}" type="pres">
      <dgm:prSet presAssocID="{6EB91303-A642-CE4F-96E5-4EF8259DF3C6}" presName="vert1" presStyleCnt="0"/>
      <dgm:spPr/>
    </dgm:pt>
    <dgm:pt modelId="{BFB0F9C4-3F6D-5D42-BC6E-87723D73ACA1}" type="pres">
      <dgm:prSet presAssocID="{63CE08CE-ACCE-DA46-9619-9A43F0B2182C}" presName="thickLine" presStyleLbl="alignNode1" presStyleIdx="3" presStyleCnt="4"/>
      <dgm:spPr/>
    </dgm:pt>
    <dgm:pt modelId="{6D922509-DA68-F84E-B769-21486CDCC53F}" type="pres">
      <dgm:prSet presAssocID="{63CE08CE-ACCE-DA46-9619-9A43F0B2182C}" presName="horz1" presStyleCnt="0"/>
      <dgm:spPr/>
    </dgm:pt>
    <dgm:pt modelId="{3598F7E3-0978-A940-A7E5-EB04E26D05A7}" type="pres">
      <dgm:prSet presAssocID="{63CE08CE-ACCE-DA46-9619-9A43F0B2182C}" presName="tx1" presStyleLbl="revTx" presStyleIdx="3" presStyleCnt="4"/>
      <dgm:spPr/>
    </dgm:pt>
    <dgm:pt modelId="{D5147D15-9DFA-EB4D-9AB5-26A89DF3D5A4}" type="pres">
      <dgm:prSet presAssocID="{63CE08CE-ACCE-DA46-9619-9A43F0B2182C}" presName="vert1" presStyleCnt="0"/>
      <dgm:spPr/>
    </dgm:pt>
  </dgm:ptLst>
  <dgm:cxnLst>
    <dgm:cxn modelId="{FFD08D39-71D2-6645-BDC1-C27935FB72AA}" type="presOf" srcId="{227B85D9-7AA0-D148-8FD3-E71164F485FA}" destId="{AC8400AB-8EF3-F04A-A485-7A37CCD7A711}"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658C8859-5CE1-9E48-BF24-F2E059F55394}" type="presOf" srcId="{63CE08CE-ACCE-DA46-9619-9A43F0B2182C}" destId="{3598F7E3-0978-A940-A7E5-EB04E26D05A7}"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687FB2BC-309D-CC4B-9A94-675FC48A604D}" type="presOf" srcId="{8EE80EBD-97AE-8847-BB37-29587238724D}" destId="{895DA573-4104-3645-8547-D30BA2B1D4F1}" srcOrd="0" destOrd="0" presId="urn:microsoft.com/office/officeart/2008/layout/LinedList"/>
    <dgm:cxn modelId="{C45E62E7-AEE7-E049-8272-EA50A94656A6}" srcId="{227B85D9-7AA0-D148-8FD3-E71164F485FA}" destId="{63CE08CE-ACCE-DA46-9619-9A43F0B2182C}" srcOrd="3" destOrd="0" parTransId="{2C206A0D-65D6-E64B-ADD2-CFA0F53BB6BE}" sibTransId="{19F7B062-2B0D-4149-A887-D99EFA41F138}"/>
    <dgm:cxn modelId="{5AAB4EED-9089-0442-94E5-18DF8B1BE64C}" type="presOf" srcId="{C418F0E7-5517-084C-909F-8B1366168794}" destId="{FF26129F-D48A-5F40-9458-D857EC795AA2}" srcOrd="0" destOrd="0" presId="urn:microsoft.com/office/officeart/2008/layout/LinedList"/>
    <dgm:cxn modelId="{ED6F75FF-2BDB-A645-A2B2-DF47B1CCF965}" type="presOf" srcId="{6EB91303-A642-CE4F-96E5-4EF8259DF3C6}" destId="{52306CFD-8B70-B043-A7DD-D7B23F20B60A}" srcOrd="0" destOrd="0" presId="urn:microsoft.com/office/officeart/2008/layout/LinedList"/>
    <dgm:cxn modelId="{51817A37-A352-6E44-B9B6-45BCD158CD15}" type="presParOf" srcId="{AC8400AB-8EF3-F04A-A485-7A37CCD7A711}" destId="{87B9AFD6-E341-0246-9F90-A9F1A4D5309B}" srcOrd="0" destOrd="0" presId="urn:microsoft.com/office/officeart/2008/layout/LinedList"/>
    <dgm:cxn modelId="{BB2A5868-88C4-A449-837D-314C00D19035}" type="presParOf" srcId="{AC8400AB-8EF3-F04A-A485-7A37CCD7A711}" destId="{497CA7FA-A4FB-C648-BB32-4645BB1347D7}" srcOrd="1" destOrd="0" presId="urn:microsoft.com/office/officeart/2008/layout/LinedList"/>
    <dgm:cxn modelId="{74297F11-7F5B-4746-9707-B4DBF1A5375B}" type="presParOf" srcId="{497CA7FA-A4FB-C648-BB32-4645BB1347D7}" destId="{FF26129F-D48A-5F40-9458-D857EC795AA2}" srcOrd="0" destOrd="0" presId="urn:microsoft.com/office/officeart/2008/layout/LinedList"/>
    <dgm:cxn modelId="{EE5D8273-62CC-F449-AFF1-4D2E431E2BF3}" type="presParOf" srcId="{497CA7FA-A4FB-C648-BB32-4645BB1347D7}" destId="{540F8310-D86F-A74D-AF36-87AC5E4ADE51}" srcOrd="1" destOrd="0" presId="urn:microsoft.com/office/officeart/2008/layout/LinedList"/>
    <dgm:cxn modelId="{7085F84E-5C84-E84E-85C3-477353CBCABD}" type="presParOf" srcId="{AC8400AB-8EF3-F04A-A485-7A37CCD7A711}" destId="{721A2135-C1F3-DA4A-B119-796A40EF200C}" srcOrd="2" destOrd="0" presId="urn:microsoft.com/office/officeart/2008/layout/LinedList"/>
    <dgm:cxn modelId="{C56FD5CB-0387-1345-8393-440C74495EB7}" type="presParOf" srcId="{AC8400AB-8EF3-F04A-A485-7A37CCD7A711}" destId="{46357BF7-8748-5447-B419-D0C1E5A3F581}" srcOrd="3" destOrd="0" presId="urn:microsoft.com/office/officeart/2008/layout/LinedList"/>
    <dgm:cxn modelId="{2687DEA3-C367-1441-B24F-E8A079AA5764}" type="presParOf" srcId="{46357BF7-8748-5447-B419-D0C1E5A3F581}" destId="{895DA573-4104-3645-8547-D30BA2B1D4F1}" srcOrd="0" destOrd="0" presId="urn:microsoft.com/office/officeart/2008/layout/LinedList"/>
    <dgm:cxn modelId="{C55732E8-C5E3-B94B-BECD-7AB2B4DACDEE}" type="presParOf" srcId="{46357BF7-8748-5447-B419-D0C1E5A3F581}" destId="{6A95561B-818F-C34C-A9DD-1682548AD5D4}" srcOrd="1" destOrd="0" presId="urn:microsoft.com/office/officeart/2008/layout/LinedList"/>
    <dgm:cxn modelId="{45AE5460-3F4D-624D-83BD-5E463CAB7162}" type="presParOf" srcId="{AC8400AB-8EF3-F04A-A485-7A37CCD7A711}" destId="{AFDFC935-866D-454F-AE68-CDE7BC0D23B1}" srcOrd="4" destOrd="0" presId="urn:microsoft.com/office/officeart/2008/layout/LinedList"/>
    <dgm:cxn modelId="{8399A75B-EA6F-E64D-8F93-32DCD324C652}" type="presParOf" srcId="{AC8400AB-8EF3-F04A-A485-7A37CCD7A711}" destId="{A01D3074-DC4E-4A42-9D90-9F21105D7DF8}" srcOrd="5" destOrd="0" presId="urn:microsoft.com/office/officeart/2008/layout/LinedList"/>
    <dgm:cxn modelId="{A8C97DE7-4214-9B41-92F3-3467535FFFEE}" type="presParOf" srcId="{A01D3074-DC4E-4A42-9D90-9F21105D7DF8}" destId="{52306CFD-8B70-B043-A7DD-D7B23F20B60A}" srcOrd="0" destOrd="0" presId="urn:microsoft.com/office/officeart/2008/layout/LinedList"/>
    <dgm:cxn modelId="{CA8FDC74-D2A4-D043-909E-2899848C1D75}" type="presParOf" srcId="{A01D3074-DC4E-4A42-9D90-9F21105D7DF8}" destId="{194F9661-6E53-4746-8921-B091F19A248C}" srcOrd="1" destOrd="0" presId="urn:microsoft.com/office/officeart/2008/layout/LinedList"/>
    <dgm:cxn modelId="{FC7275C9-A9CA-2F4E-8B0A-D8E1DEB0354C}" type="presParOf" srcId="{AC8400AB-8EF3-F04A-A485-7A37CCD7A711}" destId="{BFB0F9C4-3F6D-5D42-BC6E-87723D73ACA1}" srcOrd="6" destOrd="0" presId="urn:microsoft.com/office/officeart/2008/layout/LinedList"/>
    <dgm:cxn modelId="{B98DF512-D331-274F-BCD9-B7AFB77A6B28}" type="presParOf" srcId="{AC8400AB-8EF3-F04A-A485-7A37CCD7A711}" destId="{6D922509-DA68-F84E-B769-21486CDCC53F}" srcOrd="7" destOrd="0" presId="urn:microsoft.com/office/officeart/2008/layout/LinedList"/>
    <dgm:cxn modelId="{E22154D2-31FC-B94C-8980-DD5B8EE2DF84}" type="presParOf" srcId="{6D922509-DA68-F84E-B769-21486CDCC53F}" destId="{3598F7E3-0978-A940-A7E5-EB04E26D05A7}" srcOrd="0" destOrd="0" presId="urn:microsoft.com/office/officeart/2008/layout/LinedList"/>
    <dgm:cxn modelId="{6F4FBBAA-6A1C-DA41-B4AF-BFD08A122E8B}" type="presParOf" srcId="{6D922509-DA68-F84E-B769-21486CDCC53F}" destId="{D5147D15-9DFA-EB4D-9AB5-26A89DF3D5A4}"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Concept of “enclave” protection is recommended</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spc="-50" dirty="0">
              <a:latin typeface="Open Sans Semibold"/>
              <a:cs typeface="Open Sans Semibold"/>
            </a:rPr>
            <a:t>Secure dedicated portions of memory where the processing actually happens</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tIns="215900"/>
        <a:lstStyle/>
        <a:p>
          <a:pPr rtl="0"/>
          <a:r>
            <a:rPr lang="en-US" sz="2400" dirty="0">
              <a:latin typeface="Open Sans Semibold"/>
              <a:cs typeface="Open Sans Semibold"/>
              <a:sym typeface="Calibri"/>
            </a:rPr>
            <a:t>Enclaves are isolated from other components of the architectures</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63CE08CE-ACCE-DA46-9619-9A43F0B2182C}">
      <dgm:prSet/>
      <dgm:spPr/>
      <dgm:t>
        <a:bodyPr/>
        <a:lstStyle/>
        <a:p>
          <a:endParaRPr lang="en-US" dirty="0"/>
        </a:p>
      </dgm:t>
    </dgm:pt>
    <dgm:pt modelId="{2C206A0D-65D6-E64B-ADD2-CFA0F53BB6BE}" type="parTrans" cxnId="{C45E62E7-AEE7-E049-8272-EA50A94656A6}">
      <dgm:prSet/>
      <dgm:spPr/>
      <dgm:t>
        <a:bodyPr/>
        <a:lstStyle/>
        <a:p>
          <a:endParaRPr lang="en-US"/>
        </a:p>
      </dgm:t>
    </dgm:pt>
    <dgm:pt modelId="{19F7B062-2B0D-4149-A887-D99EFA41F138}" type="sibTrans" cxnId="{C45E62E7-AEE7-E049-8272-EA50A94656A6}">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4"/>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4" custScaleY="67544"/>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4"/>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4" custScaleY="82130"/>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4"/>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4" custScaleY="72426"/>
      <dgm:spPr/>
    </dgm:pt>
    <dgm:pt modelId="{194F9661-6E53-4746-8921-B091F19A248C}" type="pres">
      <dgm:prSet presAssocID="{6EB91303-A642-CE4F-96E5-4EF8259DF3C6}" presName="vert1" presStyleCnt="0"/>
      <dgm:spPr/>
    </dgm:pt>
    <dgm:pt modelId="{BFB0F9C4-3F6D-5D42-BC6E-87723D73ACA1}" type="pres">
      <dgm:prSet presAssocID="{63CE08CE-ACCE-DA46-9619-9A43F0B2182C}" presName="thickLine" presStyleLbl="alignNode1" presStyleIdx="3" presStyleCnt="4"/>
      <dgm:spPr/>
    </dgm:pt>
    <dgm:pt modelId="{6D922509-DA68-F84E-B769-21486CDCC53F}" type="pres">
      <dgm:prSet presAssocID="{63CE08CE-ACCE-DA46-9619-9A43F0B2182C}" presName="horz1" presStyleCnt="0"/>
      <dgm:spPr/>
    </dgm:pt>
    <dgm:pt modelId="{3598F7E3-0978-A940-A7E5-EB04E26D05A7}" type="pres">
      <dgm:prSet presAssocID="{63CE08CE-ACCE-DA46-9619-9A43F0B2182C}" presName="tx1" presStyleLbl="revTx" presStyleIdx="3" presStyleCnt="4"/>
      <dgm:spPr/>
    </dgm:pt>
    <dgm:pt modelId="{D5147D15-9DFA-EB4D-9AB5-26A89DF3D5A4}" type="pres">
      <dgm:prSet presAssocID="{63CE08CE-ACCE-DA46-9619-9A43F0B2182C}" presName="vert1" presStyleCnt="0"/>
      <dgm:spPr/>
    </dgm:pt>
  </dgm:ptLst>
  <dgm:cxnLst>
    <dgm:cxn modelId="{2AA62026-35E0-B44E-9A90-D8A3AE50ADFF}" type="presOf" srcId="{6EB91303-A642-CE4F-96E5-4EF8259DF3C6}" destId="{52306CFD-8B70-B043-A7DD-D7B23F20B60A}" srcOrd="0" destOrd="0" presId="urn:microsoft.com/office/officeart/2008/layout/LinedList"/>
    <dgm:cxn modelId="{261B5860-51FE-4C4F-B980-7CC414340AEE}" type="presOf" srcId="{63CE08CE-ACCE-DA46-9619-9A43F0B2182C}" destId="{3598F7E3-0978-A940-A7E5-EB04E26D05A7}"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D413C674-3DAD-FD47-BCE1-B03A393D79F5}" type="presOf" srcId="{8EE80EBD-97AE-8847-BB37-29587238724D}" destId="{895DA573-4104-3645-8547-D30BA2B1D4F1}" srcOrd="0" destOrd="0" presId="urn:microsoft.com/office/officeart/2008/layout/LinedList"/>
    <dgm:cxn modelId="{403D5482-4CB2-9F4F-9C47-339A05CC83ED}" type="presOf" srcId="{227B85D9-7AA0-D148-8FD3-E71164F485FA}" destId="{AC8400AB-8EF3-F04A-A485-7A37CCD7A711}" srcOrd="0" destOrd="0" presId="urn:microsoft.com/office/officeart/2008/layout/LinedList"/>
    <dgm:cxn modelId="{C2669485-4832-3946-8B82-DA1759A0B0A8}" type="presOf" srcId="{C418F0E7-5517-084C-909F-8B1366168794}" destId="{FF26129F-D48A-5F40-9458-D857EC795AA2}"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C45E62E7-AEE7-E049-8272-EA50A94656A6}" srcId="{227B85D9-7AA0-D148-8FD3-E71164F485FA}" destId="{63CE08CE-ACCE-DA46-9619-9A43F0B2182C}" srcOrd="3" destOrd="0" parTransId="{2C206A0D-65D6-E64B-ADD2-CFA0F53BB6BE}" sibTransId="{19F7B062-2B0D-4149-A887-D99EFA41F138}"/>
    <dgm:cxn modelId="{EB7B1111-FA0B-DA48-8776-7F51F4A93A23}" type="presParOf" srcId="{AC8400AB-8EF3-F04A-A485-7A37CCD7A711}" destId="{87B9AFD6-E341-0246-9F90-A9F1A4D5309B}" srcOrd="0" destOrd="0" presId="urn:microsoft.com/office/officeart/2008/layout/LinedList"/>
    <dgm:cxn modelId="{A0B6CBA6-A861-614D-9307-0F598DA53EEC}" type="presParOf" srcId="{AC8400AB-8EF3-F04A-A485-7A37CCD7A711}" destId="{497CA7FA-A4FB-C648-BB32-4645BB1347D7}" srcOrd="1" destOrd="0" presId="urn:microsoft.com/office/officeart/2008/layout/LinedList"/>
    <dgm:cxn modelId="{8DE61C32-6E9A-7C4F-AA69-9B798BE19E22}" type="presParOf" srcId="{497CA7FA-A4FB-C648-BB32-4645BB1347D7}" destId="{FF26129F-D48A-5F40-9458-D857EC795AA2}" srcOrd="0" destOrd="0" presId="urn:microsoft.com/office/officeart/2008/layout/LinedList"/>
    <dgm:cxn modelId="{6D4A99AA-0403-C548-BE14-2093C18D3AF2}" type="presParOf" srcId="{497CA7FA-A4FB-C648-BB32-4645BB1347D7}" destId="{540F8310-D86F-A74D-AF36-87AC5E4ADE51}" srcOrd="1" destOrd="0" presId="urn:microsoft.com/office/officeart/2008/layout/LinedList"/>
    <dgm:cxn modelId="{3660002B-EC96-714E-9A5A-EBF2754E0B59}" type="presParOf" srcId="{AC8400AB-8EF3-F04A-A485-7A37CCD7A711}" destId="{721A2135-C1F3-DA4A-B119-796A40EF200C}" srcOrd="2" destOrd="0" presId="urn:microsoft.com/office/officeart/2008/layout/LinedList"/>
    <dgm:cxn modelId="{36752300-EFD6-7247-9983-DEBC7A364F33}" type="presParOf" srcId="{AC8400AB-8EF3-F04A-A485-7A37CCD7A711}" destId="{46357BF7-8748-5447-B419-D0C1E5A3F581}" srcOrd="3" destOrd="0" presId="urn:microsoft.com/office/officeart/2008/layout/LinedList"/>
    <dgm:cxn modelId="{519D5215-D20E-864E-BC64-8E85354ACDEC}" type="presParOf" srcId="{46357BF7-8748-5447-B419-D0C1E5A3F581}" destId="{895DA573-4104-3645-8547-D30BA2B1D4F1}" srcOrd="0" destOrd="0" presId="urn:microsoft.com/office/officeart/2008/layout/LinedList"/>
    <dgm:cxn modelId="{40A217B1-48AC-C441-B0E0-211E71C5FC00}" type="presParOf" srcId="{46357BF7-8748-5447-B419-D0C1E5A3F581}" destId="{6A95561B-818F-C34C-A9DD-1682548AD5D4}" srcOrd="1" destOrd="0" presId="urn:microsoft.com/office/officeart/2008/layout/LinedList"/>
    <dgm:cxn modelId="{FEB1425D-A884-1D4F-B1E2-9F2C7E909485}" type="presParOf" srcId="{AC8400AB-8EF3-F04A-A485-7A37CCD7A711}" destId="{AFDFC935-866D-454F-AE68-CDE7BC0D23B1}" srcOrd="4" destOrd="0" presId="urn:microsoft.com/office/officeart/2008/layout/LinedList"/>
    <dgm:cxn modelId="{DA8F5D58-216E-824E-8A8F-6B72E59E81AA}" type="presParOf" srcId="{AC8400AB-8EF3-F04A-A485-7A37CCD7A711}" destId="{A01D3074-DC4E-4A42-9D90-9F21105D7DF8}" srcOrd="5" destOrd="0" presId="urn:microsoft.com/office/officeart/2008/layout/LinedList"/>
    <dgm:cxn modelId="{58BDD4BD-DB63-4F4A-BD71-8F8773F71788}" type="presParOf" srcId="{A01D3074-DC4E-4A42-9D90-9F21105D7DF8}" destId="{52306CFD-8B70-B043-A7DD-D7B23F20B60A}" srcOrd="0" destOrd="0" presId="urn:microsoft.com/office/officeart/2008/layout/LinedList"/>
    <dgm:cxn modelId="{76900504-F3C1-5D41-8F41-967FF2083FF0}" type="presParOf" srcId="{A01D3074-DC4E-4A42-9D90-9F21105D7DF8}" destId="{194F9661-6E53-4746-8921-B091F19A248C}" srcOrd="1" destOrd="0" presId="urn:microsoft.com/office/officeart/2008/layout/LinedList"/>
    <dgm:cxn modelId="{58A41E30-E837-9F47-9FE9-01BE9941719F}" type="presParOf" srcId="{AC8400AB-8EF3-F04A-A485-7A37CCD7A711}" destId="{BFB0F9C4-3F6D-5D42-BC6E-87723D73ACA1}" srcOrd="6" destOrd="0" presId="urn:microsoft.com/office/officeart/2008/layout/LinedList"/>
    <dgm:cxn modelId="{58981EBC-14A1-D74A-940C-797A8D84A146}" type="presParOf" srcId="{AC8400AB-8EF3-F04A-A485-7A37CCD7A711}" destId="{6D922509-DA68-F84E-B769-21486CDCC53F}" srcOrd="7" destOrd="0" presId="urn:microsoft.com/office/officeart/2008/layout/LinedList"/>
    <dgm:cxn modelId="{C145FA37-0CD1-C64C-986F-C8B858B8FA4C}" type="presParOf" srcId="{6D922509-DA68-F84E-B769-21486CDCC53F}" destId="{3598F7E3-0978-A940-A7E5-EB04E26D05A7}" srcOrd="0" destOrd="0" presId="urn:microsoft.com/office/officeart/2008/layout/LinedList"/>
    <dgm:cxn modelId="{2FEE870A-3609-CA4C-BF51-6EEEF5C01DC3}" type="presParOf" srcId="{6D922509-DA68-F84E-B769-21486CDCC53F}" destId="{D5147D15-9DFA-EB4D-9AB5-26A89DF3D5A4}"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Media storing sensitive information requires physical and logical controls</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Media lacks the means for digital accountability when the data is not encrypted</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dirty="0">
              <a:latin typeface="Open Sans Semibold"/>
              <a:cs typeface="Open Sans Semibold"/>
            </a:rPr>
            <a:t>For this reason, extensive care must be taken when handling sensitive media</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781370BA-2AA2-624A-A340-09BFDB9C9BE1}">
      <dgm:prSet/>
      <dgm:spPr/>
      <dgm:t>
        <a:bodyPr/>
        <a:lstStyle/>
        <a:p>
          <a:endParaRPr lang="en-US" dirty="0"/>
        </a:p>
      </dgm:t>
    </dgm:pt>
    <dgm:pt modelId="{7DE58240-61F3-5547-B3EF-E82A8D0C9315}" type="parTrans" cxnId="{F4626929-1F09-D243-A6A6-2242004287F7}">
      <dgm:prSet/>
      <dgm:spPr/>
      <dgm:t>
        <a:bodyPr/>
        <a:lstStyle/>
        <a:p>
          <a:endParaRPr lang="en-US"/>
        </a:p>
      </dgm:t>
    </dgm:pt>
    <dgm:pt modelId="{D7BE5D3C-27FE-C74A-8171-8B52E03B47EB}" type="sibTrans" cxnId="{F4626929-1F09-D243-A6A6-2242004287F7}">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4"/>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4"/>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4"/>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4"/>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4"/>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4"/>
      <dgm:spPr/>
    </dgm:pt>
    <dgm:pt modelId="{194F9661-6E53-4746-8921-B091F19A248C}" type="pres">
      <dgm:prSet presAssocID="{6EB91303-A642-CE4F-96E5-4EF8259DF3C6}" presName="vert1" presStyleCnt="0"/>
      <dgm:spPr/>
    </dgm:pt>
    <dgm:pt modelId="{0A1640BC-39DF-8242-AD6A-BC51F1F29D90}" type="pres">
      <dgm:prSet presAssocID="{781370BA-2AA2-624A-A340-09BFDB9C9BE1}" presName="thickLine" presStyleLbl="alignNode1" presStyleIdx="3" presStyleCnt="4"/>
      <dgm:spPr/>
    </dgm:pt>
    <dgm:pt modelId="{00752E14-0558-674F-AC19-EE012B178F07}" type="pres">
      <dgm:prSet presAssocID="{781370BA-2AA2-624A-A340-09BFDB9C9BE1}" presName="horz1" presStyleCnt="0"/>
      <dgm:spPr/>
    </dgm:pt>
    <dgm:pt modelId="{15FEF5D7-31ED-6146-BD44-975A8C47299B}" type="pres">
      <dgm:prSet presAssocID="{781370BA-2AA2-624A-A340-09BFDB9C9BE1}" presName="tx1" presStyleLbl="revTx" presStyleIdx="3" presStyleCnt="4"/>
      <dgm:spPr/>
    </dgm:pt>
    <dgm:pt modelId="{E73E81AB-4CDD-DF49-8401-40F7EE50EC85}" type="pres">
      <dgm:prSet presAssocID="{781370BA-2AA2-624A-A340-09BFDB9C9BE1}" presName="vert1" presStyleCnt="0"/>
      <dgm:spPr/>
    </dgm:pt>
  </dgm:ptLst>
  <dgm:cxnLst>
    <dgm:cxn modelId="{A9150D0B-545E-C640-A2BC-06017F651F6A}" type="presOf" srcId="{6EB91303-A642-CE4F-96E5-4EF8259DF3C6}" destId="{52306CFD-8B70-B043-A7DD-D7B23F20B60A}" srcOrd="0" destOrd="0" presId="urn:microsoft.com/office/officeart/2008/layout/LinedList"/>
    <dgm:cxn modelId="{F4626929-1F09-D243-A6A6-2242004287F7}" srcId="{227B85D9-7AA0-D148-8FD3-E71164F485FA}" destId="{781370BA-2AA2-624A-A340-09BFDB9C9BE1}" srcOrd="3" destOrd="0" parTransId="{7DE58240-61F3-5547-B3EF-E82A8D0C9315}" sibTransId="{D7BE5D3C-27FE-C74A-8171-8B52E03B47EB}"/>
    <dgm:cxn modelId="{C786493C-F7B0-8945-B58A-B5D707B04030}" type="presOf" srcId="{781370BA-2AA2-624A-A340-09BFDB9C9BE1}" destId="{15FEF5D7-31ED-6146-BD44-975A8C47299B}"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95A3C84C-B5C2-DA41-B956-2F2D252775CF}" type="presOf" srcId="{227B85D9-7AA0-D148-8FD3-E71164F485FA}" destId="{AC8400AB-8EF3-F04A-A485-7A37CCD7A711}" srcOrd="0" destOrd="0" presId="urn:microsoft.com/office/officeart/2008/layout/LinedList"/>
    <dgm:cxn modelId="{8AC1C789-8D3A-B04D-B62F-08E98C1264AF}" type="presOf" srcId="{C418F0E7-5517-084C-909F-8B1366168794}" destId="{FF26129F-D48A-5F40-9458-D857EC795AA2}"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E75850F5-010C-F645-9596-E770D004C364}" type="presOf" srcId="{8EE80EBD-97AE-8847-BB37-29587238724D}" destId="{895DA573-4104-3645-8547-D30BA2B1D4F1}" srcOrd="0" destOrd="0" presId="urn:microsoft.com/office/officeart/2008/layout/LinedList"/>
    <dgm:cxn modelId="{033C002B-0F0F-F74A-9221-736B3A5A712D}" type="presParOf" srcId="{AC8400AB-8EF3-F04A-A485-7A37CCD7A711}" destId="{87B9AFD6-E341-0246-9F90-A9F1A4D5309B}" srcOrd="0" destOrd="0" presId="urn:microsoft.com/office/officeart/2008/layout/LinedList"/>
    <dgm:cxn modelId="{9364BDDC-E8F8-F742-BFEE-2F68B4028FC2}" type="presParOf" srcId="{AC8400AB-8EF3-F04A-A485-7A37CCD7A711}" destId="{497CA7FA-A4FB-C648-BB32-4645BB1347D7}" srcOrd="1" destOrd="0" presId="urn:microsoft.com/office/officeart/2008/layout/LinedList"/>
    <dgm:cxn modelId="{ACA1E969-43BF-0342-B5CB-E959A250E781}" type="presParOf" srcId="{497CA7FA-A4FB-C648-BB32-4645BB1347D7}" destId="{FF26129F-D48A-5F40-9458-D857EC795AA2}" srcOrd="0" destOrd="0" presId="urn:microsoft.com/office/officeart/2008/layout/LinedList"/>
    <dgm:cxn modelId="{8A4928C0-6978-EC41-B170-6842CAAC039D}" type="presParOf" srcId="{497CA7FA-A4FB-C648-BB32-4645BB1347D7}" destId="{540F8310-D86F-A74D-AF36-87AC5E4ADE51}" srcOrd="1" destOrd="0" presId="urn:microsoft.com/office/officeart/2008/layout/LinedList"/>
    <dgm:cxn modelId="{51EB4B08-346F-194E-974B-E3DC6D69FC07}" type="presParOf" srcId="{AC8400AB-8EF3-F04A-A485-7A37CCD7A711}" destId="{721A2135-C1F3-DA4A-B119-796A40EF200C}" srcOrd="2" destOrd="0" presId="urn:microsoft.com/office/officeart/2008/layout/LinedList"/>
    <dgm:cxn modelId="{CB03169F-F0A2-C84A-A42C-920837D8C20D}" type="presParOf" srcId="{AC8400AB-8EF3-F04A-A485-7A37CCD7A711}" destId="{46357BF7-8748-5447-B419-D0C1E5A3F581}" srcOrd="3" destOrd="0" presId="urn:microsoft.com/office/officeart/2008/layout/LinedList"/>
    <dgm:cxn modelId="{C9DCBAB3-3670-004A-B30F-4A14D25AFC59}" type="presParOf" srcId="{46357BF7-8748-5447-B419-D0C1E5A3F581}" destId="{895DA573-4104-3645-8547-D30BA2B1D4F1}" srcOrd="0" destOrd="0" presId="urn:microsoft.com/office/officeart/2008/layout/LinedList"/>
    <dgm:cxn modelId="{A9C6CA61-A820-3A46-8E68-D67F32FC9FAB}" type="presParOf" srcId="{46357BF7-8748-5447-B419-D0C1E5A3F581}" destId="{6A95561B-818F-C34C-A9DD-1682548AD5D4}" srcOrd="1" destOrd="0" presId="urn:microsoft.com/office/officeart/2008/layout/LinedList"/>
    <dgm:cxn modelId="{7AEE0492-5795-2B4E-8354-F9A69CD87ACB}" type="presParOf" srcId="{AC8400AB-8EF3-F04A-A485-7A37CCD7A711}" destId="{AFDFC935-866D-454F-AE68-CDE7BC0D23B1}" srcOrd="4" destOrd="0" presId="urn:microsoft.com/office/officeart/2008/layout/LinedList"/>
    <dgm:cxn modelId="{17E6AC7A-5C8E-8141-BF47-E27AD40A6E0F}" type="presParOf" srcId="{AC8400AB-8EF3-F04A-A485-7A37CCD7A711}" destId="{A01D3074-DC4E-4A42-9D90-9F21105D7DF8}" srcOrd="5" destOrd="0" presId="urn:microsoft.com/office/officeart/2008/layout/LinedList"/>
    <dgm:cxn modelId="{084CACC4-43B8-334C-B465-64BE400B367F}" type="presParOf" srcId="{A01D3074-DC4E-4A42-9D90-9F21105D7DF8}" destId="{52306CFD-8B70-B043-A7DD-D7B23F20B60A}" srcOrd="0" destOrd="0" presId="urn:microsoft.com/office/officeart/2008/layout/LinedList"/>
    <dgm:cxn modelId="{82CFB4C1-88CE-AF4A-B0FD-0BBD751A9B14}" type="presParOf" srcId="{A01D3074-DC4E-4A42-9D90-9F21105D7DF8}" destId="{194F9661-6E53-4746-8921-B091F19A248C}" srcOrd="1" destOrd="0" presId="urn:microsoft.com/office/officeart/2008/layout/LinedList"/>
    <dgm:cxn modelId="{630E6164-25FE-DD49-A3AB-BD6B4A42A53C}" type="presParOf" srcId="{AC8400AB-8EF3-F04A-A485-7A37CCD7A711}" destId="{0A1640BC-39DF-8242-AD6A-BC51F1F29D90}" srcOrd="6" destOrd="0" presId="urn:microsoft.com/office/officeart/2008/layout/LinedList"/>
    <dgm:cxn modelId="{19A29D74-5EF0-BA4B-95E6-87FA7F661EAE}" type="presParOf" srcId="{AC8400AB-8EF3-F04A-A485-7A37CCD7A711}" destId="{00752E14-0558-674F-AC19-EE012B178F07}" srcOrd="7" destOrd="0" presId="urn:microsoft.com/office/officeart/2008/layout/LinedList"/>
    <dgm:cxn modelId="{20C96397-8173-4949-9E1E-AA2440356054}" type="presParOf" srcId="{00752E14-0558-674F-AC19-EE012B178F07}" destId="{15FEF5D7-31ED-6146-BD44-975A8C47299B}" srcOrd="0" destOrd="0" presId="urn:microsoft.com/office/officeart/2008/layout/LinedList"/>
    <dgm:cxn modelId="{F471B26A-7D57-A341-8D58-C2EAD4B77716}" type="presParOf" srcId="{00752E14-0558-674F-AC19-EE012B178F07}" destId="{E73E81AB-4CDD-DF49-8401-40F7EE50EC85}"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Storage media should have a physical label, identifying the sensitivity of the information contained</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The label should clearly indicate if the media is encrypted </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dirty="0">
              <a:latin typeface="Open Sans Semibold"/>
              <a:cs typeface="Open Sans Semibold"/>
            </a:rPr>
            <a:t>The label may also contain information regarding a point of contact and a retention period</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781370BA-2AA2-624A-A340-09BFDB9C9BE1}">
      <dgm:prSet custT="1"/>
      <dgm:spPr/>
      <dgm:t>
        <a:bodyPr tIns="215900"/>
        <a:lstStyle/>
        <a:p>
          <a:r>
            <a:rPr lang="en-US" sz="2400" spc="-100" dirty="0">
              <a:latin typeface="Open Sans Semibold"/>
              <a:cs typeface="Open Sans Semibold"/>
            </a:rPr>
            <a:t>When media is found or discovered without a label, it should be labeled at the highest level of sensitivity until the analysis reveals otherwise</a:t>
          </a:r>
        </a:p>
        <a:p>
          <a:endParaRPr lang="en-US" sz="2400" spc="-100" dirty="0">
            <a:latin typeface="Open Sans Semibold"/>
            <a:cs typeface="Open Sans Semibold"/>
          </a:endParaRPr>
        </a:p>
      </dgm:t>
    </dgm:pt>
    <dgm:pt modelId="{7DE58240-61F3-5547-B3EF-E82A8D0C9315}" type="parTrans" cxnId="{F4626929-1F09-D243-A6A6-2242004287F7}">
      <dgm:prSet/>
      <dgm:spPr/>
      <dgm:t>
        <a:bodyPr/>
        <a:lstStyle/>
        <a:p>
          <a:endParaRPr lang="en-US"/>
        </a:p>
      </dgm:t>
    </dgm:pt>
    <dgm:pt modelId="{D7BE5D3C-27FE-C74A-8171-8B52E03B47EB}" type="sibTrans" cxnId="{F4626929-1F09-D243-A6A6-2242004287F7}">
      <dgm:prSet/>
      <dgm:spPr/>
      <dgm:t>
        <a:bodyPr/>
        <a:lstStyle/>
        <a:p>
          <a:endParaRPr lang="en-US"/>
        </a:p>
      </dgm:t>
    </dgm:pt>
    <dgm:pt modelId="{0B7FFBD6-A44A-DA4F-8BFE-25053B3435D8}">
      <dgm:prSet/>
      <dgm:spPr/>
      <dgm:t>
        <a:bodyPr/>
        <a:lstStyle/>
        <a:p>
          <a:endParaRPr lang="en-US" dirty="0"/>
        </a:p>
      </dgm:t>
    </dgm:pt>
    <dgm:pt modelId="{79BBB03F-3CC5-0E46-AE0C-55EB1EB8C976}" type="parTrans" cxnId="{001379B7-C05B-9E45-827A-1EF1649C8923}">
      <dgm:prSet/>
      <dgm:spPr/>
      <dgm:t>
        <a:bodyPr/>
        <a:lstStyle/>
        <a:p>
          <a:endParaRPr lang="en-US"/>
        </a:p>
      </dgm:t>
    </dgm:pt>
    <dgm:pt modelId="{BB5C5A1B-27AA-2647-A99F-6BEB7C498241}" type="sibTrans" cxnId="{001379B7-C05B-9E45-827A-1EF1649C8923}">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5"/>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5" custScaleY="77686"/>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5"/>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5"/>
      <dgm:spPr/>
    </dgm:pt>
    <dgm:pt modelId="{194F9661-6E53-4746-8921-B091F19A248C}" type="pres">
      <dgm:prSet presAssocID="{6EB91303-A642-CE4F-96E5-4EF8259DF3C6}" presName="vert1" presStyleCnt="0"/>
      <dgm:spPr/>
    </dgm:pt>
    <dgm:pt modelId="{0A1640BC-39DF-8242-AD6A-BC51F1F29D90}" type="pres">
      <dgm:prSet presAssocID="{781370BA-2AA2-624A-A340-09BFDB9C9BE1}" presName="thickLine" presStyleLbl="alignNode1" presStyleIdx="3" presStyleCnt="5"/>
      <dgm:spPr/>
    </dgm:pt>
    <dgm:pt modelId="{00752E14-0558-674F-AC19-EE012B178F07}" type="pres">
      <dgm:prSet presAssocID="{781370BA-2AA2-624A-A340-09BFDB9C9BE1}" presName="horz1" presStyleCnt="0"/>
      <dgm:spPr/>
    </dgm:pt>
    <dgm:pt modelId="{15FEF5D7-31ED-6146-BD44-975A8C47299B}" type="pres">
      <dgm:prSet presAssocID="{781370BA-2AA2-624A-A340-09BFDB9C9BE1}" presName="tx1" presStyleLbl="revTx" presStyleIdx="3" presStyleCnt="5"/>
      <dgm:spPr/>
    </dgm:pt>
    <dgm:pt modelId="{E73E81AB-4CDD-DF49-8401-40F7EE50EC85}" type="pres">
      <dgm:prSet presAssocID="{781370BA-2AA2-624A-A340-09BFDB9C9BE1}" presName="vert1" presStyleCnt="0"/>
      <dgm:spPr/>
    </dgm:pt>
    <dgm:pt modelId="{06E6D1D5-AA9C-154C-99FD-963C561A35B1}" type="pres">
      <dgm:prSet presAssocID="{0B7FFBD6-A44A-DA4F-8BFE-25053B3435D8}" presName="thickLine" presStyleLbl="alignNode1" presStyleIdx="4" presStyleCnt="5"/>
      <dgm:spPr/>
    </dgm:pt>
    <dgm:pt modelId="{5FE8F7F2-3B6E-A54D-B8A0-6532EAE177A9}" type="pres">
      <dgm:prSet presAssocID="{0B7FFBD6-A44A-DA4F-8BFE-25053B3435D8}" presName="horz1" presStyleCnt="0"/>
      <dgm:spPr/>
    </dgm:pt>
    <dgm:pt modelId="{0F2F9DBF-6DE0-434A-8CF0-89F008319214}" type="pres">
      <dgm:prSet presAssocID="{0B7FFBD6-A44A-DA4F-8BFE-25053B3435D8}" presName="tx1" presStyleLbl="revTx" presStyleIdx="4" presStyleCnt="5"/>
      <dgm:spPr/>
    </dgm:pt>
    <dgm:pt modelId="{4F1B4E45-29F9-AF4F-BCB8-BA514EA40FE5}" type="pres">
      <dgm:prSet presAssocID="{0B7FFBD6-A44A-DA4F-8BFE-25053B3435D8}" presName="vert1" presStyleCnt="0"/>
      <dgm:spPr/>
    </dgm:pt>
  </dgm:ptLst>
  <dgm:cxnLst>
    <dgm:cxn modelId="{42AA5B1D-BB06-EA40-AA88-7BBA9BE51F41}" type="presOf" srcId="{0B7FFBD6-A44A-DA4F-8BFE-25053B3435D8}" destId="{0F2F9DBF-6DE0-434A-8CF0-89F008319214}" srcOrd="0" destOrd="0" presId="urn:microsoft.com/office/officeart/2008/layout/LinedList"/>
    <dgm:cxn modelId="{F4626929-1F09-D243-A6A6-2242004287F7}" srcId="{227B85D9-7AA0-D148-8FD3-E71164F485FA}" destId="{781370BA-2AA2-624A-A340-09BFDB9C9BE1}" srcOrd="3" destOrd="0" parTransId="{7DE58240-61F3-5547-B3EF-E82A8D0C9315}" sibTransId="{D7BE5D3C-27FE-C74A-8171-8B52E03B47EB}"/>
    <dgm:cxn modelId="{40001F41-DFD5-A84A-8067-E6AB25712030}" srcId="{227B85D9-7AA0-D148-8FD3-E71164F485FA}" destId="{8EE80EBD-97AE-8847-BB37-29587238724D}" srcOrd="1" destOrd="0" parTransId="{362C9049-4E22-2F4D-A82A-35F20D70E054}" sibTransId="{C23E33F1-34F0-8345-9700-D203D26E3C61}"/>
    <dgm:cxn modelId="{8DCAB270-DB0C-3F49-BD38-B041876F8666}" type="presOf" srcId="{C418F0E7-5517-084C-909F-8B1366168794}" destId="{FF26129F-D48A-5F40-9458-D857EC795AA2}" srcOrd="0" destOrd="0" presId="urn:microsoft.com/office/officeart/2008/layout/LinedList"/>
    <dgm:cxn modelId="{3F058F84-2D93-F244-B60D-5751277F24FC}" type="presOf" srcId="{227B85D9-7AA0-D148-8FD3-E71164F485FA}" destId="{AC8400AB-8EF3-F04A-A485-7A37CCD7A711}" srcOrd="0" destOrd="0" presId="urn:microsoft.com/office/officeart/2008/layout/LinedList"/>
    <dgm:cxn modelId="{F7FCA190-6C71-8C47-A993-15F02E902DEC}" type="presOf" srcId="{781370BA-2AA2-624A-A340-09BFDB9C9BE1}" destId="{15FEF5D7-31ED-6146-BD44-975A8C47299B}" srcOrd="0" destOrd="0" presId="urn:microsoft.com/office/officeart/2008/layout/LinedList"/>
    <dgm:cxn modelId="{8070BD95-1563-D14A-8F11-26418B8549B7}" type="presOf" srcId="{6EB91303-A642-CE4F-96E5-4EF8259DF3C6}" destId="{52306CFD-8B70-B043-A7DD-D7B23F20B60A}"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001379B7-C05B-9E45-827A-1EF1649C8923}" srcId="{227B85D9-7AA0-D148-8FD3-E71164F485FA}" destId="{0B7FFBD6-A44A-DA4F-8BFE-25053B3435D8}" srcOrd="4" destOrd="0" parTransId="{79BBB03F-3CC5-0E46-AE0C-55EB1EB8C976}" sibTransId="{BB5C5A1B-27AA-2647-A99F-6BEB7C498241}"/>
    <dgm:cxn modelId="{B46C6FEE-69D7-3344-AB37-4B49D9BA15DC}" type="presOf" srcId="{8EE80EBD-97AE-8847-BB37-29587238724D}" destId="{895DA573-4104-3645-8547-D30BA2B1D4F1}" srcOrd="0" destOrd="0" presId="urn:microsoft.com/office/officeart/2008/layout/LinedList"/>
    <dgm:cxn modelId="{2E999BB3-AE27-6D40-A0D7-BA7B59FDB874}" type="presParOf" srcId="{AC8400AB-8EF3-F04A-A485-7A37CCD7A711}" destId="{87B9AFD6-E341-0246-9F90-A9F1A4D5309B}" srcOrd="0" destOrd="0" presId="urn:microsoft.com/office/officeart/2008/layout/LinedList"/>
    <dgm:cxn modelId="{E3D96A53-B480-294F-BF11-D524370E980B}" type="presParOf" srcId="{AC8400AB-8EF3-F04A-A485-7A37CCD7A711}" destId="{497CA7FA-A4FB-C648-BB32-4645BB1347D7}" srcOrd="1" destOrd="0" presId="urn:microsoft.com/office/officeart/2008/layout/LinedList"/>
    <dgm:cxn modelId="{25735640-E7A1-FC42-9A95-190A6377A439}" type="presParOf" srcId="{497CA7FA-A4FB-C648-BB32-4645BB1347D7}" destId="{FF26129F-D48A-5F40-9458-D857EC795AA2}" srcOrd="0" destOrd="0" presId="urn:microsoft.com/office/officeart/2008/layout/LinedList"/>
    <dgm:cxn modelId="{3E97A495-8026-F64C-A93A-AB322E013B40}" type="presParOf" srcId="{497CA7FA-A4FB-C648-BB32-4645BB1347D7}" destId="{540F8310-D86F-A74D-AF36-87AC5E4ADE51}" srcOrd="1" destOrd="0" presId="urn:microsoft.com/office/officeart/2008/layout/LinedList"/>
    <dgm:cxn modelId="{198068C8-8B82-A344-947E-096CB2A2115D}" type="presParOf" srcId="{AC8400AB-8EF3-F04A-A485-7A37CCD7A711}" destId="{721A2135-C1F3-DA4A-B119-796A40EF200C}" srcOrd="2" destOrd="0" presId="urn:microsoft.com/office/officeart/2008/layout/LinedList"/>
    <dgm:cxn modelId="{690DE4B9-B7A8-CE4F-97E8-84E311BF3932}" type="presParOf" srcId="{AC8400AB-8EF3-F04A-A485-7A37CCD7A711}" destId="{46357BF7-8748-5447-B419-D0C1E5A3F581}" srcOrd="3" destOrd="0" presId="urn:microsoft.com/office/officeart/2008/layout/LinedList"/>
    <dgm:cxn modelId="{1A71BD08-EBD3-D345-BD56-88DD863253A4}" type="presParOf" srcId="{46357BF7-8748-5447-B419-D0C1E5A3F581}" destId="{895DA573-4104-3645-8547-D30BA2B1D4F1}" srcOrd="0" destOrd="0" presId="urn:microsoft.com/office/officeart/2008/layout/LinedList"/>
    <dgm:cxn modelId="{FAA0F763-7E43-F64E-ABCE-34B827B39DC6}" type="presParOf" srcId="{46357BF7-8748-5447-B419-D0C1E5A3F581}" destId="{6A95561B-818F-C34C-A9DD-1682548AD5D4}" srcOrd="1" destOrd="0" presId="urn:microsoft.com/office/officeart/2008/layout/LinedList"/>
    <dgm:cxn modelId="{914F6857-BE9E-FF4B-AEE1-A3FCB0A1863A}" type="presParOf" srcId="{AC8400AB-8EF3-F04A-A485-7A37CCD7A711}" destId="{AFDFC935-866D-454F-AE68-CDE7BC0D23B1}" srcOrd="4" destOrd="0" presId="urn:microsoft.com/office/officeart/2008/layout/LinedList"/>
    <dgm:cxn modelId="{3E5E97DD-2F9C-8045-9A5F-C4E08926AC5D}" type="presParOf" srcId="{AC8400AB-8EF3-F04A-A485-7A37CCD7A711}" destId="{A01D3074-DC4E-4A42-9D90-9F21105D7DF8}" srcOrd="5" destOrd="0" presId="urn:microsoft.com/office/officeart/2008/layout/LinedList"/>
    <dgm:cxn modelId="{11F807E2-94A1-9B47-842D-0AA770B48BCF}" type="presParOf" srcId="{A01D3074-DC4E-4A42-9D90-9F21105D7DF8}" destId="{52306CFD-8B70-B043-A7DD-D7B23F20B60A}" srcOrd="0" destOrd="0" presId="urn:microsoft.com/office/officeart/2008/layout/LinedList"/>
    <dgm:cxn modelId="{86A3ACAB-7AB8-9643-ACAF-C652A85F5371}" type="presParOf" srcId="{A01D3074-DC4E-4A42-9D90-9F21105D7DF8}" destId="{194F9661-6E53-4746-8921-B091F19A248C}" srcOrd="1" destOrd="0" presId="urn:microsoft.com/office/officeart/2008/layout/LinedList"/>
    <dgm:cxn modelId="{1BB58152-6A1A-1342-940A-099EA38B66D6}" type="presParOf" srcId="{AC8400AB-8EF3-F04A-A485-7A37CCD7A711}" destId="{0A1640BC-39DF-8242-AD6A-BC51F1F29D90}" srcOrd="6" destOrd="0" presId="urn:microsoft.com/office/officeart/2008/layout/LinedList"/>
    <dgm:cxn modelId="{36B136E8-8CB8-3842-9C1A-7E4B148C8281}" type="presParOf" srcId="{AC8400AB-8EF3-F04A-A485-7A37CCD7A711}" destId="{00752E14-0558-674F-AC19-EE012B178F07}" srcOrd="7" destOrd="0" presId="urn:microsoft.com/office/officeart/2008/layout/LinedList"/>
    <dgm:cxn modelId="{DD659845-002D-4748-9481-1A4276CF79AF}" type="presParOf" srcId="{00752E14-0558-674F-AC19-EE012B178F07}" destId="{15FEF5D7-31ED-6146-BD44-975A8C47299B}" srcOrd="0" destOrd="0" presId="urn:microsoft.com/office/officeart/2008/layout/LinedList"/>
    <dgm:cxn modelId="{197969D7-BABC-6649-A95F-19601E70A51D}" type="presParOf" srcId="{00752E14-0558-674F-AC19-EE012B178F07}" destId="{E73E81AB-4CDD-DF49-8401-40F7EE50EC85}" srcOrd="1" destOrd="0" presId="urn:microsoft.com/office/officeart/2008/layout/LinedList"/>
    <dgm:cxn modelId="{725E4C85-644D-9345-8EB7-1DEFCAD34DB0}" type="presParOf" srcId="{AC8400AB-8EF3-F04A-A485-7A37CCD7A711}" destId="{06E6D1D5-AA9C-154C-99FD-963C561A35B1}" srcOrd="8" destOrd="0" presId="urn:microsoft.com/office/officeart/2008/layout/LinedList"/>
    <dgm:cxn modelId="{F366F650-18C9-3F40-BE6B-913C9F2F9940}" type="presParOf" srcId="{AC8400AB-8EF3-F04A-A485-7A37CCD7A711}" destId="{5FE8F7F2-3B6E-A54D-B8A0-6532EAE177A9}" srcOrd="9" destOrd="0" presId="urn:microsoft.com/office/officeart/2008/layout/LinedList"/>
    <dgm:cxn modelId="{65939539-36AE-F248-A057-B991D1D29FD3}" type="presParOf" srcId="{5FE8F7F2-3B6E-A54D-B8A0-6532EAE177A9}" destId="{0F2F9DBF-6DE0-434A-8CF0-89F008319214}" srcOrd="0" destOrd="0" presId="urn:microsoft.com/office/officeart/2008/layout/LinedList"/>
    <dgm:cxn modelId="{16D34D86-CAC4-FE40-81B8-93EEB9A2E7EC}" type="presParOf" srcId="{5FE8F7F2-3B6E-A54D-B8A0-6532EAE177A9}" destId="{4F1B4E45-29F9-AF4F-BCB8-BA514EA40FE5}"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Only designated personnel should have access to sensitive media</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Policies and procedures describing the proper handling of sensitive media should be communicated</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dirty="0">
              <a:latin typeface="Open Sans Semibold"/>
              <a:cs typeface="Open Sans Semibold"/>
            </a:rPr>
            <a:t>Individuals responsible for managing sensitive media should be trained on the policies and procedures </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781370BA-2AA2-624A-A340-09BFDB9C9BE1}">
      <dgm:prSet/>
      <dgm:spPr/>
      <dgm:t>
        <a:bodyPr/>
        <a:lstStyle/>
        <a:p>
          <a:endParaRPr lang="en-US" dirty="0"/>
        </a:p>
      </dgm:t>
    </dgm:pt>
    <dgm:pt modelId="{7DE58240-61F3-5547-B3EF-E82A8D0C9315}" type="parTrans" cxnId="{F4626929-1F09-D243-A6A6-2242004287F7}">
      <dgm:prSet/>
      <dgm:spPr/>
      <dgm:t>
        <a:bodyPr/>
        <a:lstStyle/>
        <a:p>
          <a:endParaRPr lang="en-US"/>
        </a:p>
      </dgm:t>
    </dgm:pt>
    <dgm:pt modelId="{D7BE5D3C-27FE-C74A-8171-8B52E03B47EB}" type="sibTrans" cxnId="{F4626929-1F09-D243-A6A6-2242004287F7}">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4" custLinFactNeighborX="157" custLinFactNeighborY="-11381"/>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4" custScaleY="72426"/>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4"/>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4"/>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4"/>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4"/>
      <dgm:spPr/>
    </dgm:pt>
    <dgm:pt modelId="{194F9661-6E53-4746-8921-B091F19A248C}" type="pres">
      <dgm:prSet presAssocID="{6EB91303-A642-CE4F-96E5-4EF8259DF3C6}" presName="vert1" presStyleCnt="0"/>
      <dgm:spPr/>
    </dgm:pt>
    <dgm:pt modelId="{0A1640BC-39DF-8242-AD6A-BC51F1F29D90}" type="pres">
      <dgm:prSet presAssocID="{781370BA-2AA2-624A-A340-09BFDB9C9BE1}" presName="thickLine" presStyleLbl="alignNode1" presStyleIdx="3" presStyleCnt="4"/>
      <dgm:spPr/>
    </dgm:pt>
    <dgm:pt modelId="{00752E14-0558-674F-AC19-EE012B178F07}" type="pres">
      <dgm:prSet presAssocID="{781370BA-2AA2-624A-A340-09BFDB9C9BE1}" presName="horz1" presStyleCnt="0"/>
      <dgm:spPr/>
    </dgm:pt>
    <dgm:pt modelId="{15FEF5D7-31ED-6146-BD44-975A8C47299B}" type="pres">
      <dgm:prSet presAssocID="{781370BA-2AA2-624A-A340-09BFDB9C9BE1}" presName="tx1" presStyleLbl="revTx" presStyleIdx="3" presStyleCnt="4"/>
      <dgm:spPr/>
    </dgm:pt>
    <dgm:pt modelId="{E73E81AB-4CDD-DF49-8401-40F7EE50EC85}" type="pres">
      <dgm:prSet presAssocID="{781370BA-2AA2-624A-A340-09BFDB9C9BE1}" presName="vert1" presStyleCnt="0"/>
      <dgm:spPr/>
    </dgm:pt>
  </dgm:ptLst>
  <dgm:cxnLst>
    <dgm:cxn modelId="{6B5C6324-364F-4042-9712-86029D710997}" type="presOf" srcId="{C418F0E7-5517-084C-909F-8B1366168794}" destId="{FF26129F-D48A-5F40-9458-D857EC795AA2}" srcOrd="0" destOrd="0" presId="urn:microsoft.com/office/officeart/2008/layout/LinedList"/>
    <dgm:cxn modelId="{F4626929-1F09-D243-A6A6-2242004287F7}" srcId="{227B85D9-7AA0-D148-8FD3-E71164F485FA}" destId="{781370BA-2AA2-624A-A340-09BFDB9C9BE1}" srcOrd="3" destOrd="0" parTransId="{7DE58240-61F3-5547-B3EF-E82A8D0C9315}" sibTransId="{D7BE5D3C-27FE-C74A-8171-8B52E03B47EB}"/>
    <dgm:cxn modelId="{40001F41-DFD5-A84A-8067-E6AB25712030}" srcId="{227B85D9-7AA0-D148-8FD3-E71164F485FA}" destId="{8EE80EBD-97AE-8847-BB37-29587238724D}" srcOrd="1" destOrd="0" parTransId="{362C9049-4E22-2F4D-A82A-35F20D70E054}" sibTransId="{C23E33F1-34F0-8345-9700-D203D26E3C61}"/>
    <dgm:cxn modelId="{902A2F83-B9D3-D346-B719-0C8BEEE65870}" type="presOf" srcId="{8EE80EBD-97AE-8847-BB37-29587238724D}" destId="{895DA573-4104-3645-8547-D30BA2B1D4F1}" srcOrd="0" destOrd="0" presId="urn:microsoft.com/office/officeart/2008/layout/LinedList"/>
    <dgm:cxn modelId="{DC45A688-917E-6F49-BA6A-6F789CEE7BC2}" type="presOf" srcId="{6EB91303-A642-CE4F-96E5-4EF8259DF3C6}" destId="{52306CFD-8B70-B043-A7DD-D7B23F20B60A}"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632EF6A0-5504-AD48-AF02-FCDA1742A7A0}" type="presOf" srcId="{781370BA-2AA2-624A-A340-09BFDB9C9BE1}" destId="{15FEF5D7-31ED-6146-BD44-975A8C47299B}" srcOrd="0" destOrd="0" presId="urn:microsoft.com/office/officeart/2008/layout/LinedList"/>
    <dgm:cxn modelId="{3E1B4EA5-5DEB-1447-B21C-80C83EA6B917}" srcId="{227B85D9-7AA0-D148-8FD3-E71164F485FA}" destId="{6EB91303-A642-CE4F-96E5-4EF8259DF3C6}" srcOrd="2" destOrd="0" parTransId="{7512D3CE-D303-C340-A5B5-260D2D04F4F4}" sibTransId="{031F6F12-F52F-8C44-B6B6-272DE3F3B9D1}"/>
    <dgm:cxn modelId="{ACAAA1D0-DA09-A14E-A30B-DD132F00D3C5}" type="presOf" srcId="{227B85D9-7AA0-D148-8FD3-E71164F485FA}" destId="{AC8400AB-8EF3-F04A-A485-7A37CCD7A711}" srcOrd="0" destOrd="0" presId="urn:microsoft.com/office/officeart/2008/layout/LinedList"/>
    <dgm:cxn modelId="{B7BA20F3-67CB-1246-8AE9-BD4699667E68}" type="presParOf" srcId="{AC8400AB-8EF3-F04A-A485-7A37CCD7A711}" destId="{87B9AFD6-E341-0246-9F90-A9F1A4D5309B}" srcOrd="0" destOrd="0" presId="urn:microsoft.com/office/officeart/2008/layout/LinedList"/>
    <dgm:cxn modelId="{1CFE5C7E-DA5C-CA41-BCA0-A69A507C7ACB}" type="presParOf" srcId="{AC8400AB-8EF3-F04A-A485-7A37CCD7A711}" destId="{497CA7FA-A4FB-C648-BB32-4645BB1347D7}" srcOrd="1" destOrd="0" presId="urn:microsoft.com/office/officeart/2008/layout/LinedList"/>
    <dgm:cxn modelId="{9F3A4F9F-F3EC-4E46-B934-9CB34A526773}" type="presParOf" srcId="{497CA7FA-A4FB-C648-BB32-4645BB1347D7}" destId="{FF26129F-D48A-5F40-9458-D857EC795AA2}" srcOrd="0" destOrd="0" presId="urn:microsoft.com/office/officeart/2008/layout/LinedList"/>
    <dgm:cxn modelId="{D7971A05-A614-E24A-944E-24F811A01DF2}" type="presParOf" srcId="{497CA7FA-A4FB-C648-BB32-4645BB1347D7}" destId="{540F8310-D86F-A74D-AF36-87AC5E4ADE51}" srcOrd="1" destOrd="0" presId="urn:microsoft.com/office/officeart/2008/layout/LinedList"/>
    <dgm:cxn modelId="{DE4B75ED-D612-274B-861E-FC9518A4667B}" type="presParOf" srcId="{AC8400AB-8EF3-F04A-A485-7A37CCD7A711}" destId="{721A2135-C1F3-DA4A-B119-796A40EF200C}" srcOrd="2" destOrd="0" presId="urn:microsoft.com/office/officeart/2008/layout/LinedList"/>
    <dgm:cxn modelId="{FBC31B07-A554-C244-A016-14A315500FD5}" type="presParOf" srcId="{AC8400AB-8EF3-F04A-A485-7A37CCD7A711}" destId="{46357BF7-8748-5447-B419-D0C1E5A3F581}" srcOrd="3" destOrd="0" presId="urn:microsoft.com/office/officeart/2008/layout/LinedList"/>
    <dgm:cxn modelId="{73FD0B01-5CC6-DF43-8989-EC0639A8D09C}" type="presParOf" srcId="{46357BF7-8748-5447-B419-D0C1E5A3F581}" destId="{895DA573-4104-3645-8547-D30BA2B1D4F1}" srcOrd="0" destOrd="0" presId="urn:microsoft.com/office/officeart/2008/layout/LinedList"/>
    <dgm:cxn modelId="{E866902A-08E2-F141-8084-F2D6727F7C20}" type="presParOf" srcId="{46357BF7-8748-5447-B419-D0C1E5A3F581}" destId="{6A95561B-818F-C34C-A9DD-1682548AD5D4}" srcOrd="1" destOrd="0" presId="urn:microsoft.com/office/officeart/2008/layout/LinedList"/>
    <dgm:cxn modelId="{6DF3C562-4EE1-D246-A945-08A12D7D90EE}" type="presParOf" srcId="{AC8400AB-8EF3-F04A-A485-7A37CCD7A711}" destId="{AFDFC935-866D-454F-AE68-CDE7BC0D23B1}" srcOrd="4" destOrd="0" presId="urn:microsoft.com/office/officeart/2008/layout/LinedList"/>
    <dgm:cxn modelId="{C42F9ACE-D836-8E47-83DF-39FE6B41A49F}" type="presParOf" srcId="{AC8400AB-8EF3-F04A-A485-7A37CCD7A711}" destId="{A01D3074-DC4E-4A42-9D90-9F21105D7DF8}" srcOrd="5" destOrd="0" presId="urn:microsoft.com/office/officeart/2008/layout/LinedList"/>
    <dgm:cxn modelId="{7469B1E1-DE7B-904C-8E9D-BFB1CDD71569}" type="presParOf" srcId="{A01D3074-DC4E-4A42-9D90-9F21105D7DF8}" destId="{52306CFD-8B70-B043-A7DD-D7B23F20B60A}" srcOrd="0" destOrd="0" presId="urn:microsoft.com/office/officeart/2008/layout/LinedList"/>
    <dgm:cxn modelId="{6DD2DF15-B543-1F49-BCA6-973AC317A2A5}" type="presParOf" srcId="{A01D3074-DC4E-4A42-9D90-9F21105D7DF8}" destId="{194F9661-6E53-4746-8921-B091F19A248C}" srcOrd="1" destOrd="0" presId="urn:microsoft.com/office/officeart/2008/layout/LinedList"/>
    <dgm:cxn modelId="{BAF98C4D-9107-924A-815F-EA6277039955}" type="presParOf" srcId="{AC8400AB-8EF3-F04A-A485-7A37CCD7A711}" destId="{0A1640BC-39DF-8242-AD6A-BC51F1F29D90}" srcOrd="6" destOrd="0" presId="urn:microsoft.com/office/officeart/2008/layout/LinedList"/>
    <dgm:cxn modelId="{E8886E0E-EDFD-4A4E-81F0-685AA767A7ED}" type="presParOf" srcId="{AC8400AB-8EF3-F04A-A485-7A37CCD7A711}" destId="{00752E14-0558-674F-AC19-EE012B178F07}" srcOrd="7" destOrd="0" presId="urn:microsoft.com/office/officeart/2008/layout/LinedList"/>
    <dgm:cxn modelId="{2773BA3A-8C64-A647-9FD1-D49992AB84AA}" type="presParOf" srcId="{00752E14-0558-674F-AC19-EE012B178F07}" destId="{15FEF5D7-31ED-6146-BD44-975A8C47299B}" srcOrd="0" destOrd="0" presId="urn:microsoft.com/office/officeart/2008/layout/LinedList"/>
    <dgm:cxn modelId="{F3FB2F99-CF96-7A47-96F4-44B76CEB4F4C}" type="presParOf" srcId="{00752E14-0558-674F-AC19-EE012B178F07}" destId="{E73E81AB-4CDD-DF49-8401-40F7EE50EC85}"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The storage media is made unusable for conventional equipment</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Effectiveness of destroying the media varies</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spc="-50" dirty="0">
              <a:latin typeface="Open Sans Semibold"/>
              <a:cs typeface="Open Sans Semibold"/>
            </a:rPr>
            <a:t>Destruction using appropriate techniques is the most secure method of preventing retrieval and referred to as “defensible destruction”</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781370BA-2AA2-624A-A340-09BFDB9C9BE1}">
      <dgm:prSet/>
      <dgm:spPr/>
      <dgm:t>
        <a:bodyPr/>
        <a:lstStyle/>
        <a:p>
          <a:endParaRPr lang="en-US" dirty="0"/>
        </a:p>
      </dgm:t>
    </dgm:pt>
    <dgm:pt modelId="{7DE58240-61F3-5547-B3EF-E82A8D0C9315}" type="parTrans" cxnId="{F4626929-1F09-D243-A6A6-2242004287F7}">
      <dgm:prSet/>
      <dgm:spPr/>
      <dgm:t>
        <a:bodyPr/>
        <a:lstStyle/>
        <a:p>
          <a:endParaRPr lang="en-US"/>
        </a:p>
      </dgm:t>
    </dgm:pt>
    <dgm:pt modelId="{D7BE5D3C-27FE-C74A-8171-8B52E03B47EB}" type="sibTrans" cxnId="{F4626929-1F09-D243-A6A6-2242004287F7}">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4"/>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4"/>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4"/>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4"/>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4"/>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4" custScaleY="141804"/>
      <dgm:spPr/>
    </dgm:pt>
    <dgm:pt modelId="{194F9661-6E53-4746-8921-B091F19A248C}" type="pres">
      <dgm:prSet presAssocID="{6EB91303-A642-CE4F-96E5-4EF8259DF3C6}" presName="vert1" presStyleCnt="0"/>
      <dgm:spPr/>
    </dgm:pt>
    <dgm:pt modelId="{0A1640BC-39DF-8242-AD6A-BC51F1F29D90}" type="pres">
      <dgm:prSet presAssocID="{781370BA-2AA2-624A-A340-09BFDB9C9BE1}" presName="thickLine" presStyleLbl="alignNode1" presStyleIdx="3" presStyleCnt="4"/>
      <dgm:spPr/>
    </dgm:pt>
    <dgm:pt modelId="{00752E14-0558-674F-AC19-EE012B178F07}" type="pres">
      <dgm:prSet presAssocID="{781370BA-2AA2-624A-A340-09BFDB9C9BE1}" presName="horz1" presStyleCnt="0"/>
      <dgm:spPr/>
    </dgm:pt>
    <dgm:pt modelId="{15FEF5D7-31ED-6146-BD44-975A8C47299B}" type="pres">
      <dgm:prSet presAssocID="{781370BA-2AA2-624A-A340-09BFDB9C9BE1}" presName="tx1" presStyleLbl="revTx" presStyleIdx="3" presStyleCnt="4"/>
      <dgm:spPr/>
    </dgm:pt>
    <dgm:pt modelId="{E73E81AB-4CDD-DF49-8401-40F7EE50EC85}" type="pres">
      <dgm:prSet presAssocID="{781370BA-2AA2-624A-A340-09BFDB9C9BE1}" presName="vert1" presStyleCnt="0"/>
      <dgm:spPr/>
    </dgm:pt>
  </dgm:ptLst>
  <dgm:cxnLst>
    <dgm:cxn modelId="{F4626929-1F09-D243-A6A6-2242004287F7}" srcId="{227B85D9-7AA0-D148-8FD3-E71164F485FA}" destId="{781370BA-2AA2-624A-A340-09BFDB9C9BE1}" srcOrd="3" destOrd="0" parTransId="{7DE58240-61F3-5547-B3EF-E82A8D0C9315}" sibTransId="{D7BE5D3C-27FE-C74A-8171-8B52E03B47EB}"/>
    <dgm:cxn modelId="{0935513A-7F12-6F47-91C9-BFB5A659EA56}" type="presOf" srcId="{C418F0E7-5517-084C-909F-8B1366168794}" destId="{FF26129F-D48A-5F40-9458-D857EC795AA2}"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79F58664-A054-A647-B404-3C4DC6D56B22}" type="presOf" srcId="{781370BA-2AA2-624A-A340-09BFDB9C9BE1}" destId="{15FEF5D7-31ED-6146-BD44-975A8C47299B}" srcOrd="0" destOrd="0" presId="urn:microsoft.com/office/officeart/2008/layout/LinedList"/>
    <dgm:cxn modelId="{1524B064-D764-A64B-8AE5-94EF8D8FB5F4}" type="presOf" srcId="{8EE80EBD-97AE-8847-BB37-29587238724D}" destId="{895DA573-4104-3645-8547-D30BA2B1D4F1}" srcOrd="0" destOrd="0" presId="urn:microsoft.com/office/officeart/2008/layout/LinedList"/>
    <dgm:cxn modelId="{FE5F024C-14D4-1B48-AE2B-F96369A5AE3D}" type="presOf" srcId="{227B85D9-7AA0-D148-8FD3-E71164F485FA}" destId="{AC8400AB-8EF3-F04A-A485-7A37CCD7A711}" srcOrd="0" destOrd="0" presId="urn:microsoft.com/office/officeart/2008/layout/LinedList"/>
    <dgm:cxn modelId="{DF1B9983-66ED-F24B-932C-8C4E5A071407}" type="presOf" srcId="{6EB91303-A642-CE4F-96E5-4EF8259DF3C6}" destId="{52306CFD-8B70-B043-A7DD-D7B23F20B60A}"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46D89AE2-DB0E-D745-9B8C-C2A9DA13A8E1}" type="presParOf" srcId="{AC8400AB-8EF3-F04A-A485-7A37CCD7A711}" destId="{87B9AFD6-E341-0246-9F90-A9F1A4D5309B}" srcOrd="0" destOrd="0" presId="urn:microsoft.com/office/officeart/2008/layout/LinedList"/>
    <dgm:cxn modelId="{E58E8ED5-F533-064F-B305-C159E3B8C065}" type="presParOf" srcId="{AC8400AB-8EF3-F04A-A485-7A37CCD7A711}" destId="{497CA7FA-A4FB-C648-BB32-4645BB1347D7}" srcOrd="1" destOrd="0" presId="urn:microsoft.com/office/officeart/2008/layout/LinedList"/>
    <dgm:cxn modelId="{B83C2415-D477-F540-943B-7636103CC6C7}" type="presParOf" srcId="{497CA7FA-A4FB-C648-BB32-4645BB1347D7}" destId="{FF26129F-D48A-5F40-9458-D857EC795AA2}" srcOrd="0" destOrd="0" presId="urn:microsoft.com/office/officeart/2008/layout/LinedList"/>
    <dgm:cxn modelId="{E89CE257-1435-CF4D-8FED-4EE28FD0DDE8}" type="presParOf" srcId="{497CA7FA-A4FB-C648-BB32-4645BB1347D7}" destId="{540F8310-D86F-A74D-AF36-87AC5E4ADE51}" srcOrd="1" destOrd="0" presId="urn:microsoft.com/office/officeart/2008/layout/LinedList"/>
    <dgm:cxn modelId="{121ACF73-918A-4344-8D92-DD834F046998}" type="presParOf" srcId="{AC8400AB-8EF3-F04A-A485-7A37CCD7A711}" destId="{721A2135-C1F3-DA4A-B119-796A40EF200C}" srcOrd="2" destOrd="0" presId="urn:microsoft.com/office/officeart/2008/layout/LinedList"/>
    <dgm:cxn modelId="{604BD533-C340-7B4B-919A-0A602569C8D1}" type="presParOf" srcId="{AC8400AB-8EF3-F04A-A485-7A37CCD7A711}" destId="{46357BF7-8748-5447-B419-D0C1E5A3F581}" srcOrd="3" destOrd="0" presId="urn:microsoft.com/office/officeart/2008/layout/LinedList"/>
    <dgm:cxn modelId="{F8F518F7-2DB2-8A4C-AF24-FCF2F341D1F9}" type="presParOf" srcId="{46357BF7-8748-5447-B419-D0C1E5A3F581}" destId="{895DA573-4104-3645-8547-D30BA2B1D4F1}" srcOrd="0" destOrd="0" presId="urn:microsoft.com/office/officeart/2008/layout/LinedList"/>
    <dgm:cxn modelId="{8B8D9CFD-ABEC-0B47-A23E-F2D81D38608B}" type="presParOf" srcId="{46357BF7-8748-5447-B419-D0C1E5A3F581}" destId="{6A95561B-818F-C34C-A9DD-1682548AD5D4}" srcOrd="1" destOrd="0" presId="urn:microsoft.com/office/officeart/2008/layout/LinedList"/>
    <dgm:cxn modelId="{2C6F72E5-C928-4245-BCA8-6510B15CB9E9}" type="presParOf" srcId="{AC8400AB-8EF3-F04A-A485-7A37CCD7A711}" destId="{AFDFC935-866D-454F-AE68-CDE7BC0D23B1}" srcOrd="4" destOrd="0" presId="urn:microsoft.com/office/officeart/2008/layout/LinedList"/>
    <dgm:cxn modelId="{5D7EE023-0451-A24F-9B29-7C28D85EF149}" type="presParOf" srcId="{AC8400AB-8EF3-F04A-A485-7A37CCD7A711}" destId="{A01D3074-DC4E-4A42-9D90-9F21105D7DF8}" srcOrd="5" destOrd="0" presId="urn:microsoft.com/office/officeart/2008/layout/LinedList"/>
    <dgm:cxn modelId="{C97AFB00-26D0-7F4F-A525-E3BBB5371090}" type="presParOf" srcId="{A01D3074-DC4E-4A42-9D90-9F21105D7DF8}" destId="{52306CFD-8B70-B043-A7DD-D7B23F20B60A}" srcOrd="0" destOrd="0" presId="urn:microsoft.com/office/officeart/2008/layout/LinedList"/>
    <dgm:cxn modelId="{B8C9F0C5-327C-F943-AF26-3D9CAC97AB7B}" type="presParOf" srcId="{A01D3074-DC4E-4A42-9D90-9F21105D7DF8}" destId="{194F9661-6E53-4746-8921-B091F19A248C}" srcOrd="1" destOrd="0" presId="urn:microsoft.com/office/officeart/2008/layout/LinedList"/>
    <dgm:cxn modelId="{A3F46EAF-3E44-E940-9D0D-2607C184497F}" type="presParOf" srcId="{AC8400AB-8EF3-F04A-A485-7A37CCD7A711}" destId="{0A1640BC-39DF-8242-AD6A-BC51F1F29D90}" srcOrd="6" destOrd="0" presId="urn:microsoft.com/office/officeart/2008/layout/LinedList"/>
    <dgm:cxn modelId="{687CB835-C5ED-4945-82E1-9F4560EAD339}" type="presParOf" srcId="{AC8400AB-8EF3-F04A-A485-7A37CCD7A711}" destId="{00752E14-0558-674F-AC19-EE012B178F07}" srcOrd="7" destOrd="0" presId="urn:microsoft.com/office/officeart/2008/layout/LinedList"/>
    <dgm:cxn modelId="{EC92843F-24B2-414D-9DB5-00BF3AD8C657}" type="presParOf" srcId="{00752E14-0558-674F-AC19-EE012B178F07}" destId="{15FEF5D7-31ED-6146-BD44-975A8C47299B}" srcOrd="0" destOrd="0" presId="urn:microsoft.com/office/officeart/2008/layout/LinedList"/>
    <dgm:cxn modelId="{34C53E35-5856-6548-8B0A-2CC5884D4484}" type="presParOf" srcId="{00752E14-0558-674F-AC19-EE012B178F07}" destId="{E73E81AB-4CDD-DF49-8401-40F7EE50EC85}"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dgm:t>
        <a:bodyPr anchor="ctr"/>
        <a:lstStyle/>
        <a:p>
          <a:pPr rtl="0"/>
          <a:r>
            <a:rPr lang="en-US" sz="2400" dirty="0">
              <a:latin typeface="Open Sans Semibold"/>
              <a:cs typeface="Open Sans Semibold"/>
            </a:rPr>
            <a:t>Unlike HDDs, overwriting is not effective for SSDs </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dgm:t>
        <a:bodyPr anchor="ctr"/>
        <a:lstStyle/>
        <a:p>
          <a:pPr rtl="0"/>
          <a:r>
            <a:rPr lang="en-US" sz="2400" dirty="0">
              <a:latin typeface="Open Sans Semibold"/>
              <a:cs typeface="Open Sans Semibold"/>
            </a:rPr>
            <a:t>SSD manufacturers include built-in sanitization commands that are designed to internally erase the data on the drive</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dgm:t>
        <a:bodyPr anchor="ctr"/>
        <a:lstStyle/>
        <a:p>
          <a:r>
            <a:rPr lang="en-US" sz="2400" spc="0" dirty="0">
              <a:latin typeface="Open Sans Semibold"/>
              <a:cs typeface="Open Sans Semibold"/>
            </a:rPr>
            <a:t>Cryptographic erasure, or crypto-erase, takes advantage of the SSD’s built-in data encryption </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781370BA-2AA2-624A-A340-09BFDB9C9BE1}">
      <dgm:prSet custT="1"/>
      <dgm:spPr/>
      <dgm:t>
        <a:bodyPr tIns="215900"/>
        <a:lstStyle/>
        <a:p>
          <a:pPr rtl="0"/>
          <a:r>
            <a:rPr lang="en-US" sz="2400" spc="0" dirty="0">
              <a:latin typeface="Open Sans Semibold"/>
              <a:cs typeface="Open Sans Semibold"/>
            </a:rPr>
            <a:t>The best data destruction method is a combination of </a:t>
          </a:r>
          <a:br>
            <a:rPr lang="en-US" sz="2400" spc="0" dirty="0">
              <a:latin typeface="Open Sans Semibold"/>
              <a:cs typeface="Open Sans Semibold"/>
            </a:rPr>
          </a:br>
          <a:r>
            <a:rPr lang="en-US" sz="2400" spc="0" dirty="0">
              <a:latin typeface="Open Sans Semibold"/>
              <a:cs typeface="Open Sans Semibold"/>
            </a:rPr>
            <a:t>crypto-erase, sanitization, and targeted overwrite passes </a:t>
          </a:r>
        </a:p>
      </dgm:t>
    </dgm:pt>
    <dgm:pt modelId="{7DE58240-61F3-5547-B3EF-E82A8D0C9315}" type="parTrans" cxnId="{F4626929-1F09-D243-A6A6-2242004287F7}">
      <dgm:prSet/>
      <dgm:spPr/>
      <dgm:t>
        <a:bodyPr/>
        <a:lstStyle/>
        <a:p>
          <a:endParaRPr lang="en-US"/>
        </a:p>
      </dgm:t>
    </dgm:pt>
    <dgm:pt modelId="{D7BE5D3C-27FE-C74A-8171-8B52E03B47EB}" type="sibTrans" cxnId="{F4626929-1F09-D243-A6A6-2242004287F7}">
      <dgm:prSet/>
      <dgm:spPr/>
      <dgm:t>
        <a:bodyPr/>
        <a:lstStyle/>
        <a:p>
          <a:endParaRPr lang="en-US"/>
        </a:p>
      </dgm:t>
    </dgm:pt>
    <dgm:pt modelId="{73239585-4530-B348-985D-50B76B317B55}">
      <dgm:prSet/>
      <dgm:spPr/>
      <dgm:t>
        <a:bodyPr/>
        <a:lstStyle/>
        <a:p>
          <a:endParaRPr lang="en-US" dirty="0"/>
        </a:p>
      </dgm:t>
    </dgm:pt>
    <dgm:pt modelId="{3228CEF6-2061-F24C-92F6-B386F3F04332}" type="parTrans" cxnId="{5C54EAB5-0E9B-A245-A5BA-7BD745284A66}">
      <dgm:prSet/>
      <dgm:spPr/>
      <dgm:t>
        <a:bodyPr/>
        <a:lstStyle/>
        <a:p>
          <a:endParaRPr lang="en-US"/>
        </a:p>
      </dgm:t>
    </dgm:pt>
    <dgm:pt modelId="{3B2D7AA8-5A80-EC44-B5D4-0199FB29A672}" type="sibTrans" cxnId="{5C54EAB5-0E9B-A245-A5BA-7BD745284A66}">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custScaleY="75514"/>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5"/>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5"/>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5"/>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5"/>
      <dgm:spPr/>
    </dgm:pt>
    <dgm:pt modelId="{194F9661-6E53-4746-8921-B091F19A248C}" type="pres">
      <dgm:prSet presAssocID="{6EB91303-A642-CE4F-96E5-4EF8259DF3C6}" presName="vert1" presStyleCnt="0"/>
      <dgm:spPr/>
    </dgm:pt>
    <dgm:pt modelId="{0A1640BC-39DF-8242-AD6A-BC51F1F29D90}" type="pres">
      <dgm:prSet presAssocID="{781370BA-2AA2-624A-A340-09BFDB9C9BE1}" presName="thickLine" presStyleLbl="alignNode1" presStyleIdx="3" presStyleCnt="5"/>
      <dgm:spPr/>
    </dgm:pt>
    <dgm:pt modelId="{00752E14-0558-674F-AC19-EE012B178F07}" type="pres">
      <dgm:prSet presAssocID="{781370BA-2AA2-624A-A340-09BFDB9C9BE1}" presName="horz1" presStyleCnt="0"/>
      <dgm:spPr/>
    </dgm:pt>
    <dgm:pt modelId="{15FEF5D7-31ED-6146-BD44-975A8C47299B}" type="pres">
      <dgm:prSet presAssocID="{781370BA-2AA2-624A-A340-09BFDB9C9BE1}" presName="tx1" presStyleLbl="revTx" presStyleIdx="3" presStyleCnt="5"/>
      <dgm:spPr/>
    </dgm:pt>
    <dgm:pt modelId="{E73E81AB-4CDD-DF49-8401-40F7EE50EC85}" type="pres">
      <dgm:prSet presAssocID="{781370BA-2AA2-624A-A340-09BFDB9C9BE1}" presName="vert1" presStyleCnt="0"/>
      <dgm:spPr/>
    </dgm:pt>
    <dgm:pt modelId="{F262E819-6E64-B146-BB8E-CF7CEA4CFFF9}" type="pres">
      <dgm:prSet presAssocID="{73239585-4530-B348-985D-50B76B317B55}" presName="thickLine" presStyleLbl="alignNode1" presStyleIdx="4" presStyleCnt="5"/>
      <dgm:spPr/>
    </dgm:pt>
    <dgm:pt modelId="{C2F17E06-95A2-CB42-BC6D-32830B67BAAC}" type="pres">
      <dgm:prSet presAssocID="{73239585-4530-B348-985D-50B76B317B55}" presName="horz1" presStyleCnt="0"/>
      <dgm:spPr/>
    </dgm:pt>
    <dgm:pt modelId="{813550DB-0E5F-6345-905B-7C7E7B7891EE}" type="pres">
      <dgm:prSet presAssocID="{73239585-4530-B348-985D-50B76B317B55}" presName="tx1" presStyleLbl="revTx" presStyleIdx="4" presStyleCnt="5"/>
      <dgm:spPr/>
    </dgm:pt>
    <dgm:pt modelId="{EF4D2855-4195-6D4C-8AA2-B747E47B531F}" type="pres">
      <dgm:prSet presAssocID="{73239585-4530-B348-985D-50B76B317B55}" presName="vert1" presStyleCnt="0"/>
      <dgm:spPr/>
    </dgm:pt>
  </dgm:ptLst>
  <dgm:cxnLst>
    <dgm:cxn modelId="{F4626929-1F09-D243-A6A6-2242004287F7}" srcId="{227B85D9-7AA0-D148-8FD3-E71164F485FA}" destId="{781370BA-2AA2-624A-A340-09BFDB9C9BE1}" srcOrd="3" destOrd="0" parTransId="{7DE58240-61F3-5547-B3EF-E82A8D0C9315}" sibTransId="{D7BE5D3C-27FE-C74A-8171-8B52E03B47EB}"/>
    <dgm:cxn modelId="{40001F41-DFD5-A84A-8067-E6AB25712030}" srcId="{227B85D9-7AA0-D148-8FD3-E71164F485FA}" destId="{8EE80EBD-97AE-8847-BB37-29587238724D}" srcOrd="1" destOrd="0" parTransId="{362C9049-4E22-2F4D-A82A-35F20D70E054}" sibTransId="{C23E33F1-34F0-8345-9700-D203D26E3C61}"/>
    <dgm:cxn modelId="{2EA22C4C-AE42-4841-8605-9C84AFA98FCB}" type="presOf" srcId="{73239585-4530-B348-985D-50B76B317B55}" destId="{813550DB-0E5F-6345-905B-7C7E7B7891EE}" srcOrd="0" destOrd="0" presId="urn:microsoft.com/office/officeart/2008/layout/LinedList"/>
    <dgm:cxn modelId="{D434A956-68EF-C04D-BF1E-1A542F0773F6}" type="presOf" srcId="{781370BA-2AA2-624A-A340-09BFDB9C9BE1}" destId="{15FEF5D7-31ED-6146-BD44-975A8C47299B}" srcOrd="0" destOrd="0" presId="urn:microsoft.com/office/officeart/2008/layout/LinedList"/>
    <dgm:cxn modelId="{9E753781-B96F-194F-A848-B2854F318EA5}" type="presOf" srcId="{227B85D9-7AA0-D148-8FD3-E71164F485FA}" destId="{AC8400AB-8EF3-F04A-A485-7A37CCD7A711}" srcOrd="0" destOrd="0" presId="urn:microsoft.com/office/officeart/2008/layout/LinedList"/>
    <dgm:cxn modelId="{CB0D9796-0BDD-484C-A295-77BEE10F9978}" type="presOf" srcId="{C418F0E7-5517-084C-909F-8B1366168794}" destId="{FF26129F-D48A-5F40-9458-D857EC795AA2}"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B04FB5A0-E469-9244-8B03-2387D6303E34}" type="presOf" srcId="{6EB91303-A642-CE4F-96E5-4EF8259DF3C6}" destId="{52306CFD-8B70-B043-A7DD-D7B23F20B60A}" srcOrd="0" destOrd="0" presId="urn:microsoft.com/office/officeart/2008/layout/LinedList"/>
    <dgm:cxn modelId="{3E1B4EA5-5DEB-1447-B21C-80C83EA6B917}" srcId="{227B85D9-7AA0-D148-8FD3-E71164F485FA}" destId="{6EB91303-A642-CE4F-96E5-4EF8259DF3C6}" srcOrd="2" destOrd="0" parTransId="{7512D3CE-D303-C340-A5B5-260D2D04F4F4}" sibTransId="{031F6F12-F52F-8C44-B6B6-272DE3F3B9D1}"/>
    <dgm:cxn modelId="{5C54EAB5-0E9B-A245-A5BA-7BD745284A66}" srcId="{227B85D9-7AA0-D148-8FD3-E71164F485FA}" destId="{73239585-4530-B348-985D-50B76B317B55}" srcOrd="4" destOrd="0" parTransId="{3228CEF6-2061-F24C-92F6-B386F3F04332}" sibTransId="{3B2D7AA8-5A80-EC44-B5D4-0199FB29A672}"/>
    <dgm:cxn modelId="{AE8149C4-B349-DC46-BD5C-D328E09A4E40}" type="presOf" srcId="{8EE80EBD-97AE-8847-BB37-29587238724D}" destId="{895DA573-4104-3645-8547-D30BA2B1D4F1}" srcOrd="0" destOrd="0" presId="urn:microsoft.com/office/officeart/2008/layout/LinedList"/>
    <dgm:cxn modelId="{D7DF9F78-F7E9-304B-AF6F-1FA51FC606AB}" type="presParOf" srcId="{AC8400AB-8EF3-F04A-A485-7A37CCD7A711}" destId="{87B9AFD6-E341-0246-9F90-A9F1A4D5309B}" srcOrd="0" destOrd="0" presId="urn:microsoft.com/office/officeart/2008/layout/LinedList"/>
    <dgm:cxn modelId="{19740B97-7572-2A4A-8459-1D7B3328F3E6}" type="presParOf" srcId="{AC8400AB-8EF3-F04A-A485-7A37CCD7A711}" destId="{497CA7FA-A4FB-C648-BB32-4645BB1347D7}" srcOrd="1" destOrd="0" presId="urn:microsoft.com/office/officeart/2008/layout/LinedList"/>
    <dgm:cxn modelId="{BF4980A4-90D3-1045-B7B7-70AF943B93B0}" type="presParOf" srcId="{497CA7FA-A4FB-C648-BB32-4645BB1347D7}" destId="{FF26129F-D48A-5F40-9458-D857EC795AA2}" srcOrd="0" destOrd="0" presId="urn:microsoft.com/office/officeart/2008/layout/LinedList"/>
    <dgm:cxn modelId="{B3FD3985-0172-674D-980D-1E109E56CC0A}" type="presParOf" srcId="{497CA7FA-A4FB-C648-BB32-4645BB1347D7}" destId="{540F8310-D86F-A74D-AF36-87AC5E4ADE51}" srcOrd="1" destOrd="0" presId="urn:microsoft.com/office/officeart/2008/layout/LinedList"/>
    <dgm:cxn modelId="{7E53A8FA-D76D-D747-B1AE-896E52279ACB}" type="presParOf" srcId="{AC8400AB-8EF3-F04A-A485-7A37CCD7A711}" destId="{721A2135-C1F3-DA4A-B119-796A40EF200C}" srcOrd="2" destOrd="0" presId="urn:microsoft.com/office/officeart/2008/layout/LinedList"/>
    <dgm:cxn modelId="{69E494FA-0855-0245-8C68-8DDCD227515E}" type="presParOf" srcId="{AC8400AB-8EF3-F04A-A485-7A37CCD7A711}" destId="{46357BF7-8748-5447-B419-D0C1E5A3F581}" srcOrd="3" destOrd="0" presId="urn:microsoft.com/office/officeart/2008/layout/LinedList"/>
    <dgm:cxn modelId="{695E0005-24F6-1A43-A154-F60B7681A139}" type="presParOf" srcId="{46357BF7-8748-5447-B419-D0C1E5A3F581}" destId="{895DA573-4104-3645-8547-D30BA2B1D4F1}" srcOrd="0" destOrd="0" presId="urn:microsoft.com/office/officeart/2008/layout/LinedList"/>
    <dgm:cxn modelId="{77FE4A96-C63E-E348-9EA8-629D6474C4CD}" type="presParOf" srcId="{46357BF7-8748-5447-B419-D0C1E5A3F581}" destId="{6A95561B-818F-C34C-A9DD-1682548AD5D4}" srcOrd="1" destOrd="0" presId="urn:microsoft.com/office/officeart/2008/layout/LinedList"/>
    <dgm:cxn modelId="{3FEFE96A-7AC9-DC40-BD5F-EDA3B1C62D8E}" type="presParOf" srcId="{AC8400AB-8EF3-F04A-A485-7A37CCD7A711}" destId="{AFDFC935-866D-454F-AE68-CDE7BC0D23B1}" srcOrd="4" destOrd="0" presId="urn:microsoft.com/office/officeart/2008/layout/LinedList"/>
    <dgm:cxn modelId="{F951F7AD-967D-564F-894D-64805B8A339B}" type="presParOf" srcId="{AC8400AB-8EF3-F04A-A485-7A37CCD7A711}" destId="{A01D3074-DC4E-4A42-9D90-9F21105D7DF8}" srcOrd="5" destOrd="0" presId="urn:microsoft.com/office/officeart/2008/layout/LinedList"/>
    <dgm:cxn modelId="{9054EAEF-8726-A143-9852-6EC359B2085D}" type="presParOf" srcId="{A01D3074-DC4E-4A42-9D90-9F21105D7DF8}" destId="{52306CFD-8B70-B043-A7DD-D7B23F20B60A}" srcOrd="0" destOrd="0" presId="urn:microsoft.com/office/officeart/2008/layout/LinedList"/>
    <dgm:cxn modelId="{9C7255C9-C830-4D47-B541-31754EF733E2}" type="presParOf" srcId="{A01D3074-DC4E-4A42-9D90-9F21105D7DF8}" destId="{194F9661-6E53-4746-8921-B091F19A248C}" srcOrd="1" destOrd="0" presId="urn:microsoft.com/office/officeart/2008/layout/LinedList"/>
    <dgm:cxn modelId="{4E82C528-839F-8740-AC16-5F7CCCDF9BD8}" type="presParOf" srcId="{AC8400AB-8EF3-F04A-A485-7A37CCD7A711}" destId="{0A1640BC-39DF-8242-AD6A-BC51F1F29D90}" srcOrd="6" destOrd="0" presId="urn:microsoft.com/office/officeart/2008/layout/LinedList"/>
    <dgm:cxn modelId="{A1C4A961-9FA7-A644-9EC7-A360BB15DDF9}" type="presParOf" srcId="{AC8400AB-8EF3-F04A-A485-7A37CCD7A711}" destId="{00752E14-0558-674F-AC19-EE012B178F07}" srcOrd="7" destOrd="0" presId="urn:microsoft.com/office/officeart/2008/layout/LinedList"/>
    <dgm:cxn modelId="{4C26AFA2-9317-2944-ABC8-6F7A2698DBF7}" type="presParOf" srcId="{00752E14-0558-674F-AC19-EE012B178F07}" destId="{15FEF5D7-31ED-6146-BD44-975A8C47299B}" srcOrd="0" destOrd="0" presId="urn:microsoft.com/office/officeart/2008/layout/LinedList"/>
    <dgm:cxn modelId="{F373594E-D9A9-EF49-AE79-887472B9FC2B}" type="presParOf" srcId="{00752E14-0558-674F-AC19-EE012B178F07}" destId="{E73E81AB-4CDD-DF49-8401-40F7EE50EC85}" srcOrd="1" destOrd="0" presId="urn:microsoft.com/office/officeart/2008/layout/LinedList"/>
    <dgm:cxn modelId="{5B5B7131-5A14-874D-B893-8A084E6AA85F}" type="presParOf" srcId="{AC8400AB-8EF3-F04A-A485-7A37CCD7A711}" destId="{F262E819-6E64-B146-BB8E-CF7CEA4CFFF9}" srcOrd="8" destOrd="0" presId="urn:microsoft.com/office/officeart/2008/layout/LinedList"/>
    <dgm:cxn modelId="{472B1CE6-50F1-F443-9D58-D1520180F07E}" type="presParOf" srcId="{AC8400AB-8EF3-F04A-A485-7A37CCD7A711}" destId="{C2F17E06-95A2-CB42-BC6D-32830B67BAAC}" srcOrd="9" destOrd="0" presId="urn:microsoft.com/office/officeart/2008/layout/LinedList"/>
    <dgm:cxn modelId="{974ABCD1-4A50-F047-B7DB-A68C36A8B413}" type="presParOf" srcId="{C2F17E06-95A2-CB42-BC6D-32830B67BAAC}" destId="{813550DB-0E5F-6345-905B-7C7E7B7891EE}" srcOrd="0" destOrd="0" presId="urn:microsoft.com/office/officeart/2008/layout/LinedList"/>
    <dgm:cxn modelId="{643D0854-01D6-2440-A1E0-BA2BD8451B1E}" type="presParOf" srcId="{C2F17E06-95A2-CB42-BC6D-32830B67BAAC}" destId="{EF4D2855-4195-6D4C-8AA2-B747E47B531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8EE80EBD-97AE-8847-BB37-29587238724D}">
      <dgm:prSet custT="1"/>
      <dgm:spPr>
        <a:noFill/>
      </dgm:spPr>
      <dgm:t>
        <a:bodyPr anchor="ctr" anchorCtr="0"/>
        <a:lstStyle/>
        <a:p>
          <a:pPr rtl="0"/>
          <a:r>
            <a:rPr lang="en-US" sz="2400" dirty="0">
              <a:latin typeface="Open Sans Semibold"/>
              <a:cs typeface="Open Sans Semibold"/>
            </a:rPr>
            <a:t>Information and Assets</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a:noFill/>
      </dgm:spPr>
      <dgm:t>
        <a:bodyPr anchor="ctr"/>
        <a:lstStyle/>
        <a:p>
          <a:r>
            <a:rPr lang="en-US" sz="2400" dirty="0">
              <a:latin typeface="Open Sans Semibold"/>
              <a:cs typeface="Open Sans Semibold"/>
            </a:rPr>
            <a:t>Information and Asset Ownership</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a:noFill/>
      </dgm:spPr>
      <dgm:t>
        <a:bodyPr anchor="ctr"/>
        <a:lstStyle/>
        <a:p>
          <a:pPr rtl="0"/>
          <a:r>
            <a:rPr lang="en-US" sz="2400" dirty="0">
              <a:latin typeface="Open Sans Semibold"/>
              <a:cs typeface="Open Sans Semibold"/>
            </a:rPr>
            <a:t>Protect Privacy</a:t>
          </a: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4E8777BC-1BD9-DF49-91E5-0DB19DF89C6E}">
      <dgm:prSet custT="1"/>
      <dgm:spPr>
        <a:noFill/>
      </dgm:spPr>
      <dgm:t>
        <a:bodyPr tIns="162560"/>
        <a:lstStyle/>
        <a:p>
          <a:pPr rtl="0"/>
          <a:r>
            <a:rPr lang="en-US" sz="2400" dirty="0">
              <a:latin typeface="Open Sans Semibold"/>
              <a:cs typeface="Open Sans Semibold"/>
            </a:rPr>
            <a:t>Asset Retention</a:t>
          </a:r>
        </a:p>
      </dgm:t>
    </dgm:pt>
    <dgm:pt modelId="{BD0223B5-1F98-F441-8926-EAE85F8BD70F}" type="parTrans" cxnId="{47D158EF-474D-D747-94ED-DCE99F4DF007}">
      <dgm:prSet/>
      <dgm:spPr/>
      <dgm:t>
        <a:bodyPr/>
        <a:lstStyle/>
        <a:p>
          <a:endParaRPr lang="en-US"/>
        </a:p>
      </dgm:t>
    </dgm:pt>
    <dgm:pt modelId="{2CB86B7A-2CF1-754D-B51D-51826E213F3D}" type="sibTrans" cxnId="{47D158EF-474D-D747-94ED-DCE99F4DF007}">
      <dgm:prSet/>
      <dgm:spPr/>
      <dgm:t>
        <a:bodyPr/>
        <a:lstStyle/>
        <a:p>
          <a:endParaRPr lang="en-US"/>
        </a:p>
      </dgm:t>
    </dgm:pt>
    <dgm:pt modelId="{CE476410-8F0D-2743-9FF1-8D3DF53F8AD6}">
      <dgm:prSet/>
      <dgm:spPr>
        <a:noFill/>
      </dgm:spPr>
      <dgm:t>
        <a:bodyPr/>
        <a:lstStyle/>
        <a:p>
          <a:pPr rtl="0"/>
          <a:endParaRPr lang="en-US" dirty="0"/>
        </a:p>
      </dgm:t>
    </dgm:pt>
    <dgm:pt modelId="{7EB27E95-62EB-9F44-888E-B20BD5E6DA29}" type="sibTrans" cxnId="{84EE4DBE-8CC3-5A4C-8DFF-FD0C2C111866}">
      <dgm:prSet/>
      <dgm:spPr/>
      <dgm:t>
        <a:bodyPr/>
        <a:lstStyle/>
        <a:p>
          <a:endParaRPr lang="en-US"/>
        </a:p>
      </dgm:t>
    </dgm:pt>
    <dgm:pt modelId="{81A125EE-A56D-1E4D-B279-4A04FDB5910B}" type="parTrans" cxnId="{84EE4DBE-8CC3-5A4C-8DFF-FD0C2C111866}">
      <dgm:prSet/>
      <dgm:spPr/>
      <dgm:t>
        <a:bodyPr/>
        <a:lstStyle/>
        <a:p>
          <a:endParaRPr lang="en-US"/>
        </a:p>
      </dgm:t>
    </dgm:pt>
    <dgm:pt modelId="{85E48BD9-4E42-3F44-B9C0-18503CAADBBB}">
      <dgm:prSet custT="1"/>
      <dgm:spPr>
        <a:noFill/>
      </dgm:spPr>
      <dgm:t>
        <a:bodyPr anchor="ctr" anchorCtr="0"/>
        <a:lstStyle/>
        <a:p>
          <a:pPr rtl="0"/>
          <a:r>
            <a:rPr lang="en-US" sz="2400" dirty="0">
              <a:latin typeface="Open Sans Semibold"/>
              <a:cs typeface="Open Sans Semibold"/>
            </a:rPr>
            <a:t>Asset Lifecycle</a:t>
          </a:r>
          <a:endParaRPr lang="en-US" sz="2400" dirty="0"/>
        </a:p>
      </dgm:t>
    </dgm:pt>
    <dgm:pt modelId="{CFD9DB11-F084-7648-84A4-64B8B313B29E}" type="parTrans" cxnId="{568C0F34-7996-3B45-AEE5-701CCA9C598F}">
      <dgm:prSet/>
      <dgm:spPr/>
      <dgm:t>
        <a:bodyPr/>
        <a:lstStyle/>
        <a:p>
          <a:endParaRPr lang="en-US"/>
        </a:p>
      </dgm:t>
    </dgm:pt>
    <dgm:pt modelId="{EAAAEF1D-AA79-7746-9F51-611ABFA167BF}" type="sibTrans" cxnId="{568C0F34-7996-3B45-AEE5-701CCA9C598F}">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721A2135-C1F3-DA4A-B119-796A40EF200C}" type="pres">
      <dgm:prSet presAssocID="{8EE80EBD-97AE-8847-BB37-29587238724D}" presName="thickLine" presStyleLbl="alignNode1" presStyleIdx="0" presStyleCnt="6" custLinFactNeighborY="1596"/>
      <dgm:spPr>
        <a:ln>
          <a:solidFill>
            <a:srgbClr val="006F53"/>
          </a:solidFill>
        </a:ln>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0" presStyleCnt="6"/>
      <dgm:spPr/>
    </dgm:pt>
    <dgm:pt modelId="{6A95561B-818F-C34C-A9DD-1682548AD5D4}" type="pres">
      <dgm:prSet presAssocID="{8EE80EBD-97AE-8847-BB37-29587238724D}" presName="vert1" presStyleCnt="0"/>
      <dgm:spPr/>
    </dgm:pt>
    <dgm:pt modelId="{2075AB43-00C6-5543-8288-31ABC014D164}" type="pres">
      <dgm:prSet presAssocID="{85E48BD9-4E42-3F44-B9C0-18503CAADBBB}" presName="thickLine" presStyleLbl="alignNode1" presStyleIdx="1" presStyleCnt="6"/>
      <dgm:spPr/>
    </dgm:pt>
    <dgm:pt modelId="{35FF5060-5247-E749-9599-69028972DB38}" type="pres">
      <dgm:prSet presAssocID="{85E48BD9-4E42-3F44-B9C0-18503CAADBBB}" presName="horz1" presStyleCnt="0"/>
      <dgm:spPr/>
    </dgm:pt>
    <dgm:pt modelId="{0935136B-414A-9A47-B94A-19BC26719424}" type="pres">
      <dgm:prSet presAssocID="{85E48BD9-4E42-3F44-B9C0-18503CAADBBB}" presName="tx1" presStyleLbl="revTx" presStyleIdx="1" presStyleCnt="6"/>
      <dgm:spPr/>
    </dgm:pt>
    <dgm:pt modelId="{15436400-C567-9E4B-BA3B-B9A7DFE9B6FE}" type="pres">
      <dgm:prSet presAssocID="{85E48BD9-4E42-3F44-B9C0-18503CAADBBB}" presName="vert1" presStyleCnt="0"/>
      <dgm:spPr/>
    </dgm:pt>
    <dgm:pt modelId="{AFDFC935-866D-454F-AE68-CDE7BC0D23B1}" type="pres">
      <dgm:prSet presAssocID="{6EB91303-A642-CE4F-96E5-4EF8259DF3C6}" presName="thickLine" presStyleLbl="alignNode1" presStyleIdx="2" presStyleCnt="6"/>
      <dgm:spPr>
        <a:ln>
          <a:solidFill>
            <a:srgbClr val="006F53"/>
          </a:solidFill>
        </a:ln>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6"/>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6"/>
      <dgm:spPr>
        <a:ln>
          <a:solidFill>
            <a:srgbClr val="006F53"/>
          </a:solidFill>
        </a:ln>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6"/>
      <dgm:spPr/>
    </dgm:pt>
    <dgm:pt modelId="{ED230B99-8AB8-F14A-B009-5ACD2354C8AE}" type="pres">
      <dgm:prSet presAssocID="{5AC08C2D-F87A-B047-9A1F-5AEFFCF08BEF}" presName="vert1" presStyleCnt="0"/>
      <dgm:spPr/>
    </dgm:pt>
    <dgm:pt modelId="{27011FFA-6473-2E4C-B93F-822B54FF6C60}" type="pres">
      <dgm:prSet presAssocID="{4E8777BC-1BD9-DF49-91E5-0DB19DF89C6E}" presName="thickLine" presStyleLbl="alignNode1" presStyleIdx="4" presStyleCnt="6"/>
      <dgm:spPr>
        <a:ln>
          <a:solidFill>
            <a:srgbClr val="006F53"/>
          </a:solidFill>
        </a:ln>
      </dgm:spPr>
    </dgm:pt>
    <dgm:pt modelId="{DB23CA6F-19BB-2041-99AD-0136849D5500}" type="pres">
      <dgm:prSet presAssocID="{4E8777BC-1BD9-DF49-91E5-0DB19DF89C6E}" presName="horz1" presStyleCnt="0"/>
      <dgm:spPr/>
    </dgm:pt>
    <dgm:pt modelId="{1904D7A5-C341-1340-93FA-59BC7FC1D8FA}" type="pres">
      <dgm:prSet presAssocID="{4E8777BC-1BD9-DF49-91E5-0DB19DF89C6E}" presName="tx1" presStyleLbl="revTx" presStyleIdx="4" presStyleCnt="6"/>
      <dgm:spPr/>
    </dgm:pt>
    <dgm:pt modelId="{EDA1543A-53E9-9A46-9516-323B8E779C2B}" type="pres">
      <dgm:prSet presAssocID="{4E8777BC-1BD9-DF49-91E5-0DB19DF89C6E}" presName="vert1" presStyleCnt="0"/>
      <dgm:spPr/>
    </dgm:pt>
    <dgm:pt modelId="{42F07ADF-9B09-314C-B596-35F8F0A26BF2}" type="pres">
      <dgm:prSet presAssocID="{CE476410-8F0D-2743-9FF1-8D3DF53F8AD6}" presName="thickLine" presStyleLbl="alignNode1" presStyleIdx="5" presStyleCnt="6"/>
      <dgm:spPr>
        <a:ln>
          <a:solidFill>
            <a:srgbClr val="006F53"/>
          </a:solidFill>
        </a:ln>
      </dgm:spPr>
    </dgm:pt>
    <dgm:pt modelId="{E02E7C3F-5586-C14C-9645-8E5D3C4086C9}" type="pres">
      <dgm:prSet presAssocID="{CE476410-8F0D-2743-9FF1-8D3DF53F8AD6}" presName="horz1" presStyleCnt="0"/>
      <dgm:spPr/>
    </dgm:pt>
    <dgm:pt modelId="{9C4D5250-FC91-534C-A88A-C70D331BA3EC}" type="pres">
      <dgm:prSet presAssocID="{CE476410-8F0D-2743-9FF1-8D3DF53F8AD6}" presName="tx1" presStyleLbl="revTx" presStyleIdx="5" presStyleCnt="6"/>
      <dgm:spPr/>
    </dgm:pt>
    <dgm:pt modelId="{EF03BE77-9430-2D4A-BF69-C30D248E65B3}" type="pres">
      <dgm:prSet presAssocID="{CE476410-8F0D-2743-9FF1-8D3DF53F8AD6}" presName="vert1" presStyleCnt="0"/>
      <dgm:spPr/>
    </dgm:pt>
  </dgm:ptLst>
  <dgm:cxnLst>
    <dgm:cxn modelId="{918A5000-05A3-2F4B-9B1C-8CFA184187B1}" type="presOf" srcId="{6EB91303-A642-CE4F-96E5-4EF8259DF3C6}" destId="{52306CFD-8B70-B043-A7DD-D7B23F20B60A}" srcOrd="0" destOrd="0" presId="urn:microsoft.com/office/officeart/2008/layout/LinedList"/>
    <dgm:cxn modelId="{D89FAB03-B5BF-A249-88E3-19434506ACBE}" srcId="{227B85D9-7AA0-D148-8FD3-E71164F485FA}" destId="{5AC08C2D-F87A-B047-9A1F-5AEFFCF08BEF}" srcOrd="3" destOrd="0" parTransId="{0075F5F5-8A2E-6B4A-974F-C3D40DCAD295}" sibTransId="{F1592B7C-24CC-084E-B2D1-D1D47B0E8C84}"/>
    <dgm:cxn modelId="{8AB4FB30-E6B2-E44D-85AA-3238AAED0077}" type="presOf" srcId="{227B85D9-7AA0-D148-8FD3-E71164F485FA}" destId="{AC8400AB-8EF3-F04A-A485-7A37CCD7A711}" srcOrd="0" destOrd="0" presId="urn:microsoft.com/office/officeart/2008/layout/LinedList"/>
    <dgm:cxn modelId="{568C0F34-7996-3B45-AEE5-701CCA9C598F}" srcId="{227B85D9-7AA0-D148-8FD3-E71164F485FA}" destId="{85E48BD9-4E42-3F44-B9C0-18503CAADBBB}" srcOrd="1" destOrd="0" parTransId="{CFD9DB11-F084-7648-84A4-64B8B313B29E}" sibTransId="{EAAAEF1D-AA79-7746-9F51-611ABFA167BF}"/>
    <dgm:cxn modelId="{40001F41-DFD5-A84A-8067-E6AB25712030}" srcId="{227B85D9-7AA0-D148-8FD3-E71164F485FA}" destId="{8EE80EBD-97AE-8847-BB37-29587238724D}" srcOrd="0" destOrd="0" parTransId="{362C9049-4E22-2F4D-A82A-35F20D70E054}" sibTransId="{C23E33F1-34F0-8345-9700-D203D26E3C61}"/>
    <dgm:cxn modelId="{F2379556-F7F6-FF49-AD8B-47642AADAA9D}" type="presOf" srcId="{8EE80EBD-97AE-8847-BB37-29587238724D}" destId="{895DA573-4104-3645-8547-D30BA2B1D4F1}" srcOrd="0" destOrd="0" presId="urn:microsoft.com/office/officeart/2008/layout/LinedList"/>
    <dgm:cxn modelId="{F1AF5092-A048-1B42-B91A-EE48E5B05E5B}" type="presOf" srcId="{4E8777BC-1BD9-DF49-91E5-0DB19DF89C6E}" destId="{1904D7A5-C341-1340-93FA-59BC7FC1D8FA}" srcOrd="0" destOrd="0" presId="urn:microsoft.com/office/officeart/2008/layout/LinedList"/>
    <dgm:cxn modelId="{E4B60299-6FFB-2544-90A4-38983652E695}" type="presOf" srcId="{CE476410-8F0D-2743-9FF1-8D3DF53F8AD6}" destId="{9C4D5250-FC91-534C-A88A-C70D331BA3EC}" srcOrd="0" destOrd="0" presId="urn:microsoft.com/office/officeart/2008/layout/LinedList"/>
    <dgm:cxn modelId="{3E1B4EA5-5DEB-1447-B21C-80C83EA6B917}" srcId="{227B85D9-7AA0-D148-8FD3-E71164F485FA}" destId="{6EB91303-A642-CE4F-96E5-4EF8259DF3C6}" srcOrd="2" destOrd="0" parTransId="{7512D3CE-D303-C340-A5B5-260D2D04F4F4}" sibTransId="{031F6F12-F52F-8C44-B6B6-272DE3F3B9D1}"/>
    <dgm:cxn modelId="{B17A31B0-916E-4A47-9443-C5FB848B5585}" type="presOf" srcId="{85E48BD9-4E42-3F44-B9C0-18503CAADBBB}" destId="{0935136B-414A-9A47-B94A-19BC26719424}" srcOrd="0" destOrd="0" presId="urn:microsoft.com/office/officeart/2008/layout/LinedList"/>
    <dgm:cxn modelId="{84EE4DBE-8CC3-5A4C-8DFF-FD0C2C111866}" srcId="{227B85D9-7AA0-D148-8FD3-E71164F485FA}" destId="{CE476410-8F0D-2743-9FF1-8D3DF53F8AD6}" srcOrd="5" destOrd="0" parTransId="{81A125EE-A56D-1E4D-B279-4A04FDB5910B}" sibTransId="{7EB27E95-62EB-9F44-888E-B20BD5E6DA29}"/>
    <dgm:cxn modelId="{BAB56FD6-AD23-154F-AC84-9433D95A65D4}" type="presOf" srcId="{5AC08C2D-F87A-B047-9A1F-5AEFFCF08BEF}" destId="{9D746D8B-5375-7544-BB52-9A53FEB3780E}" srcOrd="0" destOrd="0" presId="urn:microsoft.com/office/officeart/2008/layout/LinedList"/>
    <dgm:cxn modelId="{47D158EF-474D-D747-94ED-DCE99F4DF007}" srcId="{227B85D9-7AA0-D148-8FD3-E71164F485FA}" destId="{4E8777BC-1BD9-DF49-91E5-0DB19DF89C6E}" srcOrd="4" destOrd="0" parTransId="{BD0223B5-1F98-F441-8926-EAE85F8BD70F}" sibTransId="{2CB86B7A-2CF1-754D-B51D-51826E213F3D}"/>
    <dgm:cxn modelId="{454AA22D-B86A-EB4A-9606-2B542F9C8ECE}" type="presParOf" srcId="{AC8400AB-8EF3-F04A-A485-7A37CCD7A711}" destId="{721A2135-C1F3-DA4A-B119-796A40EF200C}" srcOrd="0" destOrd="0" presId="urn:microsoft.com/office/officeart/2008/layout/LinedList"/>
    <dgm:cxn modelId="{9B1DA864-B7DD-834E-931A-67979AA99459}" type="presParOf" srcId="{AC8400AB-8EF3-F04A-A485-7A37CCD7A711}" destId="{46357BF7-8748-5447-B419-D0C1E5A3F581}" srcOrd="1" destOrd="0" presId="urn:microsoft.com/office/officeart/2008/layout/LinedList"/>
    <dgm:cxn modelId="{25277547-DD4B-7E45-BE4B-9C0DAA2232F4}" type="presParOf" srcId="{46357BF7-8748-5447-B419-D0C1E5A3F581}" destId="{895DA573-4104-3645-8547-D30BA2B1D4F1}" srcOrd="0" destOrd="0" presId="urn:microsoft.com/office/officeart/2008/layout/LinedList"/>
    <dgm:cxn modelId="{63547B77-F1EA-3B48-BBBF-DEE2AFAD7C2B}" type="presParOf" srcId="{46357BF7-8748-5447-B419-D0C1E5A3F581}" destId="{6A95561B-818F-C34C-A9DD-1682548AD5D4}" srcOrd="1" destOrd="0" presId="urn:microsoft.com/office/officeart/2008/layout/LinedList"/>
    <dgm:cxn modelId="{C4EA6A32-2530-074E-9B5B-9F7DB2FE92E7}" type="presParOf" srcId="{AC8400AB-8EF3-F04A-A485-7A37CCD7A711}" destId="{2075AB43-00C6-5543-8288-31ABC014D164}" srcOrd="2" destOrd="0" presId="urn:microsoft.com/office/officeart/2008/layout/LinedList"/>
    <dgm:cxn modelId="{59B1CF73-76CF-0F48-8CFD-97BA48327487}" type="presParOf" srcId="{AC8400AB-8EF3-F04A-A485-7A37CCD7A711}" destId="{35FF5060-5247-E749-9599-69028972DB38}" srcOrd="3" destOrd="0" presId="urn:microsoft.com/office/officeart/2008/layout/LinedList"/>
    <dgm:cxn modelId="{CB1E2594-6BE4-D747-8EC8-A137405FDEC4}" type="presParOf" srcId="{35FF5060-5247-E749-9599-69028972DB38}" destId="{0935136B-414A-9A47-B94A-19BC26719424}" srcOrd="0" destOrd="0" presId="urn:microsoft.com/office/officeart/2008/layout/LinedList"/>
    <dgm:cxn modelId="{F047C4F1-062D-A34C-8F08-682256436E5C}" type="presParOf" srcId="{35FF5060-5247-E749-9599-69028972DB38}" destId="{15436400-C567-9E4B-BA3B-B9A7DFE9B6FE}" srcOrd="1" destOrd="0" presId="urn:microsoft.com/office/officeart/2008/layout/LinedList"/>
    <dgm:cxn modelId="{38FE91DE-EBAF-CD4F-9346-159EF79CA965}" type="presParOf" srcId="{AC8400AB-8EF3-F04A-A485-7A37CCD7A711}" destId="{AFDFC935-866D-454F-AE68-CDE7BC0D23B1}" srcOrd="4" destOrd="0" presId="urn:microsoft.com/office/officeart/2008/layout/LinedList"/>
    <dgm:cxn modelId="{448C8665-FA00-774D-99CA-5856680F352D}" type="presParOf" srcId="{AC8400AB-8EF3-F04A-A485-7A37CCD7A711}" destId="{A01D3074-DC4E-4A42-9D90-9F21105D7DF8}" srcOrd="5" destOrd="0" presId="urn:microsoft.com/office/officeart/2008/layout/LinedList"/>
    <dgm:cxn modelId="{349C11BC-DC6C-C740-932E-FBC1999B1C8E}" type="presParOf" srcId="{A01D3074-DC4E-4A42-9D90-9F21105D7DF8}" destId="{52306CFD-8B70-B043-A7DD-D7B23F20B60A}" srcOrd="0" destOrd="0" presId="urn:microsoft.com/office/officeart/2008/layout/LinedList"/>
    <dgm:cxn modelId="{6DB74721-4006-AC46-A667-76EB886C3C00}" type="presParOf" srcId="{A01D3074-DC4E-4A42-9D90-9F21105D7DF8}" destId="{194F9661-6E53-4746-8921-B091F19A248C}" srcOrd="1" destOrd="0" presId="urn:microsoft.com/office/officeart/2008/layout/LinedList"/>
    <dgm:cxn modelId="{2421F0E6-0326-2746-B945-288CFCC9A1F9}" type="presParOf" srcId="{AC8400AB-8EF3-F04A-A485-7A37CCD7A711}" destId="{1EC85288-0E19-824A-8F9B-8744EBADC50D}" srcOrd="6" destOrd="0" presId="urn:microsoft.com/office/officeart/2008/layout/LinedList"/>
    <dgm:cxn modelId="{CAD314BC-2331-A54F-B600-88C6719ABE58}" type="presParOf" srcId="{AC8400AB-8EF3-F04A-A485-7A37CCD7A711}" destId="{CE610399-4B74-534B-82F9-6C7E147FD1A0}" srcOrd="7" destOrd="0" presId="urn:microsoft.com/office/officeart/2008/layout/LinedList"/>
    <dgm:cxn modelId="{6EA2F0AA-1926-D248-9C80-1BBF2EE86368}" type="presParOf" srcId="{CE610399-4B74-534B-82F9-6C7E147FD1A0}" destId="{9D746D8B-5375-7544-BB52-9A53FEB3780E}" srcOrd="0" destOrd="0" presId="urn:microsoft.com/office/officeart/2008/layout/LinedList"/>
    <dgm:cxn modelId="{741949EC-E4F0-D441-94E8-7B48A6AE067B}" type="presParOf" srcId="{CE610399-4B74-534B-82F9-6C7E147FD1A0}" destId="{ED230B99-8AB8-F14A-B009-5ACD2354C8AE}" srcOrd="1" destOrd="0" presId="urn:microsoft.com/office/officeart/2008/layout/LinedList"/>
    <dgm:cxn modelId="{E13E1660-2D7F-B04E-B75A-28131CBCA916}" type="presParOf" srcId="{AC8400AB-8EF3-F04A-A485-7A37CCD7A711}" destId="{27011FFA-6473-2E4C-B93F-822B54FF6C60}" srcOrd="8" destOrd="0" presId="urn:microsoft.com/office/officeart/2008/layout/LinedList"/>
    <dgm:cxn modelId="{5214C62C-245B-E64E-B70D-5FB1CB1F0784}" type="presParOf" srcId="{AC8400AB-8EF3-F04A-A485-7A37CCD7A711}" destId="{DB23CA6F-19BB-2041-99AD-0136849D5500}" srcOrd="9" destOrd="0" presId="urn:microsoft.com/office/officeart/2008/layout/LinedList"/>
    <dgm:cxn modelId="{A1BF781F-4B6E-B047-929F-2151FF1FE9CB}" type="presParOf" srcId="{DB23CA6F-19BB-2041-99AD-0136849D5500}" destId="{1904D7A5-C341-1340-93FA-59BC7FC1D8FA}" srcOrd="0" destOrd="0" presId="urn:microsoft.com/office/officeart/2008/layout/LinedList"/>
    <dgm:cxn modelId="{6CEAA04F-6680-DA4C-8F9D-0680B975D919}" type="presParOf" srcId="{DB23CA6F-19BB-2041-99AD-0136849D5500}" destId="{EDA1543A-53E9-9A46-9516-323B8E779C2B}" srcOrd="1" destOrd="0" presId="urn:microsoft.com/office/officeart/2008/layout/LinedList"/>
    <dgm:cxn modelId="{697A78A0-B19D-B24B-90FC-BFFC4111D304}" type="presParOf" srcId="{AC8400AB-8EF3-F04A-A485-7A37CCD7A711}" destId="{42F07ADF-9B09-314C-B596-35F8F0A26BF2}" srcOrd="10" destOrd="0" presId="urn:microsoft.com/office/officeart/2008/layout/LinedList"/>
    <dgm:cxn modelId="{416D1444-B747-AD4C-8AD0-6A277A76167D}" type="presParOf" srcId="{AC8400AB-8EF3-F04A-A485-7A37CCD7A711}" destId="{E02E7C3F-5586-C14C-9645-8E5D3C4086C9}" srcOrd="11" destOrd="0" presId="urn:microsoft.com/office/officeart/2008/layout/LinedList"/>
    <dgm:cxn modelId="{D2DE09EE-B50F-0B45-8E76-897838C2CE77}" type="presParOf" srcId="{E02E7C3F-5586-C14C-9645-8E5D3C4086C9}" destId="{9C4D5250-FC91-534C-A88A-C70D331BA3EC}" srcOrd="0" destOrd="0" presId="urn:microsoft.com/office/officeart/2008/layout/LinedList"/>
    <dgm:cxn modelId="{89BB4601-6C3F-924C-B213-A54D584D1C45}" type="presParOf" srcId="{E02E7C3F-5586-C14C-9645-8E5D3C4086C9}" destId="{EF03BE77-9430-2D4A-BF69-C30D248E65B3}" srcOrd="1" destOrd="0" presId="urn:microsoft.com/office/officeart/2008/layout/Lined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a:noFill/>
      </dgm:spPr>
      <dgm:t>
        <a:bodyPr anchor="ctr"/>
        <a:lstStyle/>
        <a:p>
          <a:pPr rtl="0"/>
          <a:r>
            <a:rPr lang="en-US" sz="2400" dirty="0">
              <a:latin typeface="Open Sans Semibold"/>
              <a:cs typeface="Open Sans Semibold"/>
            </a:rPr>
            <a:t>Data Security Controls	</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a:noFill/>
      </dgm:spPr>
      <dgm:t>
        <a:bodyPr anchor="ctr"/>
        <a:lstStyle/>
        <a:p>
          <a:pPr rtl="0"/>
          <a:r>
            <a:rPr lang="en-US" sz="2400" dirty="0">
              <a:latin typeface="Open Sans Semibold"/>
              <a:cs typeface="Open Sans Semibold"/>
            </a:rPr>
            <a:t>Information and Asset Handling Requirements</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a:noFill/>
      </dgm:spPr>
      <dgm:t>
        <a:bodyPr anchor="ctr"/>
        <a:lstStyle/>
        <a:p>
          <a:r>
            <a:rPr lang="en-US" sz="2400" dirty="0">
              <a:latin typeface="Open Sans Semibold"/>
              <a:cs typeface="Open Sans Semibold"/>
            </a:rPr>
            <a:t>Data Remanence</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a:noFill/>
      </dgm:spPr>
      <dgm:t>
        <a:bodyPr anchor="ctr"/>
        <a:lstStyle/>
        <a:p>
          <a:pPr rtl="0"/>
          <a:r>
            <a:rPr lang="en-US" sz="2400" dirty="0">
              <a:latin typeface="Open Sans Semibold"/>
              <a:cs typeface="Open Sans Semibold"/>
            </a:rPr>
            <a:t>Domain Review </a:t>
          </a: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CE476410-8F0D-2743-9FF1-8D3DF53F8AD6}">
      <dgm:prSet/>
      <dgm:spPr/>
      <dgm:t>
        <a:bodyPr/>
        <a:lstStyle/>
        <a:p>
          <a:endParaRPr lang="en-US" dirty="0"/>
        </a:p>
      </dgm:t>
    </dgm:pt>
    <dgm:pt modelId="{7EB27E95-62EB-9F44-888E-B20BD5E6DA29}" type="sibTrans" cxnId="{84EE4DBE-8CC3-5A4C-8DFF-FD0C2C111866}">
      <dgm:prSet/>
      <dgm:spPr/>
      <dgm:t>
        <a:bodyPr/>
        <a:lstStyle/>
        <a:p>
          <a:endParaRPr lang="en-US"/>
        </a:p>
      </dgm:t>
    </dgm:pt>
    <dgm:pt modelId="{81A125EE-A56D-1E4D-B279-4A04FDB5910B}" type="parTrans" cxnId="{84EE4DBE-8CC3-5A4C-8DFF-FD0C2C111866}">
      <dgm:prSet/>
      <dgm:spPr/>
      <dgm:t>
        <a:bodyPr/>
        <a:lstStyle/>
        <a:p>
          <a:endParaRPr lang="en-US"/>
        </a:p>
      </dgm:t>
    </dgm:pt>
    <dgm:pt modelId="{4E8777BC-1BD9-DF49-91E5-0DB19DF89C6E}">
      <dgm:prSet custT="1"/>
      <dgm:spPr>
        <a:noFill/>
      </dgm:spPr>
      <dgm:t>
        <a:bodyPr tIns="162560"/>
        <a:lstStyle/>
        <a:p>
          <a:pPr rtl="0"/>
          <a:endParaRPr lang="en-US" sz="2400" dirty="0">
            <a:latin typeface="Open Sans Semibold"/>
            <a:cs typeface="Open Sans Semibold"/>
          </a:endParaRPr>
        </a:p>
      </dgm:t>
    </dgm:pt>
    <dgm:pt modelId="{2CB86B7A-2CF1-754D-B51D-51826E213F3D}" type="sibTrans" cxnId="{47D158EF-474D-D747-94ED-DCE99F4DF007}">
      <dgm:prSet/>
      <dgm:spPr/>
      <dgm:t>
        <a:bodyPr/>
        <a:lstStyle/>
        <a:p>
          <a:endParaRPr lang="en-US"/>
        </a:p>
      </dgm:t>
    </dgm:pt>
    <dgm:pt modelId="{BD0223B5-1F98-F441-8926-EAE85F8BD70F}" type="parTrans" cxnId="{47D158EF-474D-D747-94ED-DCE99F4DF007}">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6"/>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6"/>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6"/>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6"/>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6"/>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6"/>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6"/>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6"/>
      <dgm:spPr/>
    </dgm:pt>
    <dgm:pt modelId="{ED230B99-8AB8-F14A-B009-5ACD2354C8AE}" type="pres">
      <dgm:prSet presAssocID="{5AC08C2D-F87A-B047-9A1F-5AEFFCF08BEF}" presName="vert1" presStyleCnt="0"/>
      <dgm:spPr/>
    </dgm:pt>
    <dgm:pt modelId="{27011FFA-6473-2E4C-B93F-822B54FF6C60}" type="pres">
      <dgm:prSet presAssocID="{4E8777BC-1BD9-DF49-91E5-0DB19DF89C6E}" presName="thickLine" presStyleLbl="alignNode1" presStyleIdx="4" presStyleCnt="6"/>
      <dgm:spPr/>
    </dgm:pt>
    <dgm:pt modelId="{DB23CA6F-19BB-2041-99AD-0136849D5500}" type="pres">
      <dgm:prSet presAssocID="{4E8777BC-1BD9-DF49-91E5-0DB19DF89C6E}" presName="horz1" presStyleCnt="0"/>
      <dgm:spPr/>
    </dgm:pt>
    <dgm:pt modelId="{1904D7A5-C341-1340-93FA-59BC7FC1D8FA}" type="pres">
      <dgm:prSet presAssocID="{4E8777BC-1BD9-DF49-91E5-0DB19DF89C6E}" presName="tx1" presStyleLbl="revTx" presStyleIdx="4" presStyleCnt="6"/>
      <dgm:spPr/>
    </dgm:pt>
    <dgm:pt modelId="{EDA1543A-53E9-9A46-9516-323B8E779C2B}" type="pres">
      <dgm:prSet presAssocID="{4E8777BC-1BD9-DF49-91E5-0DB19DF89C6E}" presName="vert1" presStyleCnt="0"/>
      <dgm:spPr/>
    </dgm:pt>
    <dgm:pt modelId="{42F07ADF-9B09-314C-B596-35F8F0A26BF2}" type="pres">
      <dgm:prSet presAssocID="{CE476410-8F0D-2743-9FF1-8D3DF53F8AD6}" presName="thickLine" presStyleLbl="alignNode1" presStyleIdx="5" presStyleCnt="6"/>
      <dgm:spPr>
        <a:ln>
          <a:noFill/>
        </a:ln>
      </dgm:spPr>
    </dgm:pt>
    <dgm:pt modelId="{E02E7C3F-5586-C14C-9645-8E5D3C4086C9}" type="pres">
      <dgm:prSet presAssocID="{CE476410-8F0D-2743-9FF1-8D3DF53F8AD6}" presName="horz1" presStyleCnt="0"/>
      <dgm:spPr/>
    </dgm:pt>
    <dgm:pt modelId="{9C4D5250-FC91-534C-A88A-C70D331BA3EC}" type="pres">
      <dgm:prSet presAssocID="{CE476410-8F0D-2743-9FF1-8D3DF53F8AD6}" presName="tx1" presStyleLbl="revTx" presStyleIdx="5" presStyleCnt="6"/>
      <dgm:spPr/>
    </dgm:pt>
    <dgm:pt modelId="{EF03BE77-9430-2D4A-BF69-C30D248E65B3}" type="pres">
      <dgm:prSet presAssocID="{CE476410-8F0D-2743-9FF1-8D3DF53F8AD6}" presName="vert1" presStyleCnt="0"/>
      <dgm:spPr/>
    </dgm:pt>
  </dgm:ptLst>
  <dgm:cxnLst>
    <dgm:cxn modelId="{D89FAB03-B5BF-A249-88E3-19434506ACBE}" srcId="{227B85D9-7AA0-D148-8FD3-E71164F485FA}" destId="{5AC08C2D-F87A-B047-9A1F-5AEFFCF08BEF}" srcOrd="3" destOrd="0" parTransId="{0075F5F5-8A2E-6B4A-974F-C3D40DCAD295}" sibTransId="{F1592B7C-24CC-084E-B2D1-D1D47B0E8C84}"/>
    <dgm:cxn modelId="{2011802F-E14A-DF43-918D-EA7C35C5111C}" type="presOf" srcId="{5AC08C2D-F87A-B047-9A1F-5AEFFCF08BEF}" destId="{9D746D8B-5375-7544-BB52-9A53FEB3780E}" srcOrd="0" destOrd="0" presId="urn:microsoft.com/office/officeart/2008/layout/LinedList"/>
    <dgm:cxn modelId="{A8AA255F-0DA0-4E42-B833-7604E60D8484}" type="presOf" srcId="{8EE80EBD-97AE-8847-BB37-29587238724D}" destId="{895DA573-4104-3645-8547-D30BA2B1D4F1}"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49D74BA7-BAC2-C346-ABE7-160BA696B8E5}" type="presOf" srcId="{C418F0E7-5517-084C-909F-8B1366168794}" destId="{FF26129F-D48A-5F40-9458-D857EC795AA2}" srcOrd="0" destOrd="0" presId="urn:microsoft.com/office/officeart/2008/layout/LinedList"/>
    <dgm:cxn modelId="{84EE4DBE-8CC3-5A4C-8DFF-FD0C2C111866}" srcId="{227B85D9-7AA0-D148-8FD3-E71164F485FA}" destId="{CE476410-8F0D-2743-9FF1-8D3DF53F8AD6}" srcOrd="5" destOrd="0" parTransId="{81A125EE-A56D-1E4D-B279-4A04FDB5910B}" sibTransId="{7EB27E95-62EB-9F44-888E-B20BD5E6DA29}"/>
    <dgm:cxn modelId="{EEED71CB-8002-9648-878C-F55E88917C0E}" type="presOf" srcId="{4E8777BC-1BD9-DF49-91E5-0DB19DF89C6E}" destId="{1904D7A5-C341-1340-93FA-59BC7FC1D8FA}" srcOrd="0" destOrd="0" presId="urn:microsoft.com/office/officeart/2008/layout/LinedList"/>
    <dgm:cxn modelId="{70A7A7D1-EA7B-3545-9EBA-A5F377F84019}" type="presOf" srcId="{227B85D9-7AA0-D148-8FD3-E71164F485FA}" destId="{AC8400AB-8EF3-F04A-A485-7A37CCD7A711}" srcOrd="0" destOrd="0" presId="urn:microsoft.com/office/officeart/2008/layout/LinedList"/>
    <dgm:cxn modelId="{FCF03EDF-CB53-3F4C-B3C2-D19E3FF071FA}" type="presOf" srcId="{6EB91303-A642-CE4F-96E5-4EF8259DF3C6}" destId="{52306CFD-8B70-B043-A7DD-D7B23F20B60A}" srcOrd="0" destOrd="0" presId="urn:microsoft.com/office/officeart/2008/layout/LinedList"/>
    <dgm:cxn modelId="{47D158EF-474D-D747-94ED-DCE99F4DF007}" srcId="{227B85D9-7AA0-D148-8FD3-E71164F485FA}" destId="{4E8777BC-1BD9-DF49-91E5-0DB19DF89C6E}" srcOrd="4" destOrd="0" parTransId="{BD0223B5-1F98-F441-8926-EAE85F8BD70F}" sibTransId="{2CB86B7A-2CF1-754D-B51D-51826E213F3D}"/>
    <dgm:cxn modelId="{7E46C1F4-03E6-8548-81FE-B9C9D9080BA7}" type="presOf" srcId="{CE476410-8F0D-2743-9FF1-8D3DF53F8AD6}" destId="{9C4D5250-FC91-534C-A88A-C70D331BA3EC}" srcOrd="0" destOrd="0" presId="urn:microsoft.com/office/officeart/2008/layout/LinedList"/>
    <dgm:cxn modelId="{4866E0A4-6C10-694C-A7E0-9AA6818E3AFA}" type="presParOf" srcId="{AC8400AB-8EF3-F04A-A485-7A37CCD7A711}" destId="{87B9AFD6-E341-0246-9F90-A9F1A4D5309B}" srcOrd="0" destOrd="0" presId="urn:microsoft.com/office/officeart/2008/layout/LinedList"/>
    <dgm:cxn modelId="{1C58B63B-150F-BB4A-8067-DF28B2D9E26B}" type="presParOf" srcId="{AC8400AB-8EF3-F04A-A485-7A37CCD7A711}" destId="{497CA7FA-A4FB-C648-BB32-4645BB1347D7}" srcOrd="1" destOrd="0" presId="urn:microsoft.com/office/officeart/2008/layout/LinedList"/>
    <dgm:cxn modelId="{DB1E083A-0367-ED44-966B-96FC54582E09}" type="presParOf" srcId="{497CA7FA-A4FB-C648-BB32-4645BB1347D7}" destId="{FF26129F-D48A-5F40-9458-D857EC795AA2}" srcOrd="0" destOrd="0" presId="urn:microsoft.com/office/officeart/2008/layout/LinedList"/>
    <dgm:cxn modelId="{EBEBF42D-3DDB-E947-B2B6-BD8637361A2F}" type="presParOf" srcId="{497CA7FA-A4FB-C648-BB32-4645BB1347D7}" destId="{540F8310-D86F-A74D-AF36-87AC5E4ADE51}" srcOrd="1" destOrd="0" presId="urn:microsoft.com/office/officeart/2008/layout/LinedList"/>
    <dgm:cxn modelId="{AB28C2E7-4789-5049-B261-67A2F872F0F0}" type="presParOf" srcId="{AC8400AB-8EF3-F04A-A485-7A37CCD7A711}" destId="{721A2135-C1F3-DA4A-B119-796A40EF200C}" srcOrd="2" destOrd="0" presId="urn:microsoft.com/office/officeart/2008/layout/LinedList"/>
    <dgm:cxn modelId="{71A68DC4-3AF1-9A4B-9369-16754CA00978}" type="presParOf" srcId="{AC8400AB-8EF3-F04A-A485-7A37CCD7A711}" destId="{46357BF7-8748-5447-B419-D0C1E5A3F581}" srcOrd="3" destOrd="0" presId="urn:microsoft.com/office/officeart/2008/layout/LinedList"/>
    <dgm:cxn modelId="{510E7FFE-A6B5-CF43-BEDB-27380D65A9A9}" type="presParOf" srcId="{46357BF7-8748-5447-B419-D0C1E5A3F581}" destId="{895DA573-4104-3645-8547-D30BA2B1D4F1}" srcOrd="0" destOrd="0" presId="urn:microsoft.com/office/officeart/2008/layout/LinedList"/>
    <dgm:cxn modelId="{2C2C10CF-E4C0-A742-B0F9-03F0EE8D4ED6}" type="presParOf" srcId="{46357BF7-8748-5447-B419-D0C1E5A3F581}" destId="{6A95561B-818F-C34C-A9DD-1682548AD5D4}" srcOrd="1" destOrd="0" presId="urn:microsoft.com/office/officeart/2008/layout/LinedList"/>
    <dgm:cxn modelId="{D9187BBD-3001-ED4F-B002-9E10D90A13B1}" type="presParOf" srcId="{AC8400AB-8EF3-F04A-A485-7A37CCD7A711}" destId="{AFDFC935-866D-454F-AE68-CDE7BC0D23B1}" srcOrd="4" destOrd="0" presId="urn:microsoft.com/office/officeart/2008/layout/LinedList"/>
    <dgm:cxn modelId="{C55F290D-FA52-A541-A1C8-B05570021A2D}" type="presParOf" srcId="{AC8400AB-8EF3-F04A-A485-7A37CCD7A711}" destId="{A01D3074-DC4E-4A42-9D90-9F21105D7DF8}" srcOrd="5" destOrd="0" presId="urn:microsoft.com/office/officeart/2008/layout/LinedList"/>
    <dgm:cxn modelId="{845BBF47-B2B7-9E44-9698-A02208AC9387}" type="presParOf" srcId="{A01D3074-DC4E-4A42-9D90-9F21105D7DF8}" destId="{52306CFD-8B70-B043-A7DD-D7B23F20B60A}" srcOrd="0" destOrd="0" presId="urn:microsoft.com/office/officeart/2008/layout/LinedList"/>
    <dgm:cxn modelId="{60D07DD8-4172-A04B-99B7-6011718DBD05}" type="presParOf" srcId="{A01D3074-DC4E-4A42-9D90-9F21105D7DF8}" destId="{194F9661-6E53-4746-8921-B091F19A248C}" srcOrd="1" destOrd="0" presId="urn:microsoft.com/office/officeart/2008/layout/LinedList"/>
    <dgm:cxn modelId="{0D6CF233-DF8F-204A-BCD5-82FF210D7ABD}" type="presParOf" srcId="{AC8400AB-8EF3-F04A-A485-7A37CCD7A711}" destId="{1EC85288-0E19-824A-8F9B-8744EBADC50D}" srcOrd="6" destOrd="0" presId="urn:microsoft.com/office/officeart/2008/layout/LinedList"/>
    <dgm:cxn modelId="{52E118A4-48E1-2247-A187-A78477884A73}" type="presParOf" srcId="{AC8400AB-8EF3-F04A-A485-7A37CCD7A711}" destId="{CE610399-4B74-534B-82F9-6C7E147FD1A0}" srcOrd="7" destOrd="0" presId="urn:microsoft.com/office/officeart/2008/layout/LinedList"/>
    <dgm:cxn modelId="{05797E7C-1293-5646-9828-6E6E38583EC3}" type="presParOf" srcId="{CE610399-4B74-534B-82F9-6C7E147FD1A0}" destId="{9D746D8B-5375-7544-BB52-9A53FEB3780E}" srcOrd="0" destOrd="0" presId="urn:microsoft.com/office/officeart/2008/layout/LinedList"/>
    <dgm:cxn modelId="{4D1BB77C-AF78-2F4B-AC9C-63D8EA990EB9}" type="presParOf" srcId="{CE610399-4B74-534B-82F9-6C7E147FD1A0}" destId="{ED230B99-8AB8-F14A-B009-5ACD2354C8AE}" srcOrd="1" destOrd="0" presId="urn:microsoft.com/office/officeart/2008/layout/LinedList"/>
    <dgm:cxn modelId="{4EBD4EDE-0E7C-FA4A-B969-0774EB606139}" type="presParOf" srcId="{AC8400AB-8EF3-F04A-A485-7A37CCD7A711}" destId="{27011FFA-6473-2E4C-B93F-822B54FF6C60}" srcOrd="8" destOrd="0" presId="urn:microsoft.com/office/officeart/2008/layout/LinedList"/>
    <dgm:cxn modelId="{DEA0C6F0-845E-E842-9F8F-10E4B3560DA2}" type="presParOf" srcId="{AC8400AB-8EF3-F04A-A485-7A37CCD7A711}" destId="{DB23CA6F-19BB-2041-99AD-0136849D5500}" srcOrd="9" destOrd="0" presId="urn:microsoft.com/office/officeart/2008/layout/LinedList"/>
    <dgm:cxn modelId="{E515CC0D-FEB9-E843-9E60-A928C15AE87F}" type="presParOf" srcId="{DB23CA6F-19BB-2041-99AD-0136849D5500}" destId="{1904D7A5-C341-1340-93FA-59BC7FC1D8FA}" srcOrd="0" destOrd="0" presId="urn:microsoft.com/office/officeart/2008/layout/LinedList"/>
    <dgm:cxn modelId="{E3A95997-318B-D240-BFAF-7C526A3426B0}" type="presParOf" srcId="{DB23CA6F-19BB-2041-99AD-0136849D5500}" destId="{EDA1543A-53E9-9A46-9516-323B8E779C2B}" srcOrd="1" destOrd="0" presId="urn:microsoft.com/office/officeart/2008/layout/LinedList"/>
    <dgm:cxn modelId="{A0384E25-98C4-2C46-A292-F8F9EBA514ED}" type="presParOf" srcId="{AC8400AB-8EF3-F04A-A485-7A37CCD7A711}" destId="{42F07ADF-9B09-314C-B596-35F8F0A26BF2}" srcOrd="10" destOrd="0" presId="urn:microsoft.com/office/officeart/2008/layout/LinedList"/>
    <dgm:cxn modelId="{AFC7D75F-DDAA-B84A-ABFE-9853794C0E23}" type="presParOf" srcId="{AC8400AB-8EF3-F04A-A485-7A37CCD7A711}" destId="{E02E7C3F-5586-C14C-9645-8E5D3C4086C9}" srcOrd="11" destOrd="0" presId="urn:microsoft.com/office/officeart/2008/layout/LinedList"/>
    <dgm:cxn modelId="{781B27EB-B0FD-DA4F-9B76-AA798FDBCABF}" type="presParOf" srcId="{E02E7C3F-5586-C14C-9645-8E5D3C4086C9}" destId="{9C4D5250-FC91-534C-A88A-C70D331BA3EC}" srcOrd="0" destOrd="0" presId="urn:microsoft.com/office/officeart/2008/layout/LinedList"/>
    <dgm:cxn modelId="{2EC52AEB-7A8A-9B49-A4A2-B7FB79A8D074}" type="presParOf" srcId="{E02E7C3F-5586-C14C-9645-8E5D3C4086C9}" destId="{EF03BE77-9430-2D4A-BF69-C30D248E65B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a:noFill/>
      </dgm:spPr>
      <dgm:t>
        <a:bodyPr anchor="ctr"/>
        <a:lstStyle/>
        <a:p>
          <a:pPr rtl="0"/>
          <a:r>
            <a:rPr lang="en-US" sz="2400" dirty="0">
              <a:latin typeface="Open Sans Semibold"/>
              <a:cs typeface="Open Sans Semibold"/>
            </a:rPr>
            <a:t>Ensure that information assets receive an appropriate level </a:t>
          </a:r>
          <a:br>
            <a:rPr lang="en-US" sz="2400" dirty="0">
              <a:latin typeface="Open Sans Semibold"/>
              <a:cs typeface="Open Sans Semibold"/>
            </a:rPr>
          </a:br>
          <a:r>
            <a:rPr lang="en-US" sz="2400" dirty="0">
              <a:latin typeface="Open Sans Semibold"/>
              <a:cs typeface="Open Sans Semibold"/>
            </a:rPr>
            <a:t>of protection</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a:noFill/>
      </dgm:spPr>
      <dgm:t>
        <a:bodyPr anchor="ctr"/>
        <a:lstStyle/>
        <a:p>
          <a:pPr rtl="0"/>
          <a:r>
            <a:rPr lang="en-US" sz="2400" dirty="0">
              <a:latin typeface="Open Sans Semibold"/>
              <a:cs typeface="Open Sans Semibold"/>
            </a:rPr>
            <a:t>Provide security classifications that will indicate the need and priorities for security protection</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a:noFill/>
      </dgm:spPr>
      <dgm:t>
        <a:bodyPr anchor="ctr"/>
        <a:lstStyle/>
        <a:p>
          <a:r>
            <a:rPr lang="en-US" sz="2400" dirty="0">
              <a:latin typeface="Open Sans Semibold"/>
              <a:cs typeface="Open Sans Semibold"/>
            </a:rPr>
            <a:t>Minimize risks of unauthorized information alteration</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a:noFill/>
      </dgm:spPr>
      <dgm:t>
        <a:bodyPr anchor="ctr"/>
        <a:lstStyle/>
        <a:p>
          <a:pPr rtl="0"/>
          <a:r>
            <a:rPr lang="en-US" sz="2400" dirty="0">
              <a:latin typeface="Open Sans Semibold"/>
              <a:cs typeface="Open Sans Semibold"/>
            </a:rPr>
            <a:t>Avoid unauthorized disclosure</a:t>
          </a: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5780737C-8D37-114B-A46C-5D161BBB12BC}">
      <dgm:prSet/>
      <dgm:spPr/>
      <dgm:t>
        <a:bodyPr/>
        <a:lstStyle/>
        <a:p>
          <a:endParaRPr lang="en-US" dirty="0"/>
        </a:p>
      </dgm:t>
    </dgm:pt>
    <dgm:pt modelId="{06C6C4FE-1C2D-3A4D-B343-174C6311DC0C}" type="sibTrans" cxnId="{CD7D9902-EBB1-A046-9D26-8A908818ED19}">
      <dgm:prSet/>
      <dgm:spPr/>
      <dgm:t>
        <a:bodyPr/>
        <a:lstStyle/>
        <a:p>
          <a:endParaRPr lang="en-US"/>
        </a:p>
      </dgm:t>
    </dgm:pt>
    <dgm:pt modelId="{A65446B8-DC60-6249-A123-CFAC4CFA2BF9}" type="parTrans" cxnId="{CD7D9902-EBB1-A046-9D26-8A908818ED19}">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5"/>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5"/>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5"/>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5" custScaleY="78962"/>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5"/>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5" custScaleY="82206"/>
      <dgm:spPr/>
    </dgm:pt>
    <dgm:pt modelId="{ED230B99-8AB8-F14A-B009-5ACD2354C8AE}" type="pres">
      <dgm:prSet presAssocID="{5AC08C2D-F87A-B047-9A1F-5AEFFCF08BEF}" presName="vert1" presStyleCnt="0"/>
      <dgm:spPr/>
    </dgm:pt>
    <dgm:pt modelId="{3FAD608C-51DA-D149-BE94-C6601CC4B88A}" type="pres">
      <dgm:prSet presAssocID="{5780737C-8D37-114B-A46C-5D161BBB12BC}" presName="thickLine" presStyleLbl="alignNode1" presStyleIdx="4" presStyleCnt="5"/>
      <dgm:spPr>
        <a:ln w="25400">
          <a:solidFill>
            <a:srgbClr val="006F53"/>
          </a:solidFill>
        </a:ln>
      </dgm:spPr>
    </dgm:pt>
    <dgm:pt modelId="{B7FB6FAD-052B-2E47-A375-2FFC3A57C18A}" type="pres">
      <dgm:prSet presAssocID="{5780737C-8D37-114B-A46C-5D161BBB12BC}" presName="horz1" presStyleCnt="0"/>
      <dgm:spPr/>
    </dgm:pt>
    <dgm:pt modelId="{65805A82-D3C2-AD42-B866-C6EEFD935F5A}" type="pres">
      <dgm:prSet presAssocID="{5780737C-8D37-114B-A46C-5D161BBB12BC}" presName="tx1" presStyleLbl="revTx" presStyleIdx="4" presStyleCnt="5" custScaleY="74669"/>
      <dgm:spPr/>
    </dgm:pt>
    <dgm:pt modelId="{CB0A69F3-5333-0A4D-83C0-E357C218606F}" type="pres">
      <dgm:prSet presAssocID="{5780737C-8D37-114B-A46C-5D161BBB12BC}" presName="vert1" presStyleCnt="0"/>
      <dgm:spPr/>
    </dgm:pt>
  </dgm:ptLst>
  <dgm:cxnLst>
    <dgm:cxn modelId="{CD7D9902-EBB1-A046-9D26-8A908818ED19}" srcId="{227B85D9-7AA0-D148-8FD3-E71164F485FA}" destId="{5780737C-8D37-114B-A46C-5D161BBB12BC}" srcOrd="4" destOrd="0" parTransId="{A65446B8-DC60-6249-A123-CFAC4CFA2BF9}" sibTransId="{06C6C4FE-1C2D-3A4D-B343-174C6311DC0C}"/>
    <dgm:cxn modelId="{D89FAB03-B5BF-A249-88E3-19434506ACBE}" srcId="{227B85D9-7AA0-D148-8FD3-E71164F485FA}" destId="{5AC08C2D-F87A-B047-9A1F-5AEFFCF08BEF}" srcOrd="3" destOrd="0" parTransId="{0075F5F5-8A2E-6B4A-974F-C3D40DCAD295}" sibTransId="{F1592B7C-24CC-084E-B2D1-D1D47B0E8C84}"/>
    <dgm:cxn modelId="{560EB11D-D33A-0948-9025-8E9D190A763D}" type="presOf" srcId="{5AC08C2D-F87A-B047-9A1F-5AEFFCF08BEF}" destId="{9D746D8B-5375-7544-BB52-9A53FEB3780E}" srcOrd="0" destOrd="0" presId="urn:microsoft.com/office/officeart/2008/layout/LinedList"/>
    <dgm:cxn modelId="{56EFBF29-5D99-EC45-B9D6-0B5887EDED45}" type="presOf" srcId="{6EB91303-A642-CE4F-96E5-4EF8259DF3C6}" destId="{52306CFD-8B70-B043-A7DD-D7B23F20B60A}" srcOrd="0" destOrd="0" presId="urn:microsoft.com/office/officeart/2008/layout/LinedList"/>
    <dgm:cxn modelId="{833CBF36-02ED-F646-9350-109A0F96335C}" type="presOf" srcId="{5780737C-8D37-114B-A46C-5D161BBB12BC}" destId="{65805A82-D3C2-AD42-B866-C6EEFD935F5A}"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57662B71-F388-504A-A351-AD1A8843E45F}" type="presOf" srcId="{227B85D9-7AA0-D148-8FD3-E71164F485FA}" destId="{AC8400AB-8EF3-F04A-A485-7A37CCD7A711}" srcOrd="0" destOrd="0" presId="urn:microsoft.com/office/officeart/2008/layout/LinedList"/>
    <dgm:cxn modelId="{4870C78B-C6E4-0648-AA03-A90934676DA3}" type="presOf" srcId="{C418F0E7-5517-084C-909F-8B1366168794}" destId="{FF26129F-D48A-5F40-9458-D857EC795AA2}"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318668D8-3675-6F4C-88EF-931D0590D887}" type="presOf" srcId="{8EE80EBD-97AE-8847-BB37-29587238724D}" destId="{895DA573-4104-3645-8547-D30BA2B1D4F1}" srcOrd="0" destOrd="0" presId="urn:microsoft.com/office/officeart/2008/layout/LinedList"/>
    <dgm:cxn modelId="{6FE8F1EB-492D-EE4F-B1FE-E5CFB2CF1F46}" type="presParOf" srcId="{AC8400AB-8EF3-F04A-A485-7A37CCD7A711}" destId="{87B9AFD6-E341-0246-9F90-A9F1A4D5309B}" srcOrd="0" destOrd="0" presId="urn:microsoft.com/office/officeart/2008/layout/LinedList"/>
    <dgm:cxn modelId="{0E1BBB03-F6AF-9A45-ACC6-83E809A92DA2}" type="presParOf" srcId="{AC8400AB-8EF3-F04A-A485-7A37CCD7A711}" destId="{497CA7FA-A4FB-C648-BB32-4645BB1347D7}" srcOrd="1" destOrd="0" presId="urn:microsoft.com/office/officeart/2008/layout/LinedList"/>
    <dgm:cxn modelId="{5D236A72-E3B7-7345-B3C4-DFE8B3F91C6D}" type="presParOf" srcId="{497CA7FA-A4FB-C648-BB32-4645BB1347D7}" destId="{FF26129F-D48A-5F40-9458-D857EC795AA2}" srcOrd="0" destOrd="0" presId="urn:microsoft.com/office/officeart/2008/layout/LinedList"/>
    <dgm:cxn modelId="{F01A3040-188D-E14E-8462-E468DB1A2ACB}" type="presParOf" srcId="{497CA7FA-A4FB-C648-BB32-4645BB1347D7}" destId="{540F8310-D86F-A74D-AF36-87AC5E4ADE51}" srcOrd="1" destOrd="0" presId="urn:microsoft.com/office/officeart/2008/layout/LinedList"/>
    <dgm:cxn modelId="{159D7A09-584B-4C41-864A-190D7AB945A4}" type="presParOf" srcId="{AC8400AB-8EF3-F04A-A485-7A37CCD7A711}" destId="{721A2135-C1F3-DA4A-B119-796A40EF200C}" srcOrd="2" destOrd="0" presId="urn:microsoft.com/office/officeart/2008/layout/LinedList"/>
    <dgm:cxn modelId="{95C1409D-E76B-C943-A3D9-AC5AFAB9C2A4}" type="presParOf" srcId="{AC8400AB-8EF3-F04A-A485-7A37CCD7A711}" destId="{46357BF7-8748-5447-B419-D0C1E5A3F581}" srcOrd="3" destOrd="0" presId="urn:microsoft.com/office/officeart/2008/layout/LinedList"/>
    <dgm:cxn modelId="{624A5841-360D-FD44-900A-EAAF23F5DE4E}" type="presParOf" srcId="{46357BF7-8748-5447-B419-D0C1E5A3F581}" destId="{895DA573-4104-3645-8547-D30BA2B1D4F1}" srcOrd="0" destOrd="0" presId="urn:microsoft.com/office/officeart/2008/layout/LinedList"/>
    <dgm:cxn modelId="{4C568880-21F7-3D46-981E-8BD634DBE411}" type="presParOf" srcId="{46357BF7-8748-5447-B419-D0C1E5A3F581}" destId="{6A95561B-818F-C34C-A9DD-1682548AD5D4}" srcOrd="1" destOrd="0" presId="urn:microsoft.com/office/officeart/2008/layout/LinedList"/>
    <dgm:cxn modelId="{6B389E40-B70F-8F4D-82F9-6264ECF56414}" type="presParOf" srcId="{AC8400AB-8EF3-F04A-A485-7A37CCD7A711}" destId="{AFDFC935-866D-454F-AE68-CDE7BC0D23B1}" srcOrd="4" destOrd="0" presId="urn:microsoft.com/office/officeart/2008/layout/LinedList"/>
    <dgm:cxn modelId="{DA5C6988-B3F7-5E4F-B741-BFEE71F55361}" type="presParOf" srcId="{AC8400AB-8EF3-F04A-A485-7A37CCD7A711}" destId="{A01D3074-DC4E-4A42-9D90-9F21105D7DF8}" srcOrd="5" destOrd="0" presId="urn:microsoft.com/office/officeart/2008/layout/LinedList"/>
    <dgm:cxn modelId="{24CDF6BF-46CC-E348-8B82-859E60B3825C}" type="presParOf" srcId="{A01D3074-DC4E-4A42-9D90-9F21105D7DF8}" destId="{52306CFD-8B70-B043-A7DD-D7B23F20B60A}" srcOrd="0" destOrd="0" presId="urn:microsoft.com/office/officeart/2008/layout/LinedList"/>
    <dgm:cxn modelId="{4FB4D745-D1EB-2345-8634-3869458250B5}" type="presParOf" srcId="{A01D3074-DC4E-4A42-9D90-9F21105D7DF8}" destId="{194F9661-6E53-4746-8921-B091F19A248C}" srcOrd="1" destOrd="0" presId="urn:microsoft.com/office/officeart/2008/layout/LinedList"/>
    <dgm:cxn modelId="{1F32237D-FAF4-BE42-AC0E-CF855D9D530E}" type="presParOf" srcId="{AC8400AB-8EF3-F04A-A485-7A37CCD7A711}" destId="{1EC85288-0E19-824A-8F9B-8744EBADC50D}" srcOrd="6" destOrd="0" presId="urn:microsoft.com/office/officeart/2008/layout/LinedList"/>
    <dgm:cxn modelId="{F5A82226-9AFB-9F4E-87D9-83FD948CDD4F}" type="presParOf" srcId="{AC8400AB-8EF3-F04A-A485-7A37CCD7A711}" destId="{CE610399-4B74-534B-82F9-6C7E147FD1A0}" srcOrd="7" destOrd="0" presId="urn:microsoft.com/office/officeart/2008/layout/LinedList"/>
    <dgm:cxn modelId="{FE1A7983-22CC-E043-9380-98AE4E8BE98B}" type="presParOf" srcId="{CE610399-4B74-534B-82F9-6C7E147FD1A0}" destId="{9D746D8B-5375-7544-BB52-9A53FEB3780E}" srcOrd="0" destOrd="0" presId="urn:microsoft.com/office/officeart/2008/layout/LinedList"/>
    <dgm:cxn modelId="{B5D0BD58-026C-3448-86C0-1C692B336A49}" type="presParOf" srcId="{CE610399-4B74-534B-82F9-6C7E147FD1A0}" destId="{ED230B99-8AB8-F14A-B009-5ACD2354C8AE}" srcOrd="1" destOrd="0" presId="urn:microsoft.com/office/officeart/2008/layout/LinedList"/>
    <dgm:cxn modelId="{E3EF0113-AC5F-9D47-A202-B555B131DC56}" type="presParOf" srcId="{AC8400AB-8EF3-F04A-A485-7A37CCD7A711}" destId="{3FAD608C-51DA-D149-BE94-C6601CC4B88A}" srcOrd="8" destOrd="0" presId="urn:microsoft.com/office/officeart/2008/layout/LinedList"/>
    <dgm:cxn modelId="{2DF9320C-B23A-8648-BAEA-E638CD70332B}" type="presParOf" srcId="{AC8400AB-8EF3-F04A-A485-7A37CCD7A711}" destId="{B7FB6FAD-052B-2E47-A375-2FFC3A57C18A}" srcOrd="9" destOrd="0" presId="urn:microsoft.com/office/officeart/2008/layout/LinedList"/>
    <dgm:cxn modelId="{7729691E-C9F1-4A41-8280-93B7FBEFA747}" type="presParOf" srcId="{B7FB6FAD-052B-2E47-A375-2FFC3A57C18A}" destId="{65805A82-D3C2-AD42-B866-C6EEFD935F5A}" srcOrd="0" destOrd="0" presId="urn:microsoft.com/office/officeart/2008/layout/LinedList"/>
    <dgm:cxn modelId="{9EFED6F4-8FE0-2C4D-AC10-6F09D15E0425}" type="presParOf" srcId="{B7FB6FAD-052B-2E47-A375-2FFC3A57C18A}" destId="{CB0A69F3-5333-0A4D-83C0-E357C218606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E476410-8F0D-2743-9FF1-8D3DF53F8AD6}">
      <dgm:prSet/>
      <dgm:spPr/>
      <dgm:t>
        <a:bodyPr/>
        <a:lstStyle/>
        <a:p>
          <a:endParaRPr lang="en-US" dirty="0"/>
        </a:p>
      </dgm:t>
    </dgm:pt>
    <dgm:pt modelId="{7EB27E95-62EB-9F44-888E-B20BD5E6DA29}" type="sibTrans" cxnId="{84EE4DBE-8CC3-5A4C-8DFF-FD0C2C111866}">
      <dgm:prSet/>
      <dgm:spPr/>
      <dgm:t>
        <a:bodyPr/>
        <a:lstStyle/>
        <a:p>
          <a:endParaRPr lang="en-US"/>
        </a:p>
      </dgm:t>
    </dgm:pt>
    <dgm:pt modelId="{81A125EE-A56D-1E4D-B279-4A04FDB5910B}" type="parTrans" cxnId="{84EE4DBE-8CC3-5A4C-8DFF-FD0C2C111866}">
      <dgm:prSet/>
      <dgm:spPr/>
      <dgm:t>
        <a:bodyPr/>
        <a:lstStyle/>
        <a:p>
          <a:endParaRPr lang="en-US"/>
        </a:p>
      </dgm:t>
    </dgm:pt>
    <dgm:pt modelId="{4E8777BC-1BD9-DF49-91E5-0DB19DF89C6E}">
      <dgm:prSet custT="1"/>
      <dgm:spPr>
        <a:noFill/>
      </dgm:spPr>
      <dgm:t>
        <a:bodyPr tIns="215900"/>
        <a:lstStyle/>
        <a:p>
          <a:pPr rtl="0"/>
          <a:r>
            <a:rPr lang="en-US" sz="2400" dirty="0">
              <a:latin typeface="Open Sans Semibold"/>
              <a:cs typeface="Open Sans Semibold"/>
            </a:rPr>
            <a:t>Maintain competitive edge</a:t>
          </a:r>
        </a:p>
      </dgm:t>
    </dgm:pt>
    <dgm:pt modelId="{2CB86B7A-2CF1-754D-B51D-51826E213F3D}" type="sibTrans" cxnId="{47D158EF-474D-D747-94ED-DCE99F4DF007}">
      <dgm:prSet/>
      <dgm:spPr/>
      <dgm:t>
        <a:bodyPr/>
        <a:lstStyle/>
        <a:p>
          <a:endParaRPr lang="en-US"/>
        </a:p>
      </dgm:t>
    </dgm:pt>
    <dgm:pt modelId="{BD0223B5-1F98-F441-8926-EAE85F8BD70F}" type="parTrans" cxnId="{47D158EF-474D-D747-94ED-DCE99F4DF007}">
      <dgm:prSet/>
      <dgm:spPr/>
      <dgm:t>
        <a:bodyPr/>
        <a:lstStyle/>
        <a:p>
          <a:endParaRPr lang="en-US"/>
        </a:p>
      </dgm:t>
    </dgm:pt>
    <dgm:pt modelId="{CCA76B2E-6651-F34A-AA5F-CB45AB09D787}">
      <dgm:prSet custT="1"/>
      <dgm:spPr>
        <a:noFill/>
      </dgm:spPr>
      <dgm:t>
        <a:bodyPr tIns="215900"/>
        <a:lstStyle/>
        <a:p>
          <a:pPr rtl="0"/>
          <a:r>
            <a:rPr lang="en-US" sz="2400" dirty="0">
              <a:latin typeface="Open Sans Semibold"/>
              <a:cs typeface="Open Sans Semibold"/>
              <a:sym typeface="Calibri"/>
            </a:rPr>
            <a:t>Comply with privacy laws, regulations, and industry standards</a:t>
          </a:r>
          <a:endParaRPr lang="en-US" sz="2400" dirty="0">
            <a:latin typeface="Open Sans Semibold"/>
            <a:cs typeface="Open Sans Semibold"/>
          </a:endParaRPr>
        </a:p>
      </dgm:t>
    </dgm:pt>
    <dgm:pt modelId="{73F0B45C-947F-3D4B-9D0D-35985781AFC4}" type="parTrans" cxnId="{8A9CE485-B488-4E4B-B607-D0E32E86EDEE}">
      <dgm:prSet/>
      <dgm:spPr/>
      <dgm:t>
        <a:bodyPr/>
        <a:lstStyle/>
        <a:p>
          <a:endParaRPr lang="en-US"/>
        </a:p>
      </dgm:t>
    </dgm:pt>
    <dgm:pt modelId="{311A1C9E-4127-8F4C-B4B7-7D4E5B8DDAA7}" type="sibTrans" cxnId="{8A9CE485-B488-4E4B-B607-D0E32E86EDEE}">
      <dgm:prSet/>
      <dgm:spPr/>
      <dgm:t>
        <a:bodyPr/>
        <a:lstStyle/>
        <a:p>
          <a:endParaRPr lang="en-US"/>
        </a:p>
      </dgm:t>
    </dgm:pt>
    <dgm:pt modelId="{B9D3A8D2-6684-9543-8068-35BEDB1989B3}">
      <dgm:prSet/>
      <dgm:spPr>
        <a:noFill/>
      </dgm:spPr>
      <dgm:t>
        <a:bodyPr/>
        <a:lstStyle/>
        <a:p>
          <a:endParaRPr lang="en-US" dirty="0"/>
        </a:p>
      </dgm:t>
    </dgm:pt>
    <dgm:pt modelId="{64258DC1-E268-A34C-9FFD-CD693D6C5CCD}" type="parTrans" cxnId="{20BED37E-32AF-1448-A79C-18D8BAA062BD}">
      <dgm:prSet/>
      <dgm:spPr/>
      <dgm:t>
        <a:bodyPr/>
        <a:lstStyle/>
        <a:p>
          <a:endParaRPr lang="en-US"/>
        </a:p>
      </dgm:t>
    </dgm:pt>
    <dgm:pt modelId="{CDCF12BE-FFB4-5946-AD0E-1C05CE966B0F}" type="sibTrans" cxnId="{20BED37E-32AF-1448-A79C-18D8BAA062BD}">
      <dgm:prSet/>
      <dgm:spPr/>
      <dgm:t>
        <a:bodyPr/>
        <a:lstStyle/>
        <a:p>
          <a:endParaRPr lang="en-US"/>
        </a:p>
      </dgm:t>
    </dgm:pt>
    <dgm:pt modelId="{1C61AA80-8F31-9E47-9B13-C07A91666C12}">
      <dgm:prSet custT="1"/>
      <dgm:spPr>
        <a:noFill/>
      </dgm:spPr>
      <dgm:t>
        <a:bodyPr tIns="215900"/>
        <a:lstStyle/>
        <a:p>
          <a:pPr rtl="0"/>
          <a:r>
            <a:rPr lang="en-US" sz="2400" dirty="0">
              <a:latin typeface="Open Sans Semibold"/>
              <a:cs typeface="Open Sans Semibold"/>
              <a:sym typeface="Calibri"/>
            </a:rPr>
            <a:t>Protect legal tactics</a:t>
          </a:r>
          <a:endParaRPr lang="en-US" sz="2400" dirty="0">
            <a:latin typeface="Open Sans Semibold"/>
            <a:cs typeface="Open Sans Semibold"/>
          </a:endParaRPr>
        </a:p>
      </dgm:t>
    </dgm:pt>
    <dgm:pt modelId="{9C9B1C79-65A5-D04E-A3BA-4E17557BB2AD}" type="parTrans" cxnId="{8116394F-61CC-E548-A8E2-7C8785F10326}">
      <dgm:prSet/>
      <dgm:spPr/>
      <dgm:t>
        <a:bodyPr/>
        <a:lstStyle/>
        <a:p>
          <a:endParaRPr lang="en-US"/>
        </a:p>
      </dgm:t>
    </dgm:pt>
    <dgm:pt modelId="{C2DDB278-BCBC-C04A-8975-4CDF38CAFAB9}" type="sibTrans" cxnId="{8116394F-61CC-E548-A8E2-7C8785F10326}">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27011FFA-6473-2E4C-B93F-822B54FF6C60}" type="pres">
      <dgm:prSet presAssocID="{4E8777BC-1BD9-DF49-91E5-0DB19DF89C6E}" presName="thickLine" presStyleLbl="alignNode1" presStyleIdx="0" presStyleCnt="5"/>
      <dgm:spPr/>
    </dgm:pt>
    <dgm:pt modelId="{DB23CA6F-19BB-2041-99AD-0136849D5500}" type="pres">
      <dgm:prSet presAssocID="{4E8777BC-1BD9-DF49-91E5-0DB19DF89C6E}" presName="horz1" presStyleCnt="0"/>
      <dgm:spPr/>
    </dgm:pt>
    <dgm:pt modelId="{1904D7A5-C341-1340-93FA-59BC7FC1D8FA}" type="pres">
      <dgm:prSet presAssocID="{4E8777BC-1BD9-DF49-91E5-0DB19DF89C6E}" presName="tx1" presStyleLbl="revTx" presStyleIdx="0" presStyleCnt="5"/>
      <dgm:spPr/>
    </dgm:pt>
    <dgm:pt modelId="{EDA1543A-53E9-9A46-9516-323B8E779C2B}" type="pres">
      <dgm:prSet presAssocID="{4E8777BC-1BD9-DF49-91E5-0DB19DF89C6E}" presName="vert1" presStyleCnt="0"/>
      <dgm:spPr/>
    </dgm:pt>
    <dgm:pt modelId="{B2932F9A-6257-CF44-B57A-7529C7E21876}" type="pres">
      <dgm:prSet presAssocID="{1C61AA80-8F31-9E47-9B13-C07A91666C12}" presName="thickLine" presStyleLbl="alignNode1" presStyleIdx="1" presStyleCnt="5"/>
      <dgm:spPr/>
    </dgm:pt>
    <dgm:pt modelId="{6B430AE1-BF67-6544-8C67-39915357A7E9}" type="pres">
      <dgm:prSet presAssocID="{1C61AA80-8F31-9E47-9B13-C07A91666C12}" presName="horz1" presStyleCnt="0"/>
      <dgm:spPr/>
    </dgm:pt>
    <dgm:pt modelId="{0F8807C7-356D-A741-AE6C-12A9EF67A28E}" type="pres">
      <dgm:prSet presAssocID="{1C61AA80-8F31-9E47-9B13-C07A91666C12}" presName="tx1" presStyleLbl="revTx" presStyleIdx="1" presStyleCnt="5"/>
      <dgm:spPr/>
    </dgm:pt>
    <dgm:pt modelId="{602B47AE-B52C-2249-A7BD-D9391DA8E563}" type="pres">
      <dgm:prSet presAssocID="{1C61AA80-8F31-9E47-9B13-C07A91666C12}" presName="vert1" presStyleCnt="0"/>
      <dgm:spPr/>
    </dgm:pt>
    <dgm:pt modelId="{6D004917-E7D3-D142-AACC-CC2B16D6CE07}" type="pres">
      <dgm:prSet presAssocID="{CCA76B2E-6651-F34A-AA5F-CB45AB09D787}" presName="thickLine" presStyleLbl="alignNode1" presStyleIdx="2" presStyleCnt="5"/>
      <dgm:spPr/>
    </dgm:pt>
    <dgm:pt modelId="{005F0AE7-E3B1-E842-A008-2B1099E85E4A}" type="pres">
      <dgm:prSet presAssocID="{CCA76B2E-6651-F34A-AA5F-CB45AB09D787}" presName="horz1" presStyleCnt="0"/>
      <dgm:spPr/>
    </dgm:pt>
    <dgm:pt modelId="{D5D2F2B5-0DC9-2A42-B763-B24718EE7398}" type="pres">
      <dgm:prSet presAssocID="{CCA76B2E-6651-F34A-AA5F-CB45AB09D787}" presName="tx1" presStyleLbl="revTx" presStyleIdx="2" presStyleCnt="5"/>
      <dgm:spPr/>
    </dgm:pt>
    <dgm:pt modelId="{AE49A971-7BCA-EC4F-9BC8-D68C0A266A86}" type="pres">
      <dgm:prSet presAssocID="{CCA76B2E-6651-F34A-AA5F-CB45AB09D787}" presName="vert1" presStyleCnt="0"/>
      <dgm:spPr/>
    </dgm:pt>
    <dgm:pt modelId="{63A4C74C-13C7-BD42-9EE0-712D0A6DE827}" type="pres">
      <dgm:prSet presAssocID="{B9D3A8D2-6684-9543-8068-35BEDB1989B3}" presName="thickLine" presStyleLbl="alignNode1" presStyleIdx="3" presStyleCnt="5"/>
      <dgm:spPr/>
    </dgm:pt>
    <dgm:pt modelId="{2344DACA-49A7-1042-BD25-746B3689D07D}" type="pres">
      <dgm:prSet presAssocID="{B9D3A8D2-6684-9543-8068-35BEDB1989B3}" presName="horz1" presStyleCnt="0"/>
      <dgm:spPr/>
    </dgm:pt>
    <dgm:pt modelId="{F73A8633-399D-1245-AAD8-A903D6C088B1}" type="pres">
      <dgm:prSet presAssocID="{B9D3A8D2-6684-9543-8068-35BEDB1989B3}" presName="tx1" presStyleLbl="revTx" presStyleIdx="3" presStyleCnt="5"/>
      <dgm:spPr/>
    </dgm:pt>
    <dgm:pt modelId="{C49ECA0D-A79A-DD4A-8319-219CFCB65088}" type="pres">
      <dgm:prSet presAssocID="{B9D3A8D2-6684-9543-8068-35BEDB1989B3}" presName="vert1" presStyleCnt="0"/>
      <dgm:spPr/>
    </dgm:pt>
    <dgm:pt modelId="{42F07ADF-9B09-314C-B596-35F8F0A26BF2}" type="pres">
      <dgm:prSet presAssocID="{CE476410-8F0D-2743-9FF1-8D3DF53F8AD6}" presName="thickLine" presStyleLbl="alignNode1" presStyleIdx="4" presStyleCnt="5"/>
      <dgm:spPr>
        <a:ln>
          <a:noFill/>
        </a:ln>
      </dgm:spPr>
    </dgm:pt>
    <dgm:pt modelId="{E02E7C3F-5586-C14C-9645-8E5D3C4086C9}" type="pres">
      <dgm:prSet presAssocID="{CE476410-8F0D-2743-9FF1-8D3DF53F8AD6}" presName="horz1" presStyleCnt="0"/>
      <dgm:spPr/>
    </dgm:pt>
    <dgm:pt modelId="{9C4D5250-FC91-534C-A88A-C70D331BA3EC}" type="pres">
      <dgm:prSet presAssocID="{CE476410-8F0D-2743-9FF1-8D3DF53F8AD6}" presName="tx1" presStyleLbl="revTx" presStyleIdx="4" presStyleCnt="5"/>
      <dgm:spPr/>
    </dgm:pt>
    <dgm:pt modelId="{EF03BE77-9430-2D4A-BF69-C30D248E65B3}" type="pres">
      <dgm:prSet presAssocID="{CE476410-8F0D-2743-9FF1-8D3DF53F8AD6}" presName="vert1" presStyleCnt="0"/>
      <dgm:spPr/>
    </dgm:pt>
  </dgm:ptLst>
  <dgm:cxnLst>
    <dgm:cxn modelId="{2DF0E02F-6E96-714E-94F2-0D45A2A28575}" type="presOf" srcId="{CCA76B2E-6651-F34A-AA5F-CB45AB09D787}" destId="{D5D2F2B5-0DC9-2A42-B763-B24718EE7398}" srcOrd="0" destOrd="0" presId="urn:microsoft.com/office/officeart/2008/layout/LinedList"/>
    <dgm:cxn modelId="{5BBBA562-7AC1-9943-8E75-160CF7BE6F56}" type="presOf" srcId="{CE476410-8F0D-2743-9FF1-8D3DF53F8AD6}" destId="{9C4D5250-FC91-534C-A88A-C70D331BA3EC}" srcOrd="0" destOrd="0" presId="urn:microsoft.com/office/officeart/2008/layout/LinedList"/>
    <dgm:cxn modelId="{8116394F-61CC-E548-A8E2-7C8785F10326}" srcId="{227B85D9-7AA0-D148-8FD3-E71164F485FA}" destId="{1C61AA80-8F31-9E47-9B13-C07A91666C12}" srcOrd="1" destOrd="0" parTransId="{9C9B1C79-65A5-D04E-A3BA-4E17557BB2AD}" sibTransId="{C2DDB278-BCBC-C04A-8975-4CDF38CAFAB9}"/>
    <dgm:cxn modelId="{20BED37E-32AF-1448-A79C-18D8BAA062BD}" srcId="{227B85D9-7AA0-D148-8FD3-E71164F485FA}" destId="{B9D3A8D2-6684-9543-8068-35BEDB1989B3}" srcOrd="3" destOrd="0" parTransId="{64258DC1-E268-A34C-9FFD-CD693D6C5CCD}" sibTransId="{CDCF12BE-FFB4-5946-AD0E-1C05CE966B0F}"/>
    <dgm:cxn modelId="{F5DDBF82-2C28-D845-8DD7-CB66820F9D25}" type="presOf" srcId="{227B85D9-7AA0-D148-8FD3-E71164F485FA}" destId="{AC8400AB-8EF3-F04A-A485-7A37CCD7A711}" srcOrd="0" destOrd="0" presId="urn:microsoft.com/office/officeart/2008/layout/LinedList"/>
    <dgm:cxn modelId="{8A9CE485-B488-4E4B-B607-D0E32E86EDEE}" srcId="{227B85D9-7AA0-D148-8FD3-E71164F485FA}" destId="{CCA76B2E-6651-F34A-AA5F-CB45AB09D787}" srcOrd="2" destOrd="0" parTransId="{73F0B45C-947F-3D4B-9D0D-35985781AFC4}" sibTransId="{311A1C9E-4127-8F4C-B4B7-7D4E5B8DDAA7}"/>
    <dgm:cxn modelId="{20636AB9-9151-514F-9A43-E987D282910A}" type="presOf" srcId="{4E8777BC-1BD9-DF49-91E5-0DB19DF89C6E}" destId="{1904D7A5-C341-1340-93FA-59BC7FC1D8FA}" srcOrd="0" destOrd="0" presId="urn:microsoft.com/office/officeart/2008/layout/LinedList"/>
    <dgm:cxn modelId="{6695B2BA-E15E-274A-9E4F-EE5A9C0D93F2}" type="presOf" srcId="{1C61AA80-8F31-9E47-9B13-C07A91666C12}" destId="{0F8807C7-356D-A741-AE6C-12A9EF67A28E}" srcOrd="0" destOrd="0" presId="urn:microsoft.com/office/officeart/2008/layout/LinedList"/>
    <dgm:cxn modelId="{84EE4DBE-8CC3-5A4C-8DFF-FD0C2C111866}" srcId="{227B85D9-7AA0-D148-8FD3-E71164F485FA}" destId="{CE476410-8F0D-2743-9FF1-8D3DF53F8AD6}" srcOrd="4" destOrd="0" parTransId="{81A125EE-A56D-1E4D-B279-4A04FDB5910B}" sibTransId="{7EB27E95-62EB-9F44-888E-B20BD5E6DA29}"/>
    <dgm:cxn modelId="{47D158EF-474D-D747-94ED-DCE99F4DF007}" srcId="{227B85D9-7AA0-D148-8FD3-E71164F485FA}" destId="{4E8777BC-1BD9-DF49-91E5-0DB19DF89C6E}" srcOrd="0" destOrd="0" parTransId="{BD0223B5-1F98-F441-8926-EAE85F8BD70F}" sibTransId="{2CB86B7A-2CF1-754D-B51D-51826E213F3D}"/>
    <dgm:cxn modelId="{436EB0F4-6E40-8940-96AA-E0A641CA533B}" type="presOf" srcId="{B9D3A8D2-6684-9543-8068-35BEDB1989B3}" destId="{F73A8633-399D-1245-AAD8-A903D6C088B1}" srcOrd="0" destOrd="0" presId="urn:microsoft.com/office/officeart/2008/layout/LinedList"/>
    <dgm:cxn modelId="{CCBC8560-3099-5C40-A0D2-ED48BB857603}" type="presParOf" srcId="{AC8400AB-8EF3-F04A-A485-7A37CCD7A711}" destId="{27011FFA-6473-2E4C-B93F-822B54FF6C60}" srcOrd="0" destOrd="0" presId="urn:microsoft.com/office/officeart/2008/layout/LinedList"/>
    <dgm:cxn modelId="{2A097660-59C5-8442-96B0-645EE2E4F7F0}" type="presParOf" srcId="{AC8400AB-8EF3-F04A-A485-7A37CCD7A711}" destId="{DB23CA6F-19BB-2041-99AD-0136849D5500}" srcOrd="1" destOrd="0" presId="urn:microsoft.com/office/officeart/2008/layout/LinedList"/>
    <dgm:cxn modelId="{BFD3FD00-6467-074B-9650-B199C6C6CEB8}" type="presParOf" srcId="{DB23CA6F-19BB-2041-99AD-0136849D5500}" destId="{1904D7A5-C341-1340-93FA-59BC7FC1D8FA}" srcOrd="0" destOrd="0" presId="urn:microsoft.com/office/officeart/2008/layout/LinedList"/>
    <dgm:cxn modelId="{B21B3348-F15B-C44B-B050-65D00B905A85}" type="presParOf" srcId="{DB23CA6F-19BB-2041-99AD-0136849D5500}" destId="{EDA1543A-53E9-9A46-9516-323B8E779C2B}" srcOrd="1" destOrd="0" presId="urn:microsoft.com/office/officeart/2008/layout/LinedList"/>
    <dgm:cxn modelId="{F052850C-A06F-F140-82C5-64FFAD7FC7DC}" type="presParOf" srcId="{AC8400AB-8EF3-F04A-A485-7A37CCD7A711}" destId="{B2932F9A-6257-CF44-B57A-7529C7E21876}" srcOrd="2" destOrd="0" presId="urn:microsoft.com/office/officeart/2008/layout/LinedList"/>
    <dgm:cxn modelId="{E1E5CFBA-8CAE-7E4C-B274-A0BDB928A14E}" type="presParOf" srcId="{AC8400AB-8EF3-F04A-A485-7A37CCD7A711}" destId="{6B430AE1-BF67-6544-8C67-39915357A7E9}" srcOrd="3" destOrd="0" presId="urn:microsoft.com/office/officeart/2008/layout/LinedList"/>
    <dgm:cxn modelId="{AA7C7F66-A297-C344-9881-8D0998DD06F5}" type="presParOf" srcId="{6B430AE1-BF67-6544-8C67-39915357A7E9}" destId="{0F8807C7-356D-A741-AE6C-12A9EF67A28E}" srcOrd="0" destOrd="0" presId="urn:microsoft.com/office/officeart/2008/layout/LinedList"/>
    <dgm:cxn modelId="{291FF957-E03B-AD4A-92D0-3F46A3B4BFBA}" type="presParOf" srcId="{6B430AE1-BF67-6544-8C67-39915357A7E9}" destId="{602B47AE-B52C-2249-A7BD-D9391DA8E563}" srcOrd="1" destOrd="0" presId="urn:microsoft.com/office/officeart/2008/layout/LinedList"/>
    <dgm:cxn modelId="{1D63200D-6E76-BD42-8B04-C03A1888050C}" type="presParOf" srcId="{AC8400AB-8EF3-F04A-A485-7A37CCD7A711}" destId="{6D004917-E7D3-D142-AACC-CC2B16D6CE07}" srcOrd="4" destOrd="0" presId="urn:microsoft.com/office/officeart/2008/layout/LinedList"/>
    <dgm:cxn modelId="{213E7F58-65E3-E540-ABE3-AFDC010B7052}" type="presParOf" srcId="{AC8400AB-8EF3-F04A-A485-7A37CCD7A711}" destId="{005F0AE7-E3B1-E842-A008-2B1099E85E4A}" srcOrd="5" destOrd="0" presId="urn:microsoft.com/office/officeart/2008/layout/LinedList"/>
    <dgm:cxn modelId="{3BC62610-AEB9-DF44-92F2-25E7901AA53A}" type="presParOf" srcId="{005F0AE7-E3B1-E842-A008-2B1099E85E4A}" destId="{D5D2F2B5-0DC9-2A42-B763-B24718EE7398}" srcOrd="0" destOrd="0" presId="urn:microsoft.com/office/officeart/2008/layout/LinedList"/>
    <dgm:cxn modelId="{707E4233-6974-5D40-9722-93A6DB188E0F}" type="presParOf" srcId="{005F0AE7-E3B1-E842-A008-2B1099E85E4A}" destId="{AE49A971-7BCA-EC4F-9BC8-D68C0A266A86}" srcOrd="1" destOrd="0" presId="urn:microsoft.com/office/officeart/2008/layout/LinedList"/>
    <dgm:cxn modelId="{34FDE7A5-27F2-7946-B7EA-47A93F196EF7}" type="presParOf" srcId="{AC8400AB-8EF3-F04A-A485-7A37CCD7A711}" destId="{63A4C74C-13C7-BD42-9EE0-712D0A6DE827}" srcOrd="6" destOrd="0" presId="urn:microsoft.com/office/officeart/2008/layout/LinedList"/>
    <dgm:cxn modelId="{B28C58D4-EE35-B445-9D20-476778674091}" type="presParOf" srcId="{AC8400AB-8EF3-F04A-A485-7A37CCD7A711}" destId="{2344DACA-49A7-1042-BD25-746B3689D07D}" srcOrd="7" destOrd="0" presId="urn:microsoft.com/office/officeart/2008/layout/LinedList"/>
    <dgm:cxn modelId="{024C3E40-CB3F-CE47-B2A9-7433541928CE}" type="presParOf" srcId="{2344DACA-49A7-1042-BD25-746B3689D07D}" destId="{F73A8633-399D-1245-AAD8-A903D6C088B1}" srcOrd="0" destOrd="0" presId="urn:microsoft.com/office/officeart/2008/layout/LinedList"/>
    <dgm:cxn modelId="{24465469-94D2-EB41-BF23-00E2677AE257}" type="presParOf" srcId="{2344DACA-49A7-1042-BD25-746B3689D07D}" destId="{C49ECA0D-A79A-DD4A-8319-219CFCB65088}" srcOrd="1" destOrd="0" presId="urn:microsoft.com/office/officeart/2008/layout/LinedList"/>
    <dgm:cxn modelId="{52602F07-864E-6A4F-85F8-C7269131535D}" type="presParOf" srcId="{AC8400AB-8EF3-F04A-A485-7A37CCD7A711}" destId="{42F07ADF-9B09-314C-B596-35F8F0A26BF2}" srcOrd="8" destOrd="0" presId="urn:microsoft.com/office/officeart/2008/layout/LinedList"/>
    <dgm:cxn modelId="{56768B24-2D8D-3C44-A32C-308E405805CE}" type="presParOf" srcId="{AC8400AB-8EF3-F04A-A485-7A37CCD7A711}" destId="{E02E7C3F-5586-C14C-9645-8E5D3C4086C9}" srcOrd="9" destOrd="0" presId="urn:microsoft.com/office/officeart/2008/layout/LinedList"/>
    <dgm:cxn modelId="{DF080DF0-95BC-4647-8FAF-7C93A2C5A408}" type="presParOf" srcId="{E02E7C3F-5586-C14C-9645-8E5D3C4086C9}" destId="{9C4D5250-FC91-534C-A88A-C70D331BA3EC}" srcOrd="0" destOrd="0" presId="urn:microsoft.com/office/officeart/2008/layout/LinedList"/>
    <dgm:cxn modelId="{DF6E5A96-68FF-8A4F-9752-00F33E43958E}" type="presParOf" srcId="{E02E7C3F-5586-C14C-9645-8E5D3C4086C9}" destId="{EF03BE77-9430-2D4A-BF69-C30D248E65B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F7DEBD9-0841-7845-AF33-6C2B8C4172C5}" type="doc">
      <dgm:prSet loTypeId="urn:microsoft.com/office/officeart/2005/8/layout/default" loCatId="" qsTypeId="urn:microsoft.com/office/officeart/2005/8/quickstyle/simple4" qsCatId="simple" csTypeId="urn:microsoft.com/office/officeart/2005/8/colors/accent1_2" csCatId="accent1" phldr="1"/>
      <dgm:spPr/>
      <dgm:t>
        <a:bodyPr/>
        <a:lstStyle/>
        <a:p>
          <a:endParaRPr lang="en-US"/>
        </a:p>
      </dgm:t>
    </dgm:pt>
    <dgm:pt modelId="{55284FF1-4239-494E-89A7-824C6A566E2D}">
      <dgm:prSet phldrT="[Text]" custT="1"/>
      <dgm:spPr>
        <a:solidFill>
          <a:srgbClr val="E4E3E8"/>
        </a:solidFill>
        <a:ln>
          <a:solidFill>
            <a:srgbClr val="464646"/>
          </a:solidFill>
        </a:ln>
        <a:effectLst>
          <a:outerShdw blurRad="50800" dist="38100" dir="5400000" algn="t" rotWithShape="0">
            <a:prstClr val="black">
              <a:alpha val="40000"/>
            </a:prstClr>
          </a:outerShdw>
        </a:effectLst>
      </dgm:spPr>
      <dgm:t>
        <a:bodyPr/>
        <a:lstStyle/>
        <a:p>
          <a:pPr>
            <a:lnSpc>
              <a:spcPct val="100000"/>
            </a:lnSpc>
          </a:pPr>
          <a: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Collection Limitation Principle</a:t>
          </a:r>
          <a:endParaRPr lang="en-US" sz="1800" baseline="0" dirty="0">
            <a:solidFill>
              <a:srgbClr val="000000"/>
            </a:solidFill>
          </a:endParaRPr>
        </a:p>
      </dgm:t>
    </dgm:pt>
    <dgm:pt modelId="{D6D6ECC1-3DAC-9043-940E-E1E021469477}" type="parTrans" cxnId="{7B7BD98C-F1F4-3144-A82C-05D8E145237A}">
      <dgm:prSet/>
      <dgm:spPr/>
      <dgm:t>
        <a:bodyPr/>
        <a:lstStyle/>
        <a:p>
          <a:endParaRPr lang="en-US"/>
        </a:p>
      </dgm:t>
    </dgm:pt>
    <dgm:pt modelId="{101831F8-658E-CB46-B2C3-9B72DC14B2BD}" type="sibTrans" cxnId="{7B7BD98C-F1F4-3144-A82C-05D8E145237A}">
      <dgm:prSet/>
      <dgm:spPr/>
      <dgm:t>
        <a:bodyPr/>
        <a:lstStyle/>
        <a:p>
          <a:endParaRPr lang="en-US"/>
        </a:p>
      </dgm:t>
    </dgm:pt>
    <dgm:pt modelId="{BEEFBFDC-4DE3-A048-AEA3-136C6E43EB74}">
      <dgm:prSet phldrT="[Text]" custT="1"/>
      <dgm:spPr>
        <a:solidFill>
          <a:srgbClr val="E4E3E8"/>
        </a:solidFill>
        <a:ln>
          <a:solidFill>
            <a:srgbClr val="464646"/>
          </a:solidFill>
        </a:ln>
        <a:effectLst>
          <a:outerShdw blurRad="50800" dist="38100" dir="5400000" algn="t" rotWithShape="0">
            <a:prstClr val="black">
              <a:alpha val="40000"/>
            </a:prstClr>
          </a:outerShdw>
        </a:effectLst>
      </dgm:spPr>
      <dgm:t>
        <a:bodyPr/>
        <a:lstStyle/>
        <a:p>
          <a:pPr>
            <a:lnSpc>
              <a:spcPct val="100000"/>
            </a:lnSpc>
          </a:pPr>
          <a: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Data Quality Principle</a:t>
          </a:r>
          <a:endParaRPr lang="en-US" sz="1800" baseline="0" dirty="0">
            <a:solidFill>
              <a:srgbClr val="000000"/>
            </a:solidFill>
          </a:endParaRPr>
        </a:p>
      </dgm:t>
    </dgm:pt>
    <dgm:pt modelId="{48481A8F-B1AB-E14C-9242-A1E3C91D9816}" type="parTrans" cxnId="{31A0C401-2128-4D4D-B8A2-63BDF159E84E}">
      <dgm:prSet/>
      <dgm:spPr/>
      <dgm:t>
        <a:bodyPr/>
        <a:lstStyle/>
        <a:p>
          <a:endParaRPr lang="en-US"/>
        </a:p>
      </dgm:t>
    </dgm:pt>
    <dgm:pt modelId="{2DDC347F-8E75-354F-AC18-C36B3A681FA2}" type="sibTrans" cxnId="{31A0C401-2128-4D4D-B8A2-63BDF159E84E}">
      <dgm:prSet/>
      <dgm:spPr/>
      <dgm:t>
        <a:bodyPr/>
        <a:lstStyle/>
        <a:p>
          <a:endParaRPr lang="en-US"/>
        </a:p>
      </dgm:t>
    </dgm:pt>
    <dgm:pt modelId="{2B73ADB6-EB83-FC4D-ACE6-8645A1AF69FE}">
      <dgm:prSet phldrT="[Text]" custT="1"/>
      <dgm:spPr>
        <a:solidFill>
          <a:srgbClr val="E4E3E8"/>
        </a:solidFill>
        <a:ln>
          <a:solidFill>
            <a:srgbClr val="464646"/>
          </a:solidFill>
        </a:ln>
        <a:effectLst>
          <a:outerShdw blurRad="50800" dist="38100" dir="5400000" algn="t" rotWithShape="0">
            <a:prstClr val="black">
              <a:alpha val="40000"/>
            </a:prstClr>
          </a:outerShdw>
        </a:effectLst>
      </dgm:spPr>
      <dgm:t>
        <a:bodyPr/>
        <a:lstStyle/>
        <a:p>
          <a:pPr>
            <a:lnSpc>
              <a:spcPct val="100000"/>
            </a:lnSpc>
          </a:pPr>
          <a: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Purpose Specification Principle</a:t>
          </a:r>
          <a:endParaRPr lang="en-US" sz="1800" baseline="0" dirty="0">
            <a:solidFill>
              <a:srgbClr val="000000"/>
            </a:solidFill>
          </a:endParaRPr>
        </a:p>
      </dgm:t>
    </dgm:pt>
    <dgm:pt modelId="{3404566E-0E84-1441-B4AE-ABF2540BD5F7}" type="parTrans" cxnId="{04A8B3D5-07B9-E74B-80E9-CFCACEFAC718}">
      <dgm:prSet/>
      <dgm:spPr/>
      <dgm:t>
        <a:bodyPr/>
        <a:lstStyle/>
        <a:p>
          <a:endParaRPr lang="en-US"/>
        </a:p>
      </dgm:t>
    </dgm:pt>
    <dgm:pt modelId="{B1D6E4DA-8987-044C-99D8-E2F74872B71E}" type="sibTrans" cxnId="{04A8B3D5-07B9-E74B-80E9-CFCACEFAC718}">
      <dgm:prSet/>
      <dgm:spPr/>
      <dgm:t>
        <a:bodyPr/>
        <a:lstStyle/>
        <a:p>
          <a:endParaRPr lang="en-US"/>
        </a:p>
      </dgm:t>
    </dgm:pt>
    <dgm:pt modelId="{266BAFC5-57AF-774A-B1D0-18C1D6FC1355}">
      <dgm:prSet phldrT="[Text]" custT="1"/>
      <dgm:spPr>
        <a:solidFill>
          <a:srgbClr val="E4E3E8"/>
        </a:solidFill>
        <a:ln>
          <a:solidFill>
            <a:srgbClr val="464646"/>
          </a:solidFill>
        </a:ln>
        <a:effectLst>
          <a:outerShdw blurRad="50800" dist="38100" dir="5400000" algn="t" rotWithShape="0">
            <a:prstClr val="black">
              <a:alpha val="40000"/>
            </a:prstClr>
          </a:outerShdw>
        </a:effectLst>
      </dgm:spPr>
      <dgm:t>
        <a:bodyPr/>
        <a:lstStyle/>
        <a:p>
          <a:pPr>
            <a:lnSpc>
              <a:spcPct val="100000"/>
            </a:lnSpc>
          </a:pPr>
          <a: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Use Limitation Principle</a:t>
          </a:r>
          <a:endParaRPr lang="en-US" sz="1800" baseline="0" dirty="0">
            <a:solidFill>
              <a:srgbClr val="000000"/>
            </a:solidFill>
          </a:endParaRPr>
        </a:p>
      </dgm:t>
    </dgm:pt>
    <dgm:pt modelId="{AF374BEA-52BB-4342-B32E-892DC225142F}" type="parTrans" cxnId="{E1A68589-A8DE-1046-A15D-84DA8092A04D}">
      <dgm:prSet/>
      <dgm:spPr/>
      <dgm:t>
        <a:bodyPr/>
        <a:lstStyle/>
        <a:p>
          <a:endParaRPr lang="en-US"/>
        </a:p>
      </dgm:t>
    </dgm:pt>
    <dgm:pt modelId="{B49D26FF-1425-894C-A466-17CC54A81EC5}" type="sibTrans" cxnId="{E1A68589-A8DE-1046-A15D-84DA8092A04D}">
      <dgm:prSet/>
      <dgm:spPr/>
      <dgm:t>
        <a:bodyPr/>
        <a:lstStyle/>
        <a:p>
          <a:endParaRPr lang="en-US"/>
        </a:p>
      </dgm:t>
    </dgm:pt>
    <dgm:pt modelId="{84E8EF3C-035F-D948-8496-5E9EB1BC756A}">
      <dgm:prSet custT="1"/>
      <dgm:spPr>
        <a:solidFill>
          <a:srgbClr val="E4E3E8"/>
        </a:solidFill>
        <a:ln>
          <a:solidFill>
            <a:srgbClr val="464646"/>
          </a:solidFill>
        </a:ln>
        <a:effectLst>
          <a:outerShdw blurRad="50800" dist="38100" dir="5400000" algn="t" rotWithShape="0">
            <a:prstClr val="black">
              <a:alpha val="40000"/>
            </a:prstClr>
          </a:outerShdw>
        </a:effectLst>
      </dgm:spPr>
      <dgm:t>
        <a:bodyPr/>
        <a:lstStyle/>
        <a:p>
          <a:pPr>
            <a:lnSpc>
              <a:spcPct val="100000"/>
            </a:lnSpc>
          </a:pPr>
          <a: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Security Safeguards Principle</a:t>
          </a:r>
          <a:endParaRPr lang="en-US" sz="1800" baseline="0" dirty="0">
            <a:solidFill>
              <a:srgbClr val="000000"/>
            </a:solidFill>
          </a:endParaRPr>
        </a:p>
      </dgm:t>
    </dgm:pt>
    <dgm:pt modelId="{C685497C-E216-7242-9417-28FA139DD626}" type="parTrans" cxnId="{AC54E996-AE37-C84A-AD29-3AA38A3F4971}">
      <dgm:prSet/>
      <dgm:spPr/>
      <dgm:t>
        <a:bodyPr/>
        <a:lstStyle/>
        <a:p>
          <a:endParaRPr lang="en-US"/>
        </a:p>
      </dgm:t>
    </dgm:pt>
    <dgm:pt modelId="{112A0AA4-6DB7-B34D-A881-D01CA2EF7D6A}" type="sibTrans" cxnId="{AC54E996-AE37-C84A-AD29-3AA38A3F4971}">
      <dgm:prSet/>
      <dgm:spPr/>
      <dgm:t>
        <a:bodyPr/>
        <a:lstStyle/>
        <a:p>
          <a:endParaRPr lang="en-US"/>
        </a:p>
      </dgm:t>
    </dgm:pt>
    <dgm:pt modelId="{A79039E8-7FC2-8542-BD3A-051E6C637B8F}">
      <dgm:prSet custT="1"/>
      <dgm:spPr>
        <a:solidFill>
          <a:srgbClr val="E4E3E8"/>
        </a:solidFill>
        <a:ln>
          <a:solidFill>
            <a:srgbClr val="464646"/>
          </a:solidFill>
        </a:ln>
        <a:effectLst>
          <a:outerShdw blurRad="50800" dist="38100" dir="5400000" algn="t" rotWithShape="0">
            <a:prstClr val="black">
              <a:alpha val="40000"/>
            </a:prstClr>
          </a:outerShdw>
        </a:effectLst>
      </dgm:spPr>
      <dgm:t>
        <a:bodyPr/>
        <a:lstStyle/>
        <a:p>
          <a:pPr>
            <a:lnSpc>
              <a:spcPct val="100000"/>
            </a:lnSpc>
          </a:pPr>
          <a: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Openness </a:t>
          </a:r>
          <a:b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br>
          <a: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Principle</a:t>
          </a:r>
          <a:endParaRPr lang="en-US" sz="1800" baseline="0" dirty="0">
            <a:solidFill>
              <a:srgbClr val="000000"/>
            </a:solidFill>
          </a:endParaRPr>
        </a:p>
      </dgm:t>
    </dgm:pt>
    <dgm:pt modelId="{928C9FA0-8AD1-3E47-AA35-B1216B83D35E}" type="parTrans" cxnId="{236C148E-254E-844E-8961-BFCD813B26FA}">
      <dgm:prSet/>
      <dgm:spPr/>
      <dgm:t>
        <a:bodyPr/>
        <a:lstStyle/>
        <a:p>
          <a:endParaRPr lang="en-US"/>
        </a:p>
      </dgm:t>
    </dgm:pt>
    <dgm:pt modelId="{DD05C268-3D0E-BC42-96EA-DE05E7C7840C}" type="sibTrans" cxnId="{236C148E-254E-844E-8961-BFCD813B26FA}">
      <dgm:prSet/>
      <dgm:spPr/>
      <dgm:t>
        <a:bodyPr/>
        <a:lstStyle/>
        <a:p>
          <a:endParaRPr lang="en-US"/>
        </a:p>
      </dgm:t>
    </dgm:pt>
    <dgm:pt modelId="{4DBC8B4F-C292-BB42-86C9-FDB96EB0A8FB}">
      <dgm:prSet custT="1"/>
      <dgm:spPr>
        <a:solidFill>
          <a:srgbClr val="E4E3E8"/>
        </a:solidFill>
        <a:ln>
          <a:solidFill>
            <a:srgbClr val="464646"/>
          </a:solidFill>
        </a:ln>
        <a:effectLst>
          <a:outerShdw blurRad="50800" dist="38100" dir="5400000" algn="t" rotWithShape="0">
            <a:prstClr val="black">
              <a:alpha val="40000"/>
            </a:prstClr>
          </a:outerShdw>
        </a:effectLst>
      </dgm:spPr>
      <dgm:t>
        <a:bodyPr/>
        <a:lstStyle/>
        <a:p>
          <a:pPr>
            <a:lnSpc>
              <a:spcPct val="100000"/>
            </a:lnSpc>
          </a:pPr>
          <a: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Individual Participation Principle</a:t>
          </a:r>
          <a:endParaRPr lang="en-US" sz="1800" baseline="0" dirty="0">
            <a:solidFill>
              <a:srgbClr val="000000"/>
            </a:solidFill>
          </a:endParaRPr>
        </a:p>
      </dgm:t>
    </dgm:pt>
    <dgm:pt modelId="{CF0711D8-FAE4-FC4C-87FE-EB37D4923804}" type="parTrans" cxnId="{9128C74B-F1BE-8A44-B4F5-A9CAC8AE0D6C}">
      <dgm:prSet/>
      <dgm:spPr/>
      <dgm:t>
        <a:bodyPr/>
        <a:lstStyle/>
        <a:p>
          <a:endParaRPr lang="en-US"/>
        </a:p>
      </dgm:t>
    </dgm:pt>
    <dgm:pt modelId="{3CAA2394-42EC-3E41-ACDD-5AF7EB4088FC}" type="sibTrans" cxnId="{9128C74B-F1BE-8A44-B4F5-A9CAC8AE0D6C}">
      <dgm:prSet/>
      <dgm:spPr/>
      <dgm:t>
        <a:bodyPr/>
        <a:lstStyle/>
        <a:p>
          <a:endParaRPr lang="en-US"/>
        </a:p>
      </dgm:t>
    </dgm:pt>
    <dgm:pt modelId="{6D0DCC21-77F8-2043-B621-A7A6A8C2030C}">
      <dgm:prSet custT="1"/>
      <dgm:spPr>
        <a:solidFill>
          <a:srgbClr val="E4E3E8"/>
        </a:solidFill>
        <a:ln>
          <a:solidFill>
            <a:srgbClr val="464646"/>
          </a:solidFill>
        </a:ln>
        <a:effectLst>
          <a:outerShdw blurRad="50800" dist="38100" dir="5400000" algn="t" rotWithShape="0">
            <a:prstClr val="black">
              <a:alpha val="40000"/>
            </a:prstClr>
          </a:outerShdw>
        </a:effectLst>
      </dgm:spPr>
      <dgm:t>
        <a:bodyPr/>
        <a:lstStyle/>
        <a:p>
          <a:pPr>
            <a:lnSpc>
              <a:spcPct val="100000"/>
            </a:lnSpc>
          </a:pPr>
          <a:r>
            <a:rPr lang="en-US" sz="18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Accountability Principle</a:t>
          </a:r>
          <a:endParaRPr lang="en-US" sz="1800" baseline="0" dirty="0">
            <a:solidFill>
              <a:srgbClr val="000000"/>
            </a:solidFill>
          </a:endParaRPr>
        </a:p>
      </dgm:t>
    </dgm:pt>
    <dgm:pt modelId="{04906F35-3446-C44D-8CA5-394F4D72B2DA}" type="parTrans" cxnId="{3BF2CB7A-7A5D-CD46-A598-D9C075FE6A7C}">
      <dgm:prSet/>
      <dgm:spPr/>
      <dgm:t>
        <a:bodyPr/>
        <a:lstStyle/>
        <a:p>
          <a:endParaRPr lang="en-US"/>
        </a:p>
      </dgm:t>
    </dgm:pt>
    <dgm:pt modelId="{B455DBCB-D1CD-984E-A6D6-3BC3B2BDD508}" type="sibTrans" cxnId="{3BF2CB7A-7A5D-CD46-A598-D9C075FE6A7C}">
      <dgm:prSet/>
      <dgm:spPr/>
      <dgm:t>
        <a:bodyPr/>
        <a:lstStyle/>
        <a:p>
          <a:endParaRPr lang="en-US"/>
        </a:p>
      </dgm:t>
    </dgm:pt>
    <dgm:pt modelId="{98B7F5BE-569D-9343-9AD3-A371B2715719}" type="pres">
      <dgm:prSet presAssocID="{4F7DEBD9-0841-7845-AF33-6C2B8C4172C5}" presName="diagram" presStyleCnt="0">
        <dgm:presLayoutVars>
          <dgm:dir/>
          <dgm:resizeHandles val="exact"/>
        </dgm:presLayoutVars>
      </dgm:prSet>
      <dgm:spPr/>
    </dgm:pt>
    <dgm:pt modelId="{241286CD-A74D-244F-B612-5628BFE112AC}" type="pres">
      <dgm:prSet presAssocID="{55284FF1-4239-494E-89A7-824C6A566E2D}" presName="node" presStyleLbl="node1" presStyleIdx="0" presStyleCnt="8">
        <dgm:presLayoutVars>
          <dgm:bulletEnabled val="1"/>
        </dgm:presLayoutVars>
      </dgm:prSet>
      <dgm:spPr/>
    </dgm:pt>
    <dgm:pt modelId="{6E748771-1710-5C47-996D-3917518C6AAE}" type="pres">
      <dgm:prSet presAssocID="{101831F8-658E-CB46-B2C3-9B72DC14B2BD}" presName="sibTrans" presStyleCnt="0"/>
      <dgm:spPr/>
    </dgm:pt>
    <dgm:pt modelId="{DD812524-0795-584C-BED1-DF6727F5672E}" type="pres">
      <dgm:prSet presAssocID="{BEEFBFDC-4DE3-A048-AEA3-136C6E43EB74}" presName="node" presStyleLbl="node1" presStyleIdx="1" presStyleCnt="8">
        <dgm:presLayoutVars>
          <dgm:bulletEnabled val="1"/>
        </dgm:presLayoutVars>
      </dgm:prSet>
      <dgm:spPr/>
    </dgm:pt>
    <dgm:pt modelId="{05D51F44-A673-1C4F-A0A9-EE77B504485A}" type="pres">
      <dgm:prSet presAssocID="{2DDC347F-8E75-354F-AC18-C36B3A681FA2}" presName="sibTrans" presStyleCnt="0"/>
      <dgm:spPr/>
    </dgm:pt>
    <dgm:pt modelId="{F73C70E1-8650-764C-81E4-D1CA2B58E76A}" type="pres">
      <dgm:prSet presAssocID="{2B73ADB6-EB83-FC4D-ACE6-8645A1AF69FE}" presName="node" presStyleLbl="node1" presStyleIdx="2" presStyleCnt="8">
        <dgm:presLayoutVars>
          <dgm:bulletEnabled val="1"/>
        </dgm:presLayoutVars>
      </dgm:prSet>
      <dgm:spPr/>
    </dgm:pt>
    <dgm:pt modelId="{E5F840BE-9296-2E40-8054-996BFAE1168D}" type="pres">
      <dgm:prSet presAssocID="{B1D6E4DA-8987-044C-99D8-E2F74872B71E}" presName="sibTrans" presStyleCnt="0"/>
      <dgm:spPr/>
    </dgm:pt>
    <dgm:pt modelId="{7534EA49-9484-1245-ACB5-039BB2D9853C}" type="pres">
      <dgm:prSet presAssocID="{266BAFC5-57AF-774A-B1D0-18C1D6FC1355}" presName="node" presStyleLbl="node1" presStyleIdx="3" presStyleCnt="8" custLinFactNeighborX="-1482">
        <dgm:presLayoutVars>
          <dgm:bulletEnabled val="1"/>
        </dgm:presLayoutVars>
      </dgm:prSet>
      <dgm:spPr/>
    </dgm:pt>
    <dgm:pt modelId="{0B38AFE7-A13C-1946-BE8C-48B2C7CCEA04}" type="pres">
      <dgm:prSet presAssocID="{B49D26FF-1425-894C-A466-17CC54A81EC5}" presName="sibTrans" presStyleCnt="0"/>
      <dgm:spPr/>
    </dgm:pt>
    <dgm:pt modelId="{0A1EE3D1-33B8-014B-8705-7B7DC984D7FD}" type="pres">
      <dgm:prSet presAssocID="{84E8EF3C-035F-D948-8496-5E9EB1BC756A}" presName="node" presStyleLbl="node1" presStyleIdx="4" presStyleCnt="8">
        <dgm:presLayoutVars>
          <dgm:bulletEnabled val="1"/>
        </dgm:presLayoutVars>
      </dgm:prSet>
      <dgm:spPr/>
    </dgm:pt>
    <dgm:pt modelId="{2012A9C8-CDAD-DA4B-9918-DA1CCE405FE9}" type="pres">
      <dgm:prSet presAssocID="{112A0AA4-6DB7-B34D-A881-D01CA2EF7D6A}" presName="sibTrans" presStyleCnt="0"/>
      <dgm:spPr/>
    </dgm:pt>
    <dgm:pt modelId="{8B6E2EF9-18AA-A740-B887-ACA203FB2749}" type="pres">
      <dgm:prSet presAssocID="{A79039E8-7FC2-8542-BD3A-051E6C637B8F}" presName="node" presStyleLbl="node1" presStyleIdx="5" presStyleCnt="8">
        <dgm:presLayoutVars>
          <dgm:bulletEnabled val="1"/>
        </dgm:presLayoutVars>
      </dgm:prSet>
      <dgm:spPr/>
    </dgm:pt>
    <dgm:pt modelId="{E0E09988-9C64-0046-834B-C81056DF6C54}" type="pres">
      <dgm:prSet presAssocID="{DD05C268-3D0E-BC42-96EA-DE05E7C7840C}" presName="sibTrans" presStyleCnt="0"/>
      <dgm:spPr/>
    </dgm:pt>
    <dgm:pt modelId="{5AD511B5-FC94-D447-83B5-593C591D9C5B}" type="pres">
      <dgm:prSet presAssocID="{4DBC8B4F-C292-BB42-86C9-FDB96EB0A8FB}" presName="node" presStyleLbl="node1" presStyleIdx="6" presStyleCnt="8">
        <dgm:presLayoutVars>
          <dgm:bulletEnabled val="1"/>
        </dgm:presLayoutVars>
      </dgm:prSet>
      <dgm:spPr/>
    </dgm:pt>
    <dgm:pt modelId="{753F3FDE-9496-B048-8BD8-647A0E566CEE}" type="pres">
      <dgm:prSet presAssocID="{3CAA2394-42EC-3E41-ACDD-5AF7EB4088FC}" presName="sibTrans" presStyleCnt="0"/>
      <dgm:spPr/>
    </dgm:pt>
    <dgm:pt modelId="{1B47BED8-E5AF-B043-9D96-C72DC0F7A198}" type="pres">
      <dgm:prSet presAssocID="{6D0DCC21-77F8-2043-B621-A7A6A8C2030C}" presName="node" presStyleLbl="node1" presStyleIdx="7" presStyleCnt="8">
        <dgm:presLayoutVars>
          <dgm:bulletEnabled val="1"/>
        </dgm:presLayoutVars>
      </dgm:prSet>
      <dgm:spPr/>
    </dgm:pt>
  </dgm:ptLst>
  <dgm:cxnLst>
    <dgm:cxn modelId="{BEF78300-3219-994E-97FF-FBBA37E048DE}" type="presOf" srcId="{2B73ADB6-EB83-FC4D-ACE6-8645A1AF69FE}" destId="{F73C70E1-8650-764C-81E4-D1CA2B58E76A}" srcOrd="0" destOrd="0" presId="urn:microsoft.com/office/officeart/2005/8/layout/default"/>
    <dgm:cxn modelId="{31A0C401-2128-4D4D-B8A2-63BDF159E84E}" srcId="{4F7DEBD9-0841-7845-AF33-6C2B8C4172C5}" destId="{BEEFBFDC-4DE3-A048-AEA3-136C6E43EB74}" srcOrd="1" destOrd="0" parTransId="{48481A8F-B1AB-E14C-9242-A1E3C91D9816}" sibTransId="{2DDC347F-8E75-354F-AC18-C36B3A681FA2}"/>
    <dgm:cxn modelId="{8207330F-E18D-9E4E-8B9A-46FD99636085}" type="presOf" srcId="{A79039E8-7FC2-8542-BD3A-051E6C637B8F}" destId="{8B6E2EF9-18AA-A740-B887-ACA203FB2749}" srcOrd="0" destOrd="0" presId="urn:microsoft.com/office/officeart/2005/8/layout/default"/>
    <dgm:cxn modelId="{442FF334-A51C-9B41-AC14-21FCC8418264}" type="presOf" srcId="{266BAFC5-57AF-774A-B1D0-18C1D6FC1355}" destId="{7534EA49-9484-1245-ACB5-039BB2D9853C}" srcOrd="0" destOrd="0" presId="urn:microsoft.com/office/officeart/2005/8/layout/default"/>
    <dgm:cxn modelId="{1E19F03C-3331-7347-852A-0D271D0AF3BF}" type="presOf" srcId="{55284FF1-4239-494E-89A7-824C6A566E2D}" destId="{241286CD-A74D-244F-B612-5628BFE112AC}" srcOrd="0" destOrd="0" presId="urn:microsoft.com/office/officeart/2005/8/layout/default"/>
    <dgm:cxn modelId="{ACBA1349-2D26-5D4F-8B1B-0B0B18B98D97}" type="presOf" srcId="{84E8EF3C-035F-D948-8496-5E9EB1BC756A}" destId="{0A1EE3D1-33B8-014B-8705-7B7DC984D7FD}" srcOrd="0" destOrd="0" presId="urn:microsoft.com/office/officeart/2005/8/layout/default"/>
    <dgm:cxn modelId="{9128C74B-F1BE-8A44-B4F5-A9CAC8AE0D6C}" srcId="{4F7DEBD9-0841-7845-AF33-6C2B8C4172C5}" destId="{4DBC8B4F-C292-BB42-86C9-FDB96EB0A8FB}" srcOrd="6" destOrd="0" parTransId="{CF0711D8-FAE4-FC4C-87FE-EB37D4923804}" sibTransId="{3CAA2394-42EC-3E41-ACDD-5AF7EB4088FC}"/>
    <dgm:cxn modelId="{3BF2CB7A-7A5D-CD46-A598-D9C075FE6A7C}" srcId="{4F7DEBD9-0841-7845-AF33-6C2B8C4172C5}" destId="{6D0DCC21-77F8-2043-B621-A7A6A8C2030C}" srcOrd="7" destOrd="0" parTransId="{04906F35-3446-C44D-8CA5-394F4D72B2DA}" sibTransId="{B455DBCB-D1CD-984E-A6D6-3BC3B2BDD508}"/>
    <dgm:cxn modelId="{E1A68589-A8DE-1046-A15D-84DA8092A04D}" srcId="{4F7DEBD9-0841-7845-AF33-6C2B8C4172C5}" destId="{266BAFC5-57AF-774A-B1D0-18C1D6FC1355}" srcOrd="3" destOrd="0" parTransId="{AF374BEA-52BB-4342-B32E-892DC225142F}" sibTransId="{B49D26FF-1425-894C-A466-17CC54A81EC5}"/>
    <dgm:cxn modelId="{CCD2928C-485E-684E-A4E3-7A51F00711CF}" type="presOf" srcId="{BEEFBFDC-4DE3-A048-AEA3-136C6E43EB74}" destId="{DD812524-0795-584C-BED1-DF6727F5672E}" srcOrd="0" destOrd="0" presId="urn:microsoft.com/office/officeart/2005/8/layout/default"/>
    <dgm:cxn modelId="{7B7BD98C-F1F4-3144-A82C-05D8E145237A}" srcId="{4F7DEBD9-0841-7845-AF33-6C2B8C4172C5}" destId="{55284FF1-4239-494E-89A7-824C6A566E2D}" srcOrd="0" destOrd="0" parTransId="{D6D6ECC1-3DAC-9043-940E-E1E021469477}" sibTransId="{101831F8-658E-CB46-B2C3-9B72DC14B2BD}"/>
    <dgm:cxn modelId="{236C148E-254E-844E-8961-BFCD813B26FA}" srcId="{4F7DEBD9-0841-7845-AF33-6C2B8C4172C5}" destId="{A79039E8-7FC2-8542-BD3A-051E6C637B8F}" srcOrd="5" destOrd="0" parTransId="{928C9FA0-8AD1-3E47-AA35-B1216B83D35E}" sibTransId="{DD05C268-3D0E-BC42-96EA-DE05E7C7840C}"/>
    <dgm:cxn modelId="{AC54E996-AE37-C84A-AD29-3AA38A3F4971}" srcId="{4F7DEBD9-0841-7845-AF33-6C2B8C4172C5}" destId="{84E8EF3C-035F-D948-8496-5E9EB1BC756A}" srcOrd="4" destOrd="0" parTransId="{C685497C-E216-7242-9417-28FA139DD626}" sibTransId="{112A0AA4-6DB7-B34D-A881-D01CA2EF7D6A}"/>
    <dgm:cxn modelId="{DFFD23BE-DC16-934C-8696-9122A1835346}" type="presOf" srcId="{4DBC8B4F-C292-BB42-86C9-FDB96EB0A8FB}" destId="{5AD511B5-FC94-D447-83B5-593C591D9C5B}" srcOrd="0" destOrd="0" presId="urn:microsoft.com/office/officeart/2005/8/layout/default"/>
    <dgm:cxn modelId="{38F818C4-ABE3-CF4E-B69E-6F06E80B8FCA}" type="presOf" srcId="{6D0DCC21-77F8-2043-B621-A7A6A8C2030C}" destId="{1B47BED8-E5AF-B043-9D96-C72DC0F7A198}" srcOrd="0" destOrd="0" presId="urn:microsoft.com/office/officeart/2005/8/layout/default"/>
    <dgm:cxn modelId="{04A8B3D5-07B9-E74B-80E9-CFCACEFAC718}" srcId="{4F7DEBD9-0841-7845-AF33-6C2B8C4172C5}" destId="{2B73ADB6-EB83-FC4D-ACE6-8645A1AF69FE}" srcOrd="2" destOrd="0" parTransId="{3404566E-0E84-1441-B4AE-ABF2540BD5F7}" sibTransId="{B1D6E4DA-8987-044C-99D8-E2F74872B71E}"/>
    <dgm:cxn modelId="{F33E7AEF-D8E2-E34A-9208-D609CD0E718B}" type="presOf" srcId="{4F7DEBD9-0841-7845-AF33-6C2B8C4172C5}" destId="{98B7F5BE-569D-9343-9AD3-A371B2715719}" srcOrd="0" destOrd="0" presId="urn:microsoft.com/office/officeart/2005/8/layout/default"/>
    <dgm:cxn modelId="{D5009D90-4472-BC45-B742-309C7CCF69C5}" type="presParOf" srcId="{98B7F5BE-569D-9343-9AD3-A371B2715719}" destId="{241286CD-A74D-244F-B612-5628BFE112AC}" srcOrd="0" destOrd="0" presId="urn:microsoft.com/office/officeart/2005/8/layout/default"/>
    <dgm:cxn modelId="{580C055A-BC58-944A-A95A-BEEFD4C80A05}" type="presParOf" srcId="{98B7F5BE-569D-9343-9AD3-A371B2715719}" destId="{6E748771-1710-5C47-996D-3917518C6AAE}" srcOrd="1" destOrd="0" presId="urn:microsoft.com/office/officeart/2005/8/layout/default"/>
    <dgm:cxn modelId="{44DB63FF-80F1-BB41-AB47-7E1505916A24}" type="presParOf" srcId="{98B7F5BE-569D-9343-9AD3-A371B2715719}" destId="{DD812524-0795-584C-BED1-DF6727F5672E}" srcOrd="2" destOrd="0" presId="urn:microsoft.com/office/officeart/2005/8/layout/default"/>
    <dgm:cxn modelId="{C0636FEE-5E34-E34F-A24A-ACD251992C50}" type="presParOf" srcId="{98B7F5BE-569D-9343-9AD3-A371B2715719}" destId="{05D51F44-A673-1C4F-A0A9-EE77B504485A}" srcOrd="3" destOrd="0" presId="urn:microsoft.com/office/officeart/2005/8/layout/default"/>
    <dgm:cxn modelId="{1CFF6182-50F0-2145-98EB-F0657E8DD413}" type="presParOf" srcId="{98B7F5BE-569D-9343-9AD3-A371B2715719}" destId="{F73C70E1-8650-764C-81E4-D1CA2B58E76A}" srcOrd="4" destOrd="0" presId="urn:microsoft.com/office/officeart/2005/8/layout/default"/>
    <dgm:cxn modelId="{91FBF7C7-357B-4348-8757-C0F7C924A86F}" type="presParOf" srcId="{98B7F5BE-569D-9343-9AD3-A371B2715719}" destId="{E5F840BE-9296-2E40-8054-996BFAE1168D}" srcOrd="5" destOrd="0" presId="urn:microsoft.com/office/officeart/2005/8/layout/default"/>
    <dgm:cxn modelId="{7B3FC893-82AD-F842-AACF-2A32DBA08429}" type="presParOf" srcId="{98B7F5BE-569D-9343-9AD3-A371B2715719}" destId="{7534EA49-9484-1245-ACB5-039BB2D9853C}" srcOrd="6" destOrd="0" presId="urn:microsoft.com/office/officeart/2005/8/layout/default"/>
    <dgm:cxn modelId="{5537274A-4F3C-6943-AF9C-756A67CF90C0}" type="presParOf" srcId="{98B7F5BE-569D-9343-9AD3-A371B2715719}" destId="{0B38AFE7-A13C-1946-BE8C-48B2C7CCEA04}" srcOrd="7" destOrd="0" presId="urn:microsoft.com/office/officeart/2005/8/layout/default"/>
    <dgm:cxn modelId="{68634324-4831-EA42-9D27-9DDCD7FB5817}" type="presParOf" srcId="{98B7F5BE-569D-9343-9AD3-A371B2715719}" destId="{0A1EE3D1-33B8-014B-8705-7B7DC984D7FD}" srcOrd="8" destOrd="0" presId="urn:microsoft.com/office/officeart/2005/8/layout/default"/>
    <dgm:cxn modelId="{0CB706C8-DFB9-F145-91B3-872228F73AA1}" type="presParOf" srcId="{98B7F5BE-569D-9343-9AD3-A371B2715719}" destId="{2012A9C8-CDAD-DA4B-9918-DA1CCE405FE9}" srcOrd="9" destOrd="0" presId="urn:microsoft.com/office/officeart/2005/8/layout/default"/>
    <dgm:cxn modelId="{CDD7CAF6-40F4-B14A-AC2E-FB0223F77F61}" type="presParOf" srcId="{98B7F5BE-569D-9343-9AD3-A371B2715719}" destId="{8B6E2EF9-18AA-A740-B887-ACA203FB2749}" srcOrd="10" destOrd="0" presId="urn:microsoft.com/office/officeart/2005/8/layout/default"/>
    <dgm:cxn modelId="{48E0A2B1-F156-074F-8641-BF1C41E38A80}" type="presParOf" srcId="{98B7F5BE-569D-9343-9AD3-A371B2715719}" destId="{E0E09988-9C64-0046-834B-C81056DF6C54}" srcOrd="11" destOrd="0" presId="urn:microsoft.com/office/officeart/2005/8/layout/default"/>
    <dgm:cxn modelId="{8F6622A7-76FD-D54B-9BE7-7D7643F98069}" type="presParOf" srcId="{98B7F5BE-569D-9343-9AD3-A371B2715719}" destId="{5AD511B5-FC94-D447-83B5-593C591D9C5B}" srcOrd="12" destOrd="0" presId="urn:microsoft.com/office/officeart/2005/8/layout/default"/>
    <dgm:cxn modelId="{0BC848D4-510C-944E-9E72-77D8CB8D9279}" type="presParOf" srcId="{98B7F5BE-569D-9343-9AD3-A371B2715719}" destId="{753F3FDE-9496-B048-8BD8-647A0E566CEE}" srcOrd="13" destOrd="0" presId="urn:microsoft.com/office/officeart/2005/8/layout/default"/>
    <dgm:cxn modelId="{80F1780A-5FF5-5B4E-ABB1-3541F20DE2C4}" type="presParOf" srcId="{98B7F5BE-569D-9343-9AD3-A371B2715719}" destId="{1B47BED8-E5AF-B043-9D96-C72DC0F7A198}"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a:noFill/>
      </dgm:spPr>
      <dgm:t>
        <a:bodyPr anchor="ctr"/>
        <a:lstStyle/>
        <a:p>
          <a:pPr rtl="0"/>
          <a:r>
            <a:rPr lang="en-US" sz="2400" dirty="0">
              <a:latin typeface="Open Sans Semibold"/>
              <a:cs typeface="Open Sans Semibold"/>
            </a:rPr>
            <a:t>Evaluate statutory requirements, litigation obligations, and business needs</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a:noFill/>
      </dgm:spPr>
      <dgm:t>
        <a:bodyPr anchor="ctr"/>
        <a:lstStyle/>
        <a:p>
          <a:pPr rtl="0"/>
          <a:r>
            <a:rPr lang="en-US" sz="2400" dirty="0">
              <a:latin typeface="Open Sans Semibold"/>
              <a:cs typeface="Open Sans Semibold"/>
            </a:rPr>
            <a:t>Classify types of records</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a:noFill/>
      </dgm:spPr>
      <dgm:t>
        <a:bodyPr anchor="ctr"/>
        <a:lstStyle/>
        <a:p>
          <a:r>
            <a:rPr lang="en-US" sz="2400" dirty="0">
              <a:latin typeface="Open Sans Semibold"/>
              <a:cs typeface="Open Sans Semibold"/>
            </a:rPr>
            <a:t>Determine retention periods and destruction practices</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a:noFill/>
      </dgm:spPr>
      <dgm:t>
        <a:bodyPr anchor="ctr"/>
        <a:lstStyle/>
        <a:p>
          <a:pPr rtl="0"/>
          <a:r>
            <a:rPr lang="en-US" sz="2400" dirty="0">
              <a:latin typeface="Open Sans Semibold"/>
              <a:cs typeface="Open Sans Semibold"/>
            </a:rPr>
            <a:t>Draft and justify record retention policy</a:t>
          </a: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5780737C-8D37-114B-A46C-5D161BBB12BC}">
      <dgm:prSet/>
      <dgm:spPr/>
      <dgm:t>
        <a:bodyPr/>
        <a:lstStyle/>
        <a:p>
          <a:endParaRPr lang="en-US" dirty="0"/>
        </a:p>
      </dgm:t>
    </dgm:pt>
    <dgm:pt modelId="{A65446B8-DC60-6249-A123-CFAC4CFA2BF9}" type="parTrans" cxnId="{CD7D9902-EBB1-A046-9D26-8A908818ED19}">
      <dgm:prSet/>
      <dgm:spPr/>
      <dgm:t>
        <a:bodyPr/>
        <a:lstStyle/>
        <a:p>
          <a:endParaRPr lang="en-US"/>
        </a:p>
      </dgm:t>
    </dgm:pt>
    <dgm:pt modelId="{06C6C4FE-1C2D-3A4D-B343-174C6311DC0C}" type="sibTrans" cxnId="{CD7D9902-EBB1-A046-9D26-8A908818ED19}">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custScaleY="136628"/>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5"/>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5"/>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5"/>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5"/>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5"/>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5"/>
      <dgm:spPr/>
    </dgm:pt>
    <dgm:pt modelId="{ED230B99-8AB8-F14A-B009-5ACD2354C8AE}" type="pres">
      <dgm:prSet presAssocID="{5AC08C2D-F87A-B047-9A1F-5AEFFCF08BEF}" presName="vert1" presStyleCnt="0"/>
      <dgm:spPr/>
    </dgm:pt>
    <dgm:pt modelId="{3FAD608C-51DA-D149-BE94-C6601CC4B88A}" type="pres">
      <dgm:prSet presAssocID="{5780737C-8D37-114B-A46C-5D161BBB12BC}" presName="thickLine" presStyleLbl="alignNode1" presStyleIdx="4" presStyleCnt="5"/>
      <dgm:spPr>
        <a:ln w="25400">
          <a:solidFill>
            <a:srgbClr val="006F53"/>
          </a:solidFill>
        </a:ln>
      </dgm:spPr>
    </dgm:pt>
    <dgm:pt modelId="{B7FB6FAD-052B-2E47-A375-2FFC3A57C18A}" type="pres">
      <dgm:prSet presAssocID="{5780737C-8D37-114B-A46C-5D161BBB12BC}" presName="horz1" presStyleCnt="0"/>
      <dgm:spPr/>
    </dgm:pt>
    <dgm:pt modelId="{65805A82-D3C2-AD42-B866-C6EEFD935F5A}" type="pres">
      <dgm:prSet presAssocID="{5780737C-8D37-114B-A46C-5D161BBB12BC}" presName="tx1" presStyleLbl="revTx" presStyleIdx="4" presStyleCnt="5"/>
      <dgm:spPr/>
    </dgm:pt>
    <dgm:pt modelId="{CB0A69F3-5333-0A4D-83C0-E357C218606F}" type="pres">
      <dgm:prSet presAssocID="{5780737C-8D37-114B-A46C-5D161BBB12BC}" presName="vert1" presStyleCnt="0"/>
      <dgm:spPr/>
    </dgm:pt>
  </dgm:ptLst>
  <dgm:cxnLst>
    <dgm:cxn modelId="{CD7D9902-EBB1-A046-9D26-8A908818ED19}" srcId="{227B85D9-7AA0-D148-8FD3-E71164F485FA}" destId="{5780737C-8D37-114B-A46C-5D161BBB12BC}" srcOrd="4" destOrd="0" parTransId="{A65446B8-DC60-6249-A123-CFAC4CFA2BF9}" sibTransId="{06C6C4FE-1C2D-3A4D-B343-174C6311DC0C}"/>
    <dgm:cxn modelId="{D89FAB03-B5BF-A249-88E3-19434506ACBE}" srcId="{227B85D9-7AA0-D148-8FD3-E71164F485FA}" destId="{5AC08C2D-F87A-B047-9A1F-5AEFFCF08BEF}" srcOrd="3" destOrd="0" parTransId="{0075F5F5-8A2E-6B4A-974F-C3D40DCAD295}" sibTransId="{F1592B7C-24CC-084E-B2D1-D1D47B0E8C84}"/>
    <dgm:cxn modelId="{67DA3213-AB9B-544E-975F-B8B1529FE864}" type="presOf" srcId="{C418F0E7-5517-084C-909F-8B1366168794}" destId="{FF26129F-D48A-5F40-9458-D857EC795AA2}" srcOrd="0" destOrd="0" presId="urn:microsoft.com/office/officeart/2008/layout/LinedList"/>
    <dgm:cxn modelId="{B344D724-9E3E-5040-902B-EFD1891E4BBE}" type="presOf" srcId="{6EB91303-A642-CE4F-96E5-4EF8259DF3C6}" destId="{52306CFD-8B70-B043-A7DD-D7B23F20B60A}"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C4AB9C99-5F17-014D-B533-A7A176E8423B}" type="presOf" srcId="{5AC08C2D-F87A-B047-9A1F-5AEFFCF08BEF}" destId="{9D746D8B-5375-7544-BB52-9A53FEB3780E}"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F38E95AD-B4F6-A84E-BC8C-C7EB82235A9C}" type="presOf" srcId="{227B85D9-7AA0-D148-8FD3-E71164F485FA}" destId="{AC8400AB-8EF3-F04A-A485-7A37CCD7A711}" srcOrd="0" destOrd="0" presId="urn:microsoft.com/office/officeart/2008/layout/LinedList"/>
    <dgm:cxn modelId="{675F57C6-6E62-D744-89C5-B17F3EE79359}" type="presOf" srcId="{8EE80EBD-97AE-8847-BB37-29587238724D}" destId="{895DA573-4104-3645-8547-D30BA2B1D4F1}" srcOrd="0" destOrd="0" presId="urn:microsoft.com/office/officeart/2008/layout/LinedList"/>
    <dgm:cxn modelId="{CA4B52DC-2021-1E4D-8279-C2670D09DDEE}" type="presOf" srcId="{5780737C-8D37-114B-A46C-5D161BBB12BC}" destId="{65805A82-D3C2-AD42-B866-C6EEFD935F5A}" srcOrd="0" destOrd="0" presId="urn:microsoft.com/office/officeart/2008/layout/LinedList"/>
    <dgm:cxn modelId="{3F060D1C-EF64-F84F-A787-128ED1979A3A}" type="presParOf" srcId="{AC8400AB-8EF3-F04A-A485-7A37CCD7A711}" destId="{87B9AFD6-E341-0246-9F90-A9F1A4D5309B}" srcOrd="0" destOrd="0" presId="urn:microsoft.com/office/officeart/2008/layout/LinedList"/>
    <dgm:cxn modelId="{13117CA9-BBD6-AF4D-8CE4-1D47969F181F}" type="presParOf" srcId="{AC8400AB-8EF3-F04A-A485-7A37CCD7A711}" destId="{497CA7FA-A4FB-C648-BB32-4645BB1347D7}" srcOrd="1" destOrd="0" presId="urn:microsoft.com/office/officeart/2008/layout/LinedList"/>
    <dgm:cxn modelId="{41A86074-A8C8-A94B-920F-C64BA998ECC9}" type="presParOf" srcId="{497CA7FA-A4FB-C648-BB32-4645BB1347D7}" destId="{FF26129F-D48A-5F40-9458-D857EC795AA2}" srcOrd="0" destOrd="0" presId="urn:microsoft.com/office/officeart/2008/layout/LinedList"/>
    <dgm:cxn modelId="{8582338B-7036-BD43-9A1A-6F3F088A3966}" type="presParOf" srcId="{497CA7FA-A4FB-C648-BB32-4645BB1347D7}" destId="{540F8310-D86F-A74D-AF36-87AC5E4ADE51}" srcOrd="1" destOrd="0" presId="urn:microsoft.com/office/officeart/2008/layout/LinedList"/>
    <dgm:cxn modelId="{5A673CF1-AEFB-7D4F-8B31-9A16B2C46F6E}" type="presParOf" srcId="{AC8400AB-8EF3-F04A-A485-7A37CCD7A711}" destId="{721A2135-C1F3-DA4A-B119-796A40EF200C}" srcOrd="2" destOrd="0" presId="urn:microsoft.com/office/officeart/2008/layout/LinedList"/>
    <dgm:cxn modelId="{F0BF698F-1B42-B344-86FE-B5ACFC07BCEA}" type="presParOf" srcId="{AC8400AB-8EF3-F04A-A485-7A37CCD7A711}" destId="{46357BF7-8748-5447-B419-D0C1E5A3F581}" srcOrd="3" destOrd="0" presId="urn:microsoft.com/office/officeart/2008/layout/LinedList"/>
    <dgm:cxn modelId="{23477CDC-C070-A549-BB4F-B3E5E8EE7267}" type="presParOf" srcId="{46357BF7-8748-5447-B419-D0C1E5A3F581}" destId="{895DA573-4104-3645-8547-D30BA2B1D4F1}" srcOrd="0" destOrd="0" presId="urn:microsoft.com/office/officeart/2008/layout/LinedList"/>
    <dgm:cxn modelId="{96255016-B1A0-AA43-AA59-BBAE5778DA0D}" type="presParOf" srcId="{46357BF7-8748-5447-B419-D0C1E5A3F581}" destId="{6A95561B-818F-C34C-A9DD-1682548AD5D4}" srcOrd="1" destOrd="0" presId="urn:microsoft.com/office/officeart/2008/layout/LinedList"/>
    <dgm:cxn modelId="{E1D8EE3F-B91D-E249-AC28-7E0DF9F9A3FB}" type="presParOf" srcId="{AC8400AB-8EF3-F04A-A485-7A37CCD7A711}" destId="{AFDFC935-866D-454F-AE68-CDE7BC0D23B1}" srcOrd="4" destOrd="0" presId="urn:microsoft.com/office/officeart/2008/layout/LinedList"/>
    <dgm:cxn modelId="{B50760A8-9814-DC41-A1C2-01C12131F690}" type="presParOf" srcId="{AC8400AB-8EF3-F04A-A485-7A37CCD7A711}" destId="{A01D3074-DC4E-4A42-9D90-9F21105D7DF8}" srcOrd="5" destOrd="0" presId="urn:microsoft.com/office/officeart/2008/layout/LinedList"/>
    <dgm:cxn modelId="{17992E93-8D97-9449-B6EC-18432144C836}" type="presParOf" srcId="{A01D3074-DC4E-4A42-9D90-9F21105D7DF8}" destId="{52306CFD-8B70-B043-A7DD-D7B23F20B60A}" srcOrd="0" destOrd="0" presId="urn:microsoft.com/office/officeart/2008/layout/LinedList"/>
    <dgm:cxn modelId="{845A4D62-AE32-DB48-A93B-06E36AEA57FF}" type="presParOf" srcId="{A01D3074-DC4E-4A42-9D90-9F21105D7DF8}" destId="{194F9661-6E53-4746-8921-B091F19A248C}" srcOrd="1" destOrd="0" presId="urn:microsoft.com/office/officeart/2008/layout/LinedList"/>
    <dgm:cxn modelId="{A0C623CE-BB14-5F44-96AF-5330B5540DB7}" type="presParOf" srcId="{AC8400AB-8EF3-F04A-A485-7A37CCD7A711}" destId="{1EC85288-0E19-824A-8F9B-8744EBADC50D}" srcOrd="6" destOrd="0" presId="urn:microsoft.com/office/officeart/2008/layout/LinedList"/>
    <dgm:cxn modelId="{F84C5DC7-9A26-D54F-8CAB-F9E4F65A59BC}" type="presParOf" srcId="{AC8400AB-8EF3-F04A-A485-7A37CCD7A711}" destId="{CE610399-4B74-534B-82F9-6C7E147FD1A0}" srcOrd="7" destOrd="0" presId="urn:microsoft.com/office/officeart/2008/layout/LinedList"/>
    <dgm:cxn modelId="{D7929909-102C-0D4F-9C7D-D641402A4937}" type="presParOf" srcId="{CE610399-4B74-534B-82F9-6C7E147FD1A0}" destId="{9D746D8B-5375-7544-BB52-9A53FEB3780E}" srcOrd="0" destOrd="0" presId="urn:microsoft.com/office/officeart/2008/layout/LinedList"/>
    <dgm:cxn modelId="{2D0EE53F-CD26-E241-9C5C-922AA6566956}" type="presParOf" srcId="{CE610399-4B74-534B-82F9-6C7E147FD1A0}" destId="{ED230B99-8AB8-F14A-B009-5ACD2354C8AE}" srcOrd="1" destOrd="0" presId="urn:microsoft.com/office/officeart/2008/layout/LinedList"/>
    <dgm:cxn modelId="{96F8CC1E-1771-FB46-A185-CFC4A08881B3}" type="presParOf" srcId="{AC8400AB-8EF3-F04A-A485-7A37CCD7A711}" destId="{3FAD608C-51DA-D149-BE94-C6601CC4B88A}" srcOrd="8" destOrd="0" presId="urn:microsoft.com/office/officeart/2008/layout/LinedList"/>
    <dgm:cxn modelId="{6FD85369-4221-234F-9E50-755E4C72817A}" type="presParOf" srcId="{AC8400AB-8EF3-F04A-A485-7A37CCD7A711}" destId="{B7FB6FAD-052B-2E47-A375-2FFC3A57C18A}" srcOrd="9" destOrd="0" presId="urn:microsoft.com/office/officeart/2008/layout/LinedList"/>
    <dgm:cxn modelId="{040E1231-B90E-4A44-8320-EC643216BD2A}" type="presParOf" srcId="{B7FB6FAD-052B-2E47-A375-2FFC3A57C18A}" destId="{65805A82-D3C2-AD42-B866-C6EEFD935F5A}" srcOrd="0" destOrd="0" presId="urn:microsoft.com/office/officeart/2008/layout/LinedList"/>
    <dgm:cxn modelId="{2FF9D37C-0340-C147-B59B-5F5FE98271D1}" type="presParOf" srcId="{B7FB6FAD-052B-2E47-A375-2FFC3A57C18A}" destId="{CB0A69F3-5333-0A4D-83C0-E357C218606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27B85D9-7AA0-D148-8FD3-E71164F485FA}" type="doc">
      <dgm:prSet loTypeId="urn:microsoft.com/office/officeart/2008/layout/LinedList" loCatId="" qsTypeId="urn:microsoft.com/office/officeart/2005/8/quickstyle/simple1" qsCatId="simple" csTypeId="urn:microsoft.com/office/officeart/2005/8/colors/accent5_1" csCatId="accent5" phldr="1"/>
      <dgm:spPr/>
      <dgm:t>
        <a:bodyPr/>
        <a:lstStyle/>
        <a:p>
          <a:endParaRPr lang="en-US"/>
        </a:p>
      </dgm:t>
    </dgm:pt>
    <dgm:pt modelId="{C418F0E7-5517-084C-909F-8B1366168794}">
      <dgm:prSet custT="1"/>
      <dgm:spPr>
        <a:noFill/>
      </dgm:spPr>
      <dgm:t>
        <a:bodyPr anchor="ctr"/>
        <a:lstStyle/>
        <a:p>
          <a:pPr rtl="0"/>
          <a:r>
            <a:rPr lang="en-US" sz="2400" dirty="0">
              <a:latin typeface="Open Sans Semibold"/>
              <a:cs typeface="Open Sans Semibold"/>
            </a:rPr>
            <a:t>Train staff</a:t>
          </a:r>
        </a:p>
      </dgm:t>
    </dgm:pt>
    <dgm:pt modelId="{19A23346-CD11-6C40-ACCC-E94A71B135AE}" type="parTrans" cxnId="{73B6999F-E8D9-304B-9D94-2B85283A5709}">
      <dgm:prSet/>
      <dgm:spPr/>
      <dgm:t>
        <a:bodyPr/>
        <a:lstStyle/>
        <a:p>
          <a:endParaRPr lang="en-US"/>
        </a:p>
      </dgm:t>
    </dgm:pt>
    <dgm:pt modelId="{D93E97CF-3507-2949-976E-DED69395F0A9}" type="sibTrans" cxnId="{73B6999F-E8D9-304B-9D94-2B85283A5709}">
      <dgm:prSet/>
      <dgm:spPr/>
      <dgm:t>
        <a:bodyPr/>
        <a:lstStyle/>
        <a:p>
          <a:endParaRPr lang="en-US"/>
        </a:p>
      </dgm:t>
    </dgm:pt>
    <dgm:pt modelId="{8EE80EBD-97AE-8847-BB37-29587238724D}">
      <dgm:prSet custT="1"/>
      <dgm:spPr>
        <a:noFill/>
      </dgm:spPr>
      <dgm:t>
        <a:bodyPr anchor="ctr"/>
        <a:lstStyle/>
        <a:p>
          <a:pPr rtl="0"/>
          <a:r>
            <a:rPr lang="en-US" sz="2400" dirty="0">
              <a:latin typeface="Open Sans Semibold"/>
              <a:cs typeface="Open Sans Semibold"/>
            </a:rPr>
            <a:t>Audit retention and destruction practices</a:t>
          </a:r>
        </a:p>
      </dgm:t>
    </dgm:pt>
    <dgm:pt modelId="{362C9049-4E22-2F4D-A82A-35F20D70E054}" type="parTrans" cxnId="{40001F41-DFD5-A84A-8067-E6AB25712030}">
      <dgm:prSet/>
      <dgm:spPr/>
      <dgm:t>
        <a:bodyPr/>
        <a:lstStyle/>
        <a:p>
          <a:endParaRPr lang="en-US"/>
        </a:p>
      </dgm:t>
    </dgm:pt>
    <dgm:pt modelId="{C23E33F1-34F0-8345-9700-D203D26E3C61}" type="sibTrans" cxnId="{40001F41-DFD5-A84A-8067-E6AB25712030}">
      <dgm:prSet/>
      <dgm:spPr/>
      <dgm:t>
        <a:bodyPr/>
        <a:lstStyle/>
        <a:p>
          <a:endParaRPr lang="en-US"/>
        </a:p>
      </dgm:t>
    </dgm:pt>
    <dgm:pt modelId="{6EB91303-A642-CE4F-96E5-4EF8259DF3C6}">
      <dgm:prSet custT="1"/>
      <dgm:spPr>
        <a:noFill/>
      </dgm:spPr>
      <dgm:t>
        <a:bodyPr anchor="ctr"/>
        <a:lstStyle/>
        <a:p>
          <a:r>
            <a:rPr lang="en-US" sz="2400" dirty="0">
              <a:latin typeface="Open Sans Semibold"/>
              <a:cs typeface="Open Sans Semibold"/>
            </a:rPr>
            <a:t>Periodically review policy</a:t>
          </a:r>
        </a:p>
      </dgm:t>
    </dgm:pt>
    <dgm:pt modelId="{7512D3CE-D303-C340-A5B5-260D2D04F4F4}" type="parTrans" cxnId="{3E1B4EA5-5DEB-1447-B21C-80C83EA6B917}">
      <dgm:prSet/>
      <dgm:spPr/>
      <dgm:t>
        <a:bodyPr/>
        <a:lstStyle/>
        <a:p>
          <a:endParaRPr lang="en-US"/>
        </a:p>
      </dgm:t>
    </dgm:pt>
    <dgm:pt modelId="{031F6F12-F52F-8C44-B6B6-272DE3F3B9D1}" type="sibTrans" cxnId="{3E1B4EA5-5DEB-1447-B21C-80C83EA6B917}">
      <dgm:prSet/>
      <dgm:spPr/>
      <dgm:t>
        <a:bodyPr/>
        <a:lstStyle/>
        <a:p>
          <a:endParaRPr lang="en-US"/>
        </a:p>
      </dgm:t>
    </dgm:pt>
    <dgm:pt modelId="{5AC08C2D-F87A-B047-9A1F-5AEFFCF08BEF}">
      <dgm:prSet custT="1"/>
      <dgm:spPr>
        <a:noFill/>
      </dgm:spPr>
      <dgm:t>
        <a:bodyPr anchor="ctr"/>
        <a:lstStyle/>
        <a:p>
          <a:pPr rtl="0"/>
          <a:r>
            <a:rPr lang="en-US" sz="2400" dirty="0">
              <a:latin typeface="Open Sans Semibold"/>
              <a:cs typeface="Open Sans Semibold"/>
            </a:rPr>
            <a:t>Document policy, implementation, training, and audits</a:t>
          </a:r>
        </a:p>
      </dgm:t>
    </dgm:pt>
    <dgm:pt modelId="{0075F5F5-8A2E-6B4A-974F-C3D40DCAD295}" type="parTrans" cxnId="{D89FAB03-B5BF-A249-88E3-19434506ACBE}">
      <dgm:prSet/>
      <dgm:spPr/>
      <dgm:t>
        <a:bodyPr/>
        <a:lstStyle/>
        <a:p>
          <a:endParaRPr lang="en-US"/>
        </a:p>
      </dgm:t>
    </dgm:pt>
    <dgm:pt modelId="{F1592B7C-24CC-084E-B2D1-D1D47B0E8C84}" type="sibTrans" cxnId="{D89FAB03-B5BF-A249-88E3-19434506ACBE}">
      <dgm:prSet/>
      <dgm:spPr/>
      <dgm:t>
        <a:bodyPr/>
        <a:lstStyle/>
        <a:p>
          <a:endParaRPr lang="en-US"/>
        </a:p>
      </dgm:t>
    </dgm:pt>
    <dgm:pt modelId="{5780737C-8D37-114B-A46C-5D161BBB12BC}">
      <dgm:prSet/>
      <dgm:spPr/>
      <dgm:t>
        <a:bodyPr/>
        <a:lstStyle/>
        <a:p>
          <a:endParaRPr lang="en-US" dirty="0"/>
        </a:p>
      </dgm:t>
    </dgm:pt>
    <dgm:pt modelId="{A65446B8-DC60-6249-A123-CFAC4CFA2BF9}" type="parTrans" cxnId="{CD7D9902-EBB1-A046-9D26-8A908818ED19}">
      <dgm:prSet/>
      <dgm:spPr/>
      <dgm:t>
        <a:bodyPr/>
        <a:lstStyle/>
        <a:p>
          <a:endParaRPr lang="en-US"/>
        </a:p>
      </dgm:t>
    </dgm:pt>
    <dgm:pt modelId="{06C6C4FE-1C2D-3A4D-B343-174C6311DC0C}" type="sibTrans" cxnId="{CD7D9902-EBB1-A046-9D26-8A908818ED19}">
      <dgm:prSet/>
      <dgm:spPr/>
      <dgm:t>
        <a:bodyPr/>
        <a:lstStyle/>
        <a:p>
          <a:endParaRPr lang="en-US"/>
        </a:p>
      </dgm:t>
    </dgm:pt>
    <dgm:pt modelId="{AC8400AB-8EF3-F04A-A485-7A37CCD7A711}" type="pres">
      <dgm:prSet presAssocID="{227B85D9-7AA0-D148-8FD3-E71164F485FA}" presName="vert0" presStyleCnt="0">
        <dgm:presLayoutVars>
          <dgm:dir/>
          <dgm:animOne val="branch"/>
          <dgm:animLvl val="lvl"/>
        </dgm:presLayoutVars>
      </dgm:prSet>
      <dgm:spPr/>
    </dgm:pt>
    <dgm:pt modelId="{87B9AFD6-E341-0246-9F90-A9F1A4D5309B}" type="pres">
      <dgm:prSet presAssocID="{C418F0E7-5517-084C-909F-8B1366168794}" presName="thickLine" presStyleLbl="alignNode1" presStyleIdx="0" presStyleCnt="5"/>
      <dgm:spPr/>
    </dgm:pt>
    <dgm:pt modelId="{497CA7FA-A4FB-C648-BB32-4645BB1347D7}" type="pres">
      <dgm:prSet presAssocID="{C418F0E7-5517-084C-909F-8B1366168794}" presName="horz1" presStyleCnt="0"/>
      <dgm:spPr/>
    </dgm:pt>
    <dgm:pt modelId="{FF26129F-D48A-5F40-9458-D857EC795AA2}" type="pres">
      <dgm:prSet presAssocID="{C418F0E7-5517-084C-909F-8B1366168794}" presName="tx1" presStyleLbl="revTx" presStyleIdx="0" presStyleCnt="5"/>
      <dgm:spPr/>
    </dgm:pt>
    <dgm:pt modelId="{540F8310-D86F-A74D-AF36-87AC5E4ADE51}" type="pres">
      <dgm:prSet presAssocID="{C418F0E7-5517-084C-909F-8B1366168794}" presName="vert1" presStyleCnt="0"/>
      <dgm:spPr/>
    </dgm:pt>
    <dgm:pt modelId="{721A2135-C1F3-DA4A-B119-796A40EF200C}" type="pres">
      <dgm:prSet presAssocID="{8EE80EBD-97AE-8847-BB37-29587238724D}" presName="thickLine" presStyleLbl="alignNode1" presStyleIdx="1" presStyleCnt="5"/>
      <dgm:spPr/>
    </dgm:pt>
    <dgm:pt modelId="{46357BF7-8748-5447-B419-D0C1E5A3F581}" type="pres">
      <dgm:prSet presAssocID="{8EE80EBD-97AE-8847-BB37-29587238724D}" presName="horz1" presStyleCnt="0"/>
      <dgm:spPr/>
    </dgm:pt>
    <dgm:pt modelId="{895DA573-4104-3645-8547-D30BA2B1D4F1}" type="pres">
      <dgm:prSet presAssocID="{8EE80EBD-97AE-8847-BB37-29587238724D}" presName="tx1" presStyleLbl="revTx" presStyleIdx="1" presStyleCnt="5"/>
      <dgm:spPr/>
    </dgm:pt>
    <dgm:pt modelId="{6A95561B-818F-C34C-A9DD-1682548AD5D4}" type="pres">
      <dgm:prSet presAssocID="{8EE80EBD-97AE-8847-BB37-29587238724D}" presName="vert1" presStyleCnt="0"/>
      <dgm:spPr/>
    </dgm:pt>
    <dgm:pt modelId="{AFDFC935-866D-454F-AE68-CDE7BC0D23B1}" type="pres">
      <dgm:prSet presAssocID="{6EB91303-A642-CE4F-96E5-4EF8259DF3C6}" presName="thickLine" presStyleLbl="alignNode1" presStyleIdx="2" presStyleCnt="5"/>
      <dgm:spPr/>
    </dgm:pt>
    <dgm:pt modelId="{A01D3074-DC4E-4A42-9D90-9F21105D7DF8}" type="pres">
      <dgm:prSet presAssocID="{6EB91303-A642-CE4F-96E5-4EF8259DF3C6}" presName="horz1" presStyleCnt="0"/>
      <dgm:spPr/>
    </dgm:pt>
    <dgm:pt modelId="{52306CFD-8B70-B043-A7DD-D7B23F20B60A}" type="pres">
      <dgm:prSet presAssocID="{6EB91303-A642-CE4F-96E5-4EF8259DF3C6}" presName="tx1" presStyleLbl="revTx" presStyleIdx="2" presStyleCnt="5"/>
      <dgm:spPr/>
    </dgm:pt>
    <dgm:pt modelId="{194F9661-6E53-4746-8921-B091F19A248C}" type="pres">
      <dgm:prSet presAssocID="{6EB91303-A642-CE4F-96E5-4EF8259DF3C6}" presName="vert1" presStyleCnt="0"/>
      <dgm:spPr/>
    </dgm:pt>
    <dgm:pt modelId="{1EC85288-0E19-824A-8F9B-8744EBADC50D}" type="pres">
      <dgm:prSet presAssocID="{5AC08C2D-F87A-B047-9A1F-5AEFFCF08BEF}" presName="thickLine" presStyleLbl="alignNode1" presStyleIdx="3" presStyleCnt="5"/>
      <dgm:spPr/>
    </dgm:pt>
    <dgm:pt modelId="{CE610399-4B74-534B-82F9-6C7E147FD1A0}" type="pres">
      <dgm:prSet presAssocID="{5AC08C2D-F87A-B047-9A1F-5AEFFCF08BEF}" presName="horz1" presStyleCnt="0"/>
      <dgm:spPr/>
    </dgm:pt>
    <dgm:pt modelId="{9D746D8B-5375-7544-BB52-9A53FEB3780E}" type="pres">
      <dgm:prSet presAssocID="{5AC08C2D-F87A-B047-9A1F-5AEFFCF08BEF}" presName="tx1" presStyleLbl="revTx" presStyleIdx="3" presStyleCnt="5"/>
      <dgm:spPr/>
    </dgm:pt>
    <dgm:pt modelId="{ED230B99-8AB8-F14A-B009-5ACD2354C8AE}" type="pres">
      <dgm:prSet presAssocID="{5AC08C2D-F87A-B047-9A1F-5AEFFCF08BEF}" presName="vert1" presStyleCnt="0"/>
      <dgm:spPr/>
    </dgm:pt>
    <dgm:pt modelId="{3FAD608C-51DA-D149-BE94-C6601CC4B88A}" type="pres">
      <dgm:prSet presAssocID="{5780737C-8D37-114B-A46C-5D161BBB12BC}" presName="thickLine" presStyleLbl="alignNode1" presStyleIdx="4" presStyleCnt="5"/>
      <dgm:spPr>
        <a:ln w="25400">
          <a:solidFill>
            <a:srgbClr val="006F53"/>
          </a:solidFill>
        </a:ln>
      </dgm:spPr>
    </dgm:pt>
    <dgm:pt modelId="{B7FB6FAD-052B-2E47-A375-2FFC3A57C18A}" type="pres">
      <dgm:prSet presAssocID="{5780737C-8D37-114B-A46C-5D161BBB12BC}" presName="horz1" presStyleCnt="0"/>
      <dgm:spPr/>
    </dgm:pt>
    <dgm:pt modelId="{65805A82-D3C2-AD42-B866-C6EEFD935F5A}" type="pres">
      <dgm:prSet presAssocID="{5780737C-8D37-114B-A46C-5D161BBB12BC}" presName="tx1" presStyleLbl="revTx" presStyleIdx="4" presStyleCnt="5"/>
      <dgm:spPr/>
    </dgm:pt>
    <dgm:pt modelId="{CB0A69F3-5333-0A4D-83C0-E357C218606F}" type="pres">
      <dgm:prSet presAssocID="{5780737C-8D37-114B-A46C-5D161BBB12BC}" presName="vert1" presStyleCnt="0"/>
      <dgm:spPr/>
    </dgm:pt>
  </dgm:ptLst>
  <dgm:cxnLst>
    <dgm:cxn modelId="{CD7D9902-EBB1-A046-9D26-8A908818ED19}" srcId="{227B85D9-7AA0-D148-8FD3-E71164F485FA}" destId="{5780737C-8D37-114B-A46C-5D161BBB12BC}" srcOrd="4" destOrd="0" parTransId="{A65446B8-DC60-6249-A123-CFAC4CFA2BF9}" sibTransId="{06C6C4FE-1C2D-3A4D-B343-174C6311DC0C}"/>
    <dgm:cxn modelId="{D89FAB03-B5BF-A249-88E3-19434506ACBE}" srcId="{227B85D9-7AA0-D148-8FD3-E71164F485FA}" destId="{5AC08C2D-F87A-B047-9A1F-5AEFFCF08BEF}" srcOrd="3" destOrd="0" parTransId="{0075F5F5-8A2E-6B4A-974F-C3D40DCAD295}" sibTransId="{F1592B7C-24CC-084E-B2D1-D1D47B0E8C84}"/>
    <dgm:cxn modelId="{FE38511B-FBDE-ED44-92C1-FA547E29DB0D}" type="presOf" srcId="{227B85D9-7AA0-D148-8FD3-E71164F485FA}" destId="{AC8400AB-8EF3-F04A-A485-7A37CCD7A711}" srcOrd="0" destOrd="0" presId="urn:microsoft.com/office/officeart/2008/layout/LinedList"/>
    <dgm:cxn modelId="{40001F41-DFD5-A84A-8067-E6AB25712030}" srcId="{227B85D9-7AA0-D148-8FD3-E71164F485FA}" destId="{8EE80EBD-97AE-8847-BB37-29587238724D}" srcOrd="1" destOrd="0" parTransId="{362C9049-4E22-2F4D-A82A-35F20D70E054}" sibTransId="{C23E33F1-34F0-8345-9700-D203D26E3C61}"/>
    <dgm:cxn modelId="{C6D58376-5BCB-BE40-B7F7-0AD518D6AA79}" type="presOf" srcId="{C418F0E7-5517-084C-909F-8B1366168794}" destId="{FF26129F-D48A-5F40-9458-D857EC795AA2}" srcOrd="0" destOrd="0" presId="urn:microsoft.com/office/officeart/2008/layout/LinedList"/>
    <dgm:cxn modelId="{60B0829A-864B-A249-BAE8-CEA1E69405BC}" type="presOf" srcId="{8EE80EBD-97AE-8847-BB37-29587238724D}" destId="{895DA573-4104-3645-8547-D30BA2B1D4F1}" srcOrd="0" destOrd="0" presId="urn:microsoft.com/office/officeart/2008/layout/LinedList"/>
    <dgm:cxn modelId="{73B6999F-E8D9-304B-9D94-2B85283A5709}" srcId="{227B85D9-7AA0-D148-8FD3-E71164F485FA}" destId="{C418F0E7-5517-084C-909F-8B1366168794}" srcOrd="0" destOrd="0" parTransId="{19A23346-CD11-6C40-ACCC-E94A71B135AE}" sibTransId="{D93E97CF-3507-2949-976E-DED69395F0A9}"/>
    <dgm:cxn modelId="{3E1B4EA5-5DEB-1447-B21C-80C83EA6B917}" srcId="{227B85D9-7AA0-D148-8FD3-E71164F485FA}" destId="{6EB91303-A642-CE4F-96E5-4EF8259DF3C6}" srcOrd="2" destOrd="0" parTransId="{7512D3CE-D303-C340-A5B5-260D2D04F4F4}" sibTransId="{031F6F12-F52F-8C44-B6B6-272DE3F3B9D1}"/>
    <dgm:cxn modelId="{7401FABE-17AE-D847-966A-F442BDC3E1DA}" type="presOf" srcId="{6EB91303-A642-CE4F-96E5-4EF8259DF3C6}" destId="{52306CFD-8B70-B043-A7DD-D7B23F20B60A}" srcOrd="0" destOrd="0" presId="urn:microsoft.com/office/officeart/2008/layout/LinedList"/>
    <dgm:cxn modelId="{8084CBC6-9DEA-714F-A91D-969F3E2A76BE}" type="presOf" srcId="{5AC08C2D-F87A-B047-9A1F-5AEFFCF08BEF}" destId="{9D746D8B-5375-7544-BB52-9A53FEB3780E}" srcOrd="0" destOrd="0" presId="urn:microsoft.com/office/officeart/2008/layout/LinedList"/>
    <dgm:cxn modelId="{3F8DEFD1-90DF-ED4D-BF14-1D67E3DE86B6}" type="presOf" srcId="{5780737C-8D37-114B-A46C-5D161BBB12BC}" destId="{65805A82-D3C2-AD42-B866-C6EEFD935F5A}" srcOrd="0" destOrd="0" presId="urn:microsoft.com/office/officeart/2008/layout/LinedList"/>
    <dgm:cxn modelId="{7F15B880-862D-BE4F-9DD4-1D8DA4E46B9E}" type="presParOf" srcId="{AC8400AB-8EF3-F04A-A485-7A37CCD7A711}" destId="{87B9AFD6-E341-0246-9F90-A9F1A4D5309B}" srcOrd="0" destOrd="0" presId="urn:microsoft.com/office/officeart/2008/layout/LinedList"/>
    <dgm:cxn modelId="{6E6BF7E8-A481-7341-B0DF-DF502D7ED4A2}" type="presParOf" srcId="{AC8400AB-8EF3-F04A-A485-7A37CCD7A711}" destId="{497CA7FA-A4FB-C648-BB32-4645BB1347D7}" srcOrd="1" destOrd="0" presId="urn:microsoft.com/office/officeart/2008/layout/LinedList"/>
    <dgm:cxn modelId="{795E0770-2CAE-5642-8259-96C973974613}" type="presParOf" srcId="{497CA7FA-A4FB-C648-BB32-4645BB1347D7}" destId="{FF26129F-D48A-5F40-9458-D857EC795AA2}" srcOrd="0" destOrd="0" presId="urn:microsoft.com/office/officeart/2008/layout/LinedList"/>
    <dgm:cxn modelId="{96ED0ED9-F9F2-A640-81B2-C3C64E52857D}" type="presParOf" srcId="{497CA7FA-A4FB-C648-BB32-4645BB1347D7}" destId="{540F8310-D86F-A74D-AF36-87AC5E4ADE51}" srcOrd="1" destOrd="0" presId="urn:microsoft.com/office/officeart/2008/layout/LinedList"/>
    <dgm:cxn modelId="{8758CC12-AE8A-504B-A743-BB5103723C78}" type="presParOf" srcId="{AC8400AB-8EF3-F04A-A485-7A37CCD7A711}" destId="{721A2135-C1F3-DA4A-B119-796A40EF200C}" srcOrd="2" destOrd="0" presId="urn:microsoft.com/office/officeart/2008/layout/LinedList"/>
    <dgm:cxn modelId="{E4D5B95B-04F5-A047-AFE8-81C6AE28C206}" type="presParOf" srcId="{AC8400AB-8EF3-F04A-A485-7A37CCD7A711}" destId="{46357BF7-8748-5447-B419-D0C1E5A3F581}" srcOrd="3" destOrd="0" presId="urn:microsoft.com/office/officeart/2008/layout/LinedList"/>
    <dgm:cxn modelId="{A52E761E-E5C5-9741-BA4F-B484F3A70FD3}" type="presParOf" srcId="{46357BF7-8748-5447-B419-D0C1E5A3F581}" destId="{895DA573-4104-3645-8547-D30BA2B1D4F1}" srcOrd="0" destOrd="0" presId="urn:microsoft.com/office/officeart/2008/layout/LinedList"/>
    <dgm:cxn modelId="{ED4D758E-817A-7840-B6D2-314205A3AFD1}" type="presParOf" srcId="{46357BF7-8748-5447-B419-D0C1E5A3F581}" destId="{6A95561B-818F-C34C-A9DD-1682548AD5D4}" srcOrd="1" destOrd="0" presId="urn:microsoft.com/office/officeart/2008/layout/LinedList"/>
    <dgm:cxn modelId="{C0CFCB68-D394-4540-8B83-34F14619D693}" type="presParOf" srcId="{AC8400AB-8EF3-F04A-A485-7A37CCD7A711}" destId="{AFDFC935-866D-454F-AE68-CDE7BC0D23B1}" srcOrd="4" destOrd="0" presId="urn:microsoft.com/office/officeart/2008/layout/LinedList"/>
    <dgm:cxn modelId="{248529E3-C68C-B04C-ADC3-A8766F7B3B64}" type="presParOf" srcId="{AC8400AB-8EF3-F04A-A485-7A37CCD7A711}" destId="{A01D3074-DC4E-4A42-9D90-9F21105D7DF8}" srcOrd="5" destOrd="0" presId="urn:microsoft.com/office/officeart/2008/layout/LinedList"/>
    <dgm:cxn modelId="{A03AD1E8-C127-F94E-870F-A5C4740B8884}" type="presParOf" srcId="{A01D3074-DC4E-4A42-9D90-9F21105D7DF8}" destId="{52306CFD-8B70-B043-A7DD-D7B23F20B60A}" srcOrd="0" destOrd="0" presId="urn:microsoft.com/office/officeart/2008/layout/LinedList"/>
    <dgm:cxn modelId="{B1731B70-CF0A-4F46-BBC3-7F8BDA3760F1}" type="presParOf" srcId="{A01D3074-DC4E-4A42-9D90-9F21105D7DF8}" destId="{194F9661-6E53-4746-8921-B091F19A248C}" srcOrd="1" destOrd="0" presId="urn:microsoft.com/office/officeart/2008/layout/LinedList"/>
    <dgm:cxn modelId="{5C39B777-35DF-E142-AB9E-3C39B98A8FC3}" type="presParOf" srcId="{AC8400AB-8EF3-F04A-A485-7A37CCD7A711}" destId="{1EC85288-0E19-824A-8F9B-8744EBADC50D}" srcOrd="6" destOrd="0" presId="urn:microsoft.com/office/officeart/2008/layout/LinedList"/>
    <dgm:cxn modelId="{6E573DB1-89BF-4444-851F-81607130740D}" type="presParOf" srcId="{AC8400AB-8EF3-F04A-A485-7A37CCD7A711}" destId="{CE610399-4B74-534B-82F9-6C7E147FD1A0}" srcOrd="7" destOrd="0" presId="urn:microsoft.com/office/officeart/2008/layout/LinedList"/>
    <dgm:cxn modelId="{6EEC99A4-DBDB-9242-AE8E-08A0B884EE21}" type="presParOf" srcId="{CE610399-4B74-534B-82F9-6C7E147FD1A0}" destId="{9D746D8B-5375-7544-BB52-9A53FEB3780E}" srcOrd="0" destOrd="0" presId="urn:microsoft.com/office/officeart/2008/layout/LinedList"/>
    <dgm:cxn modelId="{EB5D34D5-5FDD-E445-A2AF-8C919B6CC95D}" type="presParOf" srcId="{CE610399-4B74-534B-82F9-6C7E147FD1A0}" destId="{ED230B99-8AB8-F14A-B009-5ACD2354C8AE}" srcOrd="1" destOrd="0" presId="urn:microsoft.com/office/officeart/2008/layout/LinedList"/>
    <dgm:cxn modelId="{8400E7BC-73FB-B042-B151-0352BA2BD645}" type="presParOf" srcId="{AC8400AB-8EF3-F04A-A485-7A37CCD7A711}" destId="{3FAD608C-51DA-D149-BE94-C6601CC4B88A}" srcOrd="8" destOrd="0" presId="urn:microsoft.com/office/officeart/2008/layout/LinedList"/>
    <dgm:cxn modelId="{525FDA23-3F5B-AA47-91B4-BF80C50BC9B0}" type="presParOf" srcId="{AC8400AB-8EF3-F04A-A485-7A37CCD7A711}" destId="{B7FB6FAD-052B-2E47-A375-2FFC3A57C18A}" srcOrd="9" destOrd="0" presId="urn:microsoft.com/office/officeart/2008/layout/LinedList"/>
    <dgm:cxn modelId="{79A9B0DA-526A-8B4F-8441-64FA28B6F1D2}" type="presParOf" srcId="{B7FB6FAD-052B-2E47-A375-2FFC3A57C18A}" destId="{65805A82-D3C2-AD42-B866-C6EEFD935F5A}" srcOrd="0" destOrd="0" presId="urn:microsoft.com/office/officeart/2008/layout/LinedList"/>
    <dgm:cxn modelId="{45286889-5937-1649-898F-F7CDA12EC9E6}" type="presParOf" srcId="{B7FB6FAD-052B-2E47-A375-2FFC3A57C18A}" destId="{CB0A69F3-5333-0A4D-83C0-E357C218606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7A0789-F780-5D41-82E2-6001E6082878}">
      <dsp:nvSpPr>
        <dsp:cNvPr id="0" name=""/>
        <dsp:cNvSpPr/>
      </dsp:nvSpPr>
      <dsp:spPr>
        <a:xfrm>
          <a:off x="0" y="603"/>
          <a:ext cx="10037763" cy="0"/>
        </a:xfrm>
        <a:prstGeom prst="line">
          <a:avLst/>
        </a:prstGeom>
        <a:solidFill>
          <a:schemeClr val="lt1">
            <a:hueOff val="0"/>
            <a:satOff val="0"/>
            <a:lumOff val="0"/>
            <a:alphaOff val="0"/>
          </a:schemeClr>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sp>
    <dsp:sp modelId="{1858FC74-4C3B-8C4E-AD18-F4DDE5356352}">
      <dsp:nvSpPr>
        <dsp:cNvPr id="0" name=""/>
        <dsp:cNvSpPr/>
      </dsp:nvSpPr>
      <dsp:spPr>
        <a:xfrm>
          <a:off x="0" y="603"/>
          <a:ext cx="10037763" cy="705733"/>
        </a:xfrm>
        <a:prstGeom prst="rect">
          <a:avLst/>
        </a:prstGeom>
        <a:solidFill>
          <a:srgbClr val="F7F7F9"/>
        </a:solid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latin typeface="Open Sans Semibold"/>
              <a:cs typeface="Open Sans Semibold"/>
            </a:rPr>
            <a:t>Domain 1: </a:t>
          </a:r>
          <a:r>
            <a:rPr lang="en-US" sz="2400" b="0" kern="1200" dirty="0">
              <a:latin typeface="Open Sans Semibold"/>
              <a:cs typeface="Open Sans Semibold"/>
            </a:rPr>
            <a:t>Security and Risk Management</a:t>
          </a:r>
        </a:p>
      </dsp:txBody>
      <dsp:txXfrm>
        <a:off x="0" y="603"/>
        <a:ext cx="10037763" cy="705733"/>
      </dsp:txXfrm>
    </dsp:sp>
    <dsp:sp modelId="{81B6FAE2-23E4-4546-AD04-5A1B7DB6ED86}">
      <dsp:nvSpPr>
        <dsp:cNvPr id="0" name=""/>
        <dsp:cNvSpPr/>
      </dsp:nvSpPr>
      <dsp:spPr>
        <a:xfrm>
          <a:off x="0" y="70633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098F93-2631-3946-8309-625790F0C226}">
      <dsp:nvSpPr>
        <dsp:cNvPr id="0" name=""/>
        <dsp:cNvSpPr/>
      </dsp:nvSpPr>
      <dsp:spPr>
        <a:xfrm>
          <a:off x="0" y="706337"/>
          <a:ext cx="10037763" cy="705733"/>
        </a:xfrm>
        <a:prstGeom prst="rect">
          <a:avLst/>
        </a:prstGeom>
        <a:solidFill>
          <a:srgbClr val="006F53"/>
        </a:solid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solidFill>
                <a:schemeClr val="bg1"/>
              </a:solidFill>
              <a:latin typeface="Open Sans Semibold"/>
              <a:cs typeface="Open Sans Semibold"/>
            </a:rPr>
            <a:t>Domain 2: Asset Security</a:t>
          </a:r>
        </a:p>
      </dsp:txBody>
      <dsp:txXfrm>
        <a:off x="0" y="706337"/>
        <a:ext cx="10037763" cy="705733"/>
      </dsp:txXfrm>
    </dsp:sp>
    <dsp:sp modelId="{9CC527D9-3328-1844-BDFB-663FBB123147}">
      <dsp:nvSpPr>
        <dsp:cNvPr id="0" name=""/>
        <dsp:cNvSpPr/>
      </dsp:nvSpPr>
      <dsp:spPr>
        <a:xfrm>
          <a:off x="0" y="141207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C74A29A-2FB0-A14A-AD53-59D5FC2432F2}">
      <dsp:nvSpPr>
        <dsp:cNvPr id="0" name=""/>
        <dsp:cNvSpPr/>
      </dsp:nvSpPr>
      <dsp:spPr>
        <a:xfrm>
          <a:off x="0" y="1412071"/>
          <a:ext cx="10037763" cy="705733"/>
        </a:xfrm>
        <a:prstGeom prst="rect">
          <a:avLst/>
        </a:prstGeom>
        <a:solidFill>
          <a:srgbClr val="F7F7F9"/>
        </a:solid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latin typeface="Open Sans Semibold"/>
              <a:cs typeface="Open Sans Semibold"/>
            </a:rPr>
            <a:t>Domain 3: </a:t>
          </a:r>
          <a:r>
            <a:rPr lang="en-US" sz="2400" b="0" kern="1200" dirty="0">
              <a:latin typeface="Open Sans Semibold"/>
              <a:cs typeface="Open Sans Semibold"/>
            </a:rPr>
            <a:t>Security Architecture and Engineering</a:t>
          </a:r>
        </a:p>
      </dsp:txBody>
      <dsp:txXfrm>
        <a:off x="0" y="1412071"/>
        <a:ext cx="10037763" cy="705733"/>
      </dsp:txXfrm>
    </dsp:sp>
    <dsp:sp modelId="{0A3154CB-248A-C741-AF88-27F9F85BF046}">
      <dsp:nvSpPr>
        <dsp:cNvPr id="0" name=""/>
        <dsp:cNvSpPr/>
      </dsp:nvSpPr>
      <dsp:spPr>
        <a:xfrm>
          <a:off x="0" y="2117805"/>
          <a:ext cx="10037763" cy="0"/>
        </a:xfrm>
        <a:prstGeom prst="line">
          <a:avLst/>
        </a:prstGeom>
        <a:solidFill>
          <a:schemeClr val="lt1">
            <a:hueOff val="0"/>
            <a:satOff val="0"/>
            <a:lumOff val="0"/>
            <a:alphaOff val="0"/>
          </a:schemeClr>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sp>
    <dsp:sp modelId="{3F1BEDE9-6224-334F-8391-0198328B3E1D}">
      <dsp:nvSpPr>
        <dsp:cNvPr id="0" name=""/>
        <dsp:cNvSpPr/>
      </dsp:nvSpPr>
      <dsp:spPr>
        <a:xfrm>
          <a:off x="0" y="2117805"/>
          <a:ext cx="10037763" cy="705733"/>
        </a:xfrm>
        <a:prstGeom prst="rect">
          <a:avLst/>
        </a:prstGeom>
        <a:solidFill>
          <a:srgbClr val="F7F7F9"/>
        </a:solid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latin typeface="Open Sans Semibold"/>
              <a:cs typeface="Open Sans Semibold"/>
            </a:rPr>
            <a:t>Domain 4: </a:t>
          </a:r>
          <a:r>
            <a:rPr lang="en-US" sz="2400" b="0" kern="1200" dirty="0">
              <a:latin typeface="Open Sans Semibold"/>
              <a:cs typeface="Open Sans Semibold"/>
            </a:rPr>
            <a:t>Communication and Network Security</a:t>
          </a:r>
        </a:p>
      </dsp:txBody>
      <dsp:txXfrm>
        <a:off x="0" y="2117805"/>
        <a:ext cx="10037763" cy="705733"/>
      </dsp:txXfrm>
    </dsp:sp>
    <dsp:sp modelId="{B1F0A441-036A-4D48-A20D-78DDE49BA465}">
      <dsp:nvSpPr>
        <dsp:cNvPr id="0" name=""/>
        <dsp:cNvSpPr/>
      </dsp:nvSpPr>
      <dsp:spPr>
        <a:xfrm>
          <a:off x="0" y="2823538"/>
          <a:ext cx="10037763" cy="0"/>
        </a:xfrm>
        <a:prstGeom prst="line">
          <a:avLst/>
        </a:prstGeom>
        <a:solidFill>
          <a:schemeClr val="lt1">
            <a:hueOff val="0"/>
            <a:satOff val="0"/>
            <a:lumOff val="0"/>
            <a:alphaOff val="0"/>
          </a:schemeClr>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sp>
    <dsp:sp modelId="{9056C052-B14B-C94D-8A57-3371D85E6F5D}">
      <dsp:nvSpPr>
        <dsp:cNvPr id="0" name=""/>
        <dsp:cNvSpPr/>
      </dsp:nvSpPr>
      <dsp:spPr>
        <a:xfrm>
          <a:off x="0" y="2823538"/>
          <a:ext cx="10037763" cy="705733"/>
        </a:xfrm>
        <a:prstGeom prst="rect">
          <a:avLst/>
        </a:prstGeom>
        <a:solidFill>
          <a:srgbClr val="F7F7F9"/>
        </a:solid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latin typeface="Open Sans Semibold"/>
              <a:cs typeface="Open Sans Semibold"/>
            </a:rPr>
            <a:t>Domain 5: </a:t>
          </a:r>
          <a:r>
            <a:rPr lang="en-US" sz="2400" b="0" kern="1200" dirty="0">
              <a:latin typeface="Open Sans Semibold"/>
              <a:cs typeface="Open Sans Semibold"/>
            </a:rPr>
            <a:t>Identity and Access Management (IAM)</a:t>
          </a:r>
        </a:p>
      </dsp:txBody>
      <dsp:txXfrm>
        <a:off x="0" y="2823538"/>
        <a:ext cx="10037763" cy="705733"/>
      </dsp:txXfrm>
    </dsp:sp>
    <dsp:sp modelId="{72A14F80-AACE-B84B-A9E8-95CC5EE1AD32}">
      <dsp:nvSpPr>
        <dsp:cNvPr id="0" name=""/>
        <dsp:cNvSpPr/>
      </dsp:nvSpPr>
      <dsp:spPr>
        <a:xfrm>
          <a:off x="0" y="3529272"/>
          <a:ext cx="10037763" cy="0"/>
        </a:xfrm>
        <a:prstGeom prst="line">
          <a:avLst/>
        </a:prstGeom>
        <a:solidFill>
          <a:schemeClr val="lt1">
            <a:hueOff val="0"/>
            <a:satOff val="0"/>
            <a:lumOff val="0"/>
            <a:alphaOff val="0"/>
          </a:schemeClr>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sp>
    <dsp:sp modelId="{C63EBCB4-B97C-B547-BA70-CC52993AAE0C}">
      <dsp:nvSpPr>
        <dsp:cNvPr id="0" name=""/>
        <dsp:cNvSpPr/>
      </dsp:nvSpPr>
      <dsp:spPr>
        <a:xfrm>
          <a:off x="0" y="3529272"/>
          <a:ext cx="10037763" cy="705733"/>
        </a:xfrm>
        <a:prstGeom prst="rect">
          <a:avLst/>
        </a:prstGeom>
        <a:solidFill>
          <a:srgbClr val="F7F7F9"/>
        </a:solid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latin typeface="Open Sans Semibold"/>
              <a:cs typeface="Open Sans Semibold"/>
            </a:rPr>
            <a:t>Domain 6: </a:t>
          </a:r>
          <a:r>
            <a:rPr lang="en-US" sz="2400" b="0" kern="1200" dirty="0">
              <a:latin typeface="Open Sans Semibold"/>
              <a:cs typeface="Open Sans Semibold"/>
            </a:rPr>
            <a:t>Security Assessment and Testing</a:t>
          </a:r>
        </a:p>
      </dsp:txBody>
      <dsp:txXfrm>
        <a:off x="0" y="3529272"/>
        <a:ext cx="10037763" cy="705733"/>
      </dsp:txXfrm>
    </dsp:sp>
    <dsp:sp modelId="{1621A777-1D87-8247-A34C-17EBFCD24916}">
      <dsp:nvSpPr>
        <dsp:cNvPr id="0" name=""/>
        <dsp:cNvSpPr/>
      </dsp:nvSpPr>
      <dsp:spPr>
        <a:xfrm>
          <a:off x="0" y="4235006"/>
          <a:ext cx="10037763" cy="0"/>
        </a:xfrm>
        <a:prstGeom prst="line">
          <a:avLst/>
        </a:prstGeom>
        <a:solidFill>
          <a:schemeClr val="lt1">
            <a:hueOff val="0"/>
            <a:satOff val="0"/>
            <a:lumOff val="0"/>
            <a:alphaOff val="0"/>
          </a:schemeClr>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sp>
    <dsp:sp modelId="{4EEA16FA-48C5-C24B-A4D8-B76F9A35E3C1}">
      <dsp:nvSpPr>
        <dsp:cNvPr id="0" name=""/>
        <dsp:cNvSpPr/>
      </dsp:nvSpPr>
      <dsp:spPr>
        <a:xfrm>
          <a:off x="0" y="4235006"/>
          <a:ext cx="10037763" cy="7057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endParaRPr lang="en-US" sz="3400" kern="1200" dirty="0"/>
        </a:p>
      </dsp:txBody>
      <dsp:txXfrm>
        <a:off x="0" y="4235006"/>
        <a:ext cx="10037763" cy="70573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1423"/>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1423"/>
          <a:ext cx="10037763" cy="8218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Promote cross-functional ownership</a:t>
          </a:r>
        </a:p>
      </dsp:txBody>
      <dsp:txXfrm>
        <a:off x="0" y="1423"/>
        <a:ext cx="10037763" cy="821836"/>
      </dsp:txXfrm>
    </dsp:sp>
    <dsp:sp modelId="{721A2135-C1F3-DA4A-B119-796A40EF200C}">
      <dsp:nvSpPr>
        <dsp:cNvPr id="0" name=""/>
        <dsp:cNvSpPr/>
      </dsp:nvSpPr>
      <dsp:spPr>
        <a:xfrm>
          <a:off x="0" y="82325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823259"/>
          <a:ext cx="10027960" cy="113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Promote cross-functional ownership for archiving, retention, </a:t>
          </a:r>
          <a:br>
            <a:rPr lang="en-US" sz="2400" kern="1200" dirty="0">
              <a:latin typeface="Open Sans Semibold"/>
              <a:cs typeface="Open Sans Semibold"/>
            </a:rPr>
          </a:br>
          <a:r>
            <a:rPr lang="en-US" sz="2400" kern="1200" dirty="0">
              <a:latin typeface="Open Sans Semibold"/>
              <a:cs typeface="Open Sans Semibold"/>
            </a:rPr>
            <a:t>and disposal policies</a:t>
          </a:r>
        </a:p>
      </dsp:txBody>
      <dsp:txXfrm>
        <a:off x="0" y="823259"/>
        <a:ext cx="10027960" cy="1139073"/>
      </dsp:txXfrm>
    </dsp:sp>
    <dsp:sp modelId="{AFDFC935-866D-454F-AE68-CDE7BC0D23B1}">
      <dsp:nvSpPr>
        <dsp:cNvPr id="0" name=""/>
        <dsp:cNvSpPr/>
      </dsp:nvSpPr>
      <dsp:spPr>
        <a:xfrm>
          <a:off x="0" y="1962332"/>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962332"/>
          <a:ext cx="10037763" cy="8218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Plan and practice data retention and orderly disposal</a:t>
          </a:r>
        </a:p>
      </dsp:txBody>
      <dsp:txXfrm>
        <a:off x="0" y="1962332"/>
        <a:ext cx="10037763" cy="821836"/>
      </dsp:txXfrm>
    </dsp:sp>
    <dsp:sp modelId="{1EC85288-0E19-824A-8F9B-8744EBADC50D}">
      <dsp:nvSpPr>
        <dsp:cNvPr id="0" name=""/>
        <dsp:cNvSpPr/>
      </dsp:nvSpPr>
      <dsp:spPr>
        <a:xfrm>
          <a:off x="0" y="278416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2784169"/>
          <a:ext cx="10037763" cy="8218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Key areas of focus: media, hardware, and personnel</a:t>
          </a:r>
        </a:p>
      </dsp:txBody>
      <dsp:txXfrm>
        <a:off x="0" y="2784169"/>
        <a:ext cx="10037763" cy="821836"/>
      </dsp:txXfrm>
    </dsp:sp>
    <dsp:sp modelId="{3FAD608C-51DA-D149-BE94-C6601CC4B88A}">
      <dsp:nvSpPr>
        <dsp:cNvPr id="0" name=""/>
        <dsp:cNvSpPr/>
      </dsp:nvSpPr>
      <dsp:spPr>
        <a:xfrm>
          <a:off x="0" y="3606005"/>
          <a:ext cx="10037763" cy="0"/>
        </a:xfrm>
        <a:prstGeom prst="line">
          <a:avLst/>
        </a:prstGeom>
        <a:solidFill>
          <a:schemeClr val="lt1">
            <a:hueOff val="0"/>
            <a:satOff val="0"/>
            <a:lumOff val="0"/>
            <a:alphaOff val="0"/>
          </a:schemeClr>
        </a:solidFill>
        <a:ln w="25400" cap="flat" cmpd="sng" algn="ctr">
          <a:solidFill>
            <a:srgbClr val="006F53"/>
          </a:solidFill>
          <a:prstDash val="solid"/>
        </a:ln>
        <a:effectLst/>
      </dsp:spPr>
      <dsp:style>
        <a:lnRef idx="2">
          <a:scrgbClr r="0" g="0" b="0"/>
        </a:lnRef>
        <a:fillRef idx="1">
          <a:scrgbClr r="0" g="0" b="0"/>
        </a:fillRef>
        <a:effectRef idx="0">
          <a:scrgbClr r="0" g="0" b="0"/>
        </a:effectRef>
        <a:fontRef idx="minor">
          <a:schemeClr val="lt1"/>
        </a:fontRef>
      </dsp:style>
    </dsp:sp>
    <dsp:sp modelId="{65805A82-D3C2-AD42-B866-C6EEFD935F5A}">
      <dsp:nvSpPr>
        <dsp:cNvPr id="0" name=""/>
        <dsp:cNvSpPr/>
      </dsp:nvSpPr>
      <dsp:spPr>
        <a:xfrm>
          <a:off x="0" y="3606005"/>
          <a:ext cx="10037763" cy="8218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148590" rIns="148590" bIns="148590" numCol="1" spcCol="1270" anchor="t" anchorCtr="0">
          <a:noAutofit/>
        </a:bodyPr>
        <a:lstStyle/>
        <a:p>
          <a:pPr marL="0" lvl="0" indent="0" algn="l" defTabSz="1733550">
            <a:lnSpc>
              <a:spcPct val="90000"/>
            </a:lnSpc>
            <a:spcBef>
              <a:spcPct val="0"/>
            </a:spcBef>
            <a:spcAft>
              <a:spcPct val="35000"/>
            </a:spcAft>
            <a:buNone/>
          </a:pPr>
          <a:endParaRPr lang="en-US" sz="3900" kern="1200" dirty="0"/>
        </a:p>
      </dsp:txBody>
      <dsp:txXfrm>
        <a:off x="0" y="3606005"/>
        <a:ext cx="10037763" cy="82183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37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379"/>
          <a:ext cx="10037763" cy="7153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European Document Retention Guide 2013</a:t>
          </a:r>
        </a:p>
      </dsp:txBody>
      <dsp:txXfrm>
        <a:off x="0" y="379"/>
        <a:ext cx="10037763" cy="715316"/>
      </dsp:txXfrm>
    </dsp:sp>
    <dsp:sp modelId="{721A2135-C1F3-DA4A-B119-796A40EF200C}">
      <dsp:nvSpPr>
        <dsp:cNvPr id="0" name=""/>
        <dsp:cNvSpPr/>
      </dsp:nvSpPr>
      <dsp:spPr>
        <a:xfrm>
          <a:off x="0" y="715696"/>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715696"/>
          <a:ext cx="10037763" cy="10512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State of Florida Electronic Records and Records Management Practices, November 2010</a:t>
          </a:r>
        </a:p>
      </dsp:txBody>
      <dsp:txXfrm>
        <a:off x="0" y="715696"/>
        <a:ext cx="10037763" cy="1051286"/>
      </dsp:txXfrm>
    </dsp:sp>
    <dsp:sp modelId="{AFDFC935-866D-454F-AE68-CDE7BC0D23B1}">
      <dsp:nvSpPr>
        <dsp:cNvPr id="0" name=""/>
        <dsp:cNvSpPr/>
      </dsp:nvSpPr>
      <dsp:spPr>
        <a:xfrm>
          <a:off x="0" y="1766982"/>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766982"/>
          <a:ext cx="10037763" cy="10512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The Employment Practices Code, Information Commissioner’s Office, UK, November 2011</a:t>
          </a:r>
        </a:p>
      </dsp:txBody>
      <dsp:txXfrm>
        <a:off x="0" y="1766982"/>
        <a:ext cx="10037763" cy="1051286"/>
      </dsp:txXfrm>
    </dsp:sp>
    <dsp:sp modelId="{1EC85288-0E19-824A-8F9B-8744EBADC50D}">
      <dsp:nvSpPr>
        <dsp:cNvPr id="0" name=""/>
        <dsp:cNvSpPr/>
      </dsp:nvSpPr>
      <dsp:spPr>
        <a:xfrm>
          <a:off x="0" y="281826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2818269"/>
          <a:ext cx="10037763" cy="10512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Wesleyan University, Information Technology Services Policy Regarding Data Retention for ITS-Owned Systems, September 2013</a:t>
          </a:r>
        </a:p>
      </dsp:txBody>
      <dsp:txXfrm>
        <a:off x="0" y="2818269"/>
        <a:ext cx="10037763" cy="1051286"/>
      </dsp:txXfrm>
    </dsp:sp>
    <dsp:sp modelId="{3FAD608C-51DA-D149-BE94-C6601CC4B88A}">
      <dsp:nvSpPr>
        <dsp:cNvPr id="0" name=""/>
        <dsp:cNvSpPr/>
      </dsp:nvSpPr>
      <dsp:spPr>
        <a:xfrm>
          <a:off x="0" y="3869555"/>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5805A82-D3C2-AD42-B866-C6EEFD935F5A}">
      <dsp:nvSpPr>
        <dsp:cNvPr id="0" name=""/>
        <dsp:cNvSpPr/>
      </dsp:nvSpPr>
      <dsp:spPr>
        <a:xfrm>
          <a:off x="0" y="3869555"/>
          <a:ext cx="10037763" cy="10512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endParaRPr lang="en-US" sz="5100" kern="1200" dirty="0"/>
        </a:p>
      </dsp:txBody>
      <dsp:txXfrm>
        <a:off x="0" y="3869555"/>
        <a:ext cx="10037763" cy="105128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0"/>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Visteon Corporation, International Data Protection Policy, </a:t>
          </a:r>
          <a:br>
            <a:rPr lang="en-US" sz="2400" kern="1200" dirty="0">
              <a:latin typeface="Open Sans Semibold"/>
              <a:cs typeface="Open Sans Semibold"/>
            </a:rPr>
          </a:br>
          <a:r>
            <a:rPr lang="en-US" sz="2400" kern="1200" dirty="0">
              <a:latin typeface="Open Sans Semibold"/>
              <a:cs typeface="Open Sans Semibold"/>
            </a:rPr>
            <a:t>April 2013</a:t>
          </a:r>
        </a:p>
      </dsp:txBody>
      <dsp:txXfrm>
        <a:off x="0" y="0"/>
        <a:ext cx="10037763" cy="1052115"/>
      </dsp:txXfrm>
    </dsp:sp>
    <dsp:sp modelId="{721A2135-C1F3-DA4A-B119-796A40EF200C}">
      <dsp:nvSpPr>
        <dsp:cNvPr id="0" name=""/>
        <dsp:cNvSpPr/>
      </dsp:nvSpPr>
      <dsp:spPr>
        <a:xfrm>
          <a:off x="0" y="1052115"/>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052115"/>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Texas State Records Retention Schedule (Revised 4th edition), effective July 4, 2012</a:t>
          </a:r>
        </a:p>
      </dsp:txBody>
      <dsp:txXfrm>
        <a:off x="0" y="1052115"/>
        <a:ext cx="10037763" cy="1052115"/>
      </dsp:txXfrm>
    </dsp:sp>
    <dsp:sp modelId="{AFDFC935-866D-454F-AE68-CDE7BC0D23B1}">
      <dsp:nvSpPr>
        <dsp:cNvPr id="0" name=""/>
        <dsp:cNvSpPr/>
      </dsp:nvSpPr>
      <dsp:spPr>
        <a:xfrm>
          <a:off x="0" y="210423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2104231"/>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endParaRPr lang="en-US" sz="2400" kern="1200" dirty="0">
            <a:latin typeface="Open Sans Semibold"/>
            <a:cs typeface="Open Sans Semibold"/>
          </a:endParaRPr>
        </a:p>
      </dsp:txBody>
      <dsp:txXfrm>
        <a:off x="0" y="2104231"/>
        <a:ext cx="10037763" cy="1052115"/>
      </dsp:txXfrm>
    </dsp:sp>
    <dsp:sp modelId="{1EC85288-0E19-824A-8F9B-8744EBADC50D}">
      <dsp:nvSpPr>
        <dsp:cNvPr id="0" name=""/>
        <dsp:cNvSpPr/>
      </dsp:nvSpPr>
      <dsp:spPr>
        <a:xfrm>
          <a:off x="0" y="3156346"/>
          <a:ext cx="10037763" cy="0"/>
        </a:xfrm>
        <a:prstGeom prst="line">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3156346"/>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endParaRPr lang="en-US" sz="2400" kern="1200" dirty="0">
            <a:latin typeface="Open Sans Semibold"/>
            <a:cs typeface="Open Sans Semibold"/>
          </a:endParaRPr>
        </a:p>
      </dsp:txBody>
      <dsp:txXfrm>
        <a:off x="0" y="3156346"/>
        <a:ext cx="10037763" cy="1052115"/>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25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259"/>
          <a:ext cx="10037763" cy="83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Information System Security Objectives</a:t>
          </a:r>
        </a:p>
      </dsp:txBody>
      <dsp:txXfrm>
        <a:off x="0" y="259"/>
        <a:ext cx="10037763" cy="833081"/>
      </dsp:txXfrm>
    </dsp:sp>
    <dsp:sp modelId="{721A2135-C1F3-DA4A-B119-796A40EF200C}">
      <dsp:nvSpPr>
        <dsp:cNvPr id="0" name=""/>
        <dsp:cNvSpPr/>
      </dsp:nvSpPr>
      <dsp:spPr>
        <a:xfrm>
          <a:off x="0" y="83334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833340"/>
          <a:ext cx="10037763" cy="83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Prevent, Detect, Respond, and Recover </a:t>
          </a:r>
        </a:p>
      </dsp:txBody>
      <dsp:txXfrm>
        <a:off x="0" y="833340"/>
        <a:ext cx="10037763" cy="833081"/>
      </dsp:txXfrm>
    </dsp:sp>
    <dsp:sp modelId="{AFDFC935-866D-454F-AE68-CDE7BC0D23B1}">
      <dsp:nvSpPr>
        <dsp:cNvPr id="0" name=""/>
        <dsp:cNvSpPr/>
      </dsp:nvSpPr>
      <dsp:spPr>
        <a:xfrm>
          <a:off x="0" y="1666422"/>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666422"/>
          <a:ext cx="10027960" cy="11748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Protection of Information While Being Processed, in Transit, </a:t>
          </a:r>
          <a:br>
            <a:rPr lang="en-US" sz="2400" kern="1200" dirty="0">
              <a:latin typeface="Open Sans Semibold"/>
              <a:cs typeface="Open Sans Semibold"/>
            </a:rPr>
          </a:br>
          <a:r>
            <a:rPr lang="en-US" sz="2400" kern="1200" dirty="0">
              <a:latin typeface="Open Sans Semibold"/>
              <a:cs typeface="Open Sans Semibold"/>
            </a:rPr>
            <a:t>and in Storage </a:t>
          </a:r>
        </a:p>
      </dsp:txBody>
      <dsp:txXfrm>
        <a:off x="0" y="1666422"/>
        <a:ext cx="10027960" cy="1174820"/>
      </dsp:txXfrm>
    </dsp:sp>
    <dsp:sp modelId="{1EC85288-0E19-824A-8F9B-8744EBADC50D}">
      <dsp:nvSpPr>
        <dsp:cNvPr id="0" name=""/>
        <dsp:cNvSpPr/>
      </dsp:nvSpPr>
      <dsp:spPr>
        <a:xfrm>
          <a:off x="0" y="2841242"/>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2841242"/>
          <a:ext cx="10037763" cy="83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External Systems Are Assumed to Be Insecure</a:t>
          </a:r>
          <a:endParaRPr lang="en-US" sz="2400" b="1" kern="1200" dirty="0">
            <a:solidFill>
              <a:schemeClr val="dk1"/>
            </a:solidFill>
            <a:latin typeface="Calibri"/>
            <a:ea typeface="Calibri"/>
            <a:cs typeface="Calibri"/>
            <a:sym typeface="Calibri"/>
          </a:endParaRPr>
        </a:p>
      </dsp:txBody>
      <dsp:txXfrm>
        <a:off x="0" y="2841242"/>
        <a:ext cx="10037763" cy="833081"/>
      </dsp:txXfrm>
    </dsp:sp>
    <dsp:sp modelId="{3FAD608C-51DA-D149-BE94-C6601CC4B88A}">
      <dsp:nvSpPr>
        <dsp:cNvPr id="0" name=""/>
        <dsp:cNvSpPr/>
      </dsp:nvSpPr>
      <dsp:spPr>
        <a:xfrm>
          <a:off x="0" y="3674324"/>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5805A82-D3C2-AD42-B866-C6EEFD935F5A}">
      <dsp:nvSpPr>
        <dsp:cNvPr id="0" name=""/>
        <dsp:cNvSpPr/>
      </dsp:nvSpPr>
      <dsp:spPr>
        <a:xfrm>
          <a:off x="0" y="3674324"/>
          <a:ext cx="10037763" cy="8330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endParaRPr lang="en-US" sz="4000" kern="1200" dirty="0"/>
        </a:p>
      </dsp:txBody>
      <dsp:txXfrm>
        <a:off x="0" y="3674324"/>
        <a:ext cx="10037763" cy="833081"/>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513"/>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513"/>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Resilience for Critical Information Systems </a:t>
          </a:r>
        </a:p>
      </dsp:txBody>
      <dsp:txXfrm>
        <a:off x="0" y="513"/>
        <a:ext cx="10037763" cy="841486"/>
      </dsp:txXfrm>
    </dsp:sp>
    <dsp:sp modelId="{721A2135-C1F3-DA4A-B119-796A40EF200C}">
      <dsp:nvSpPr>
        <dsp:cNvPr id="0" name=""/>
        <dsp:cNvSpPr/>
      </dsp:nvSpPr>
      <dsp:spPr>
        <a:xfrm>
          <a:off x="0" y="84200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842000"/>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Auditability and Accountability </a:t>
          </a:r>
        </a:p>
      </dsp:txBody>
      <dsp:txXfrm>
        <a:off x="0" y="842000"/>
        <a:ext cx="10037763" cy="841486"/>
      </dsp:txXfrm>
    </dsp:sp>
    <dsp:sp modelId="{AFDFC935-866D-454F-AE68-CDE7BC0D23B1}">
      <dsp:nvSpPr>
        <dsp:cNvPr id="0" name=""/>
        <dsp:cNvSpPr/>
      </dsp:nvSpPr>
      <dsp:spPr>
        <a:xfrm>
          <a:off x="0" y="168348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683487"/>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endParaRPr lang="en-US" sz="2400" kern="1200" dirty="0">
            <a:latin typeface="Open Sans Semibold"/>
            <a:cs typeface="Open Sans Semibold"/>
          </a:endParaRPr>
        </a:p>
      </dsp:txBody>
      <dsp:txXfrm>
        <a:off x="0" y="1683487"/>
        <a:ext cx="10037763" cy="841486"/>
      </dsp:txXfrm>
    </dsp:sp>
    <dsp:sp modelId="{1EC85288-0E19-824A-8F9B-8744EBADC50D}">
      <dsp:nvSpPr>
        <dsp:cNvPr id="0" name=""/>
        <dsp:cNvSpPr/>
      </dsp:nvSpPr>
      <dsp:spPr>
        <a:xfrm>
          <a:off x="0" y="2524974"/>
          <a:ext cx="10037763" cy="0"/>
        </a:xfrm>
        <a:prstGeom prst="line">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2524974"/>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endParaRPr lang="en-US" sz="2400" b="1" kern="1200" dirty="0">
            <a:solidFill>
              <a:schemeClr val="dk1"/>
            </a:solidFill>
            <a:latin typeface="Calibri"/>
            <a:ea typeface="Calibri"/>
            <a:cs typeface="Calibri"/>
            <a:sym typeface="Calibri"/>
          </a:endParaRPr>
        </a:p>
      </dsp:txBody>
      <dsp:txXfrm>
        <a:off x="0" y="2524974"/>
        <a:ext cx="10037763" cy="841486"/>
      </dsp:txXfrm>
    </dsp:sp>
    <dsp:sp modelId="{3FAD608C-51DA-D149-BE94-C6601CC4B88A}">
      <dsp:nvSpPr>
        <dsp:cNvPr id="0" name=""/>
        <dsp:cNvSpPr/>
      </dsp:nvSpPr>
      <dsp:spPr>
        <a:xfrm>
          <a:off x="0" y="3366461"/>
          <a:ext cx="10037763" cy="0"/>
        </a:xfrm>
        <a:prstGeom prst="line">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5805A82-D3C2-AD42-B866-C6EEFD935F5A}">
      <dsp:nvSpPr>
        <dsp:cNvPr id="0" name=""/>
        <dsp:cNvSpPr/>
      </dsp:nvSpPr>
      <dsp:spPr>
        <a:xfrm>
          <a:off x="0" y="3366461"/>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endParaRPr lang="en-US" sz="4000" kern="1200" dirty="0"/>
        </a:p>
      </dsp:txBody>
      <dsp:txXfrm>
        <a:off x="0" y="3366461"/>
        <a:ext cx="10037763" cy="84148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3474"/>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3474"/>
          <a:ext cx="10037763" cy="1128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The protection of stored data is often a key requirement for an organization’s sensitive information</a:t>
          </a:r>
        </a:p>
      </dsp:txBody>
      <dsp:txXfrm>
        <a:off x="0" y="3474"/>
        <a:ext cx="10037763" cy="1128147"/>
      </dsp:txXfrm>
    </dsp:sp>
    <dsp:sp modelId="{721A2135-C1F3-DA4A-B119-796A40EF200C}">
      <dsp:nvSpPr>
        <dsp:cNvPr id="0" name=""/>
        <dsp:cNvSpPr/>
      </dsp:nvSpPr>
      <dsp:spPr>
        <a:xfrm>
          <a:off x="0" y="113162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131621"/>
          <a:ext cx="10037763" cy="1128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Backup data, off-site storage, password files, and many other types of sensitive information need to be protected </a:t>
          </a:r>
        </a:p>
      </dsp:txBody>
      <dsp:txXfrm>
        <a:off x="0" y="1131621"/>
        <a:ext cx="10037763" cy="1128147"/>
      </dsp:txXfrm>
    </dsp:sp>
    <dsp:sp modelId="{AFDFC935-866D-454F-AE68-CDE7BC0D23B1}">
      <dsp:nvSpPr>
        <dsp:cNvPr id="0" name=""/>
        <dsp:cNvSpPr/>
      </dsp:nvSpPr>
      <dsp:spPr>
        <a:xfrm>
          <a:off x="0" y="2259768"/>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2259768"/>
          <a:ext cx="10037763" cy="8170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This is typically done through the use of cryptographic algorithms</a:t>
          </a:r>
        </a:p>
      </dsp:txBody>
      <dsp:txXfrm>
        <a:off x="0" y="2259768"/>
        <a:ext cx="10037763" cy="817071"/>
      </dsp:txXfrm>
    </dsp:sp>
    <dsp:sp modelId="{1EC85288-0E19-824A-8F9B-8744EBADC50D}">
      <dsp:nvSpPr>
        <dsp:cNvPr id="0" name=""/>
        <dsp:cNvSpPr/>
      </dsp:nvSpPr>
      <dsp:spPr>
        <a:xfrm>
          <a:off x="0" y="307684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3076840"/>
          <a:ext cx="10037763" cy="1128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endParaRPr lang="en-US" sz="2400" b="1" kern="1200" dirty="0">
            <a:solidFill>
              <a:schemeClr val="dk1"/>
            </a:solidFill>
            <a:latin typeface="Calibri"/>
            <a:ea typeface="Calibri"/>
            <a:cs typeface="Calibri"/>
            <a:sym typeface="Calibri"/>
          </a:endParaRPr>
        </a:p>
      </dsp:txBody>
      <dsp:txXfrm>
        <a:off x="0" y="3076840"/>
        <a:ext cx="10037763" cy="1128147"/>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94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940"/>
          <a:ext cx="10027960" cy="9911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Implement controls such as encryption, access controls, and redundancy Develop and test an appropriate Data Recovery Plan</a:t>
          </a:r>
        </a:p>
      </dsp:txBody>
      <dsp:txXfrm>
        <a:off x="0" y="940"/>
        <a:ext cx="10027960" cy="991189"/>
      </dsp:txXfrm>
    </dsp:sp>
    <dsp:sp modelId="{721A2135-C1F3-DA4A-B119-796A40EF200C}">
      <dsp:nvSpPr>
        <dsp:cNvPr id="0" name=""/>
        <dsp:cNvSpPr/>
      </dsp:nvSpPr>
      <dsp:spPr>
        <a:xfrm>
          <a:off x="0" y="99212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992129"/>
          <a:ext cx="10037763" cy="7452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Use compliant encryption algorithm and tools </a:t>
          </a:r>
        </a:p>
      </dsp:txBody>
      <dsp:txXfrm>
        <a:off x="0" y="992129"/>
        <a:ext cx="10037763" cy="745221"/>
      </dsp:txXfrm>
    </dsp:sp>
    <dsp:sp modelId="{AFDFC935-866D-454F-AE68-CDE7BC0D23B1}">
      <dsp:nvSpPr>
        <dsp:cNvPr id="0" name=""/>
        <dsp:cNvSpPr/>
      </dsp:nvSpPr>
      <dsp:spPr>
        <a:xfrm>
          <a:off x="0" y="173735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737351"/>
          <a:ext cx="10027960" cy="9413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Whenever possible, use AES for the encryption algorithm because of its strength and speed </a:t>
          </a:r>
        </a:p>
      </dsp:txBody>
      <dsp:txXfrm>
        <a:off x="0" y="1737351"/>
        <a:ext cx="10027960" cy="941386"/>
      </dsp:txXfrm>
    </dsp:sp>
    <dsp:sp modelId="{0620558F-3921-0F4E-A9CF-C1008DEA197A}">
      <dsp:nvSpPr>
        <dsp:cNvPr id="0" name=""/>
        <dsp:cNvSpPr/>
      </dsp:nvSpPr>
      <dsp:spPr>
        <a:xfrm>
          <a:off x="0" y="267873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F3CB1C4-7629-9048-BD0D-20C1185B762C}">
      <dsp:nvSpPr>
        <dsp:cNvPr id="0" name=""/>
        <dsp:cNvSpPr/>
      </dsp:nvSpPr>
      <dsp:spPr>
        <a:xfrm>
          <a:off x="0" y="2678737"/>
          <a:ext cx="10037763" cy="7452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Follow strong password requirements</a:t>
          </a:r>
        </a:p>
      </dsp:txBody>
      <dsp:txXfrm>
        <a:off x="0" y="2678737"/>
        <a:ext cx="10037763" cy="745221"/>
      </dsp:txXfrm>
    </dsp:sp>
    <dsp:sp modelId="{4F3D5D0F-AA64-3845-AFB5-50B5DC3D7B14}">
      <dsp:nvSpPr>
        <dsp:cNvPr id="0" name=""/>
        <dsp:cNvSpPr/>
      </dsp:nvSpPr>
      <dsp:spPr>
        <a:xfrm>
          <a:off x="0" y="342395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C6AB6A-B54F-F54D-9B8A-3FC833DF53E9}">
      <dsp:nvSpPr>
        <dsp:cNvPr id="0" name=""/>
        <dsp:cNvSpPr/>
      </dsp:nvSpPr>
      <dsp:spPr>
        <a:xfrm>
          <a:off x="0" y="3423959"/>
          <a:ext cx="10037763" cy="7452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Do not use the same password from other systems</a:t>
          </a:r>
        </a:p>
      </dsp:txBody>
      <dsp:txXfrm>
        <a:off x="0" y="3423959"/>
        <a:ext cx="10037763" cy="745221"/>
      </dsp:txXfrm>
    </dsp:sp>
    <dsp:sp modelId="{78BA1C2A-1E4B-4D47-8092-2969CE5703A1}">
      <dsp:nvSpPr>
        <dsp:cNvPr id="0" name=""/>
        <dsp:cNvSpPr/>
      </dsp:nvSpPr>
      <dsp:spPr>
        <a:xfrm>
          <a:off x="0" y="416918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50B42C-4ED1-8B4E-AED7-D6273803A320}">
      <dsp:nvSpPr>
        <dsp:cNvPr id="0" name=""/>
        <dsp:cNvSpPr/>
      </dsp:nvSpPr>
      <dsp:spPr>
        <a:xfrm>
          <a:off x="0" y="4169181"/>
          <a:ext cx="10037763" cy="7452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endParaRPr lang="en-US" sz="3600" kern="1200" dirty="0"/>
        </a:p>
      </dsp:txBody>
      <dsp:txXfrm>
        <a:off x="0" y="4169181"/>
        <a:ext cx="10037763" cy="745221"/>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0"/>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Use a secure password management tool to store sensitive information such as passwords and recovery keys</a:t>
          </a:r>
        </a:p>
      </dsp:txBody>
      <dsp:txXfrm>
        <a:off x="0" y="0"/>
        <a:ext cx="10037763" cy="1052115"/>
      </dsp:txXfrm>
    </dsp:sp>
    <dsp:sp modelId="{721A2135-C1F3-DA4A-B119-796A40EF200C}">
      <dsp:nvSpPr>
        <dsp:cNvPr id="0" name=""/>
        <dsp:cNvSpPr/>
      </dsp:nvSpPr>
      <dsp:spPr>
        <a:xfrm>
          <a:off x="0" y="1052115"/>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052115"/>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Where passwords need to be shared with other users, ensure that passwords are sent separately from the encrypted file </a:t>
          </a:r>
        </a:p>
      </dsp:txBody>
      <dsp:txXfrm>
        <a:off x="0" y="1052115"/>
        <a:ext cx="10037763" cy="1052115"/>
      </dsp:txXfrm>
    </dsp:sp>
    <dsp:sp modelId="{AFDFC935-866D-454F-AE68-CDE7BC0D23B1}">
      <dsp:nvSpPr>
        <dsp:cNvPr id="0" name=""/>
        <dsp:cNvSpPr/>
      </dsp:nvSpPr>
      <dsp:spPr>
        <a:xfrm>
          <a:off x="0" y="210423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2104231"/>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Do not write down the password and store it at the same location as the storage media </a:t>
          </a:r>
        </a:p>
      </dsp:txBody>
      <dsp:txXfrm>
        <a:off x="0" y="2104231"/>
        <a:ext cx="10037763" cy="1052115"/>
      </dsp:txXfrm>
    </dsp:sp>
    <dsp:sp modelId="{0620558F-3921-0F4E-A9CF-C1008DEA197A}">
      <dsp:nvSpPr>
        <dsp:cNvPr id="0" name=""/>
        <dsp:cNvSpPr/>
      </dsp:nvSpPr>
      <dsp:spPr>
        <a:xfrm>
          <a:off x="0" y="3156346"/>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F3CB1C4-7629-9048-BD0D-20C1185B762C}">
      <dsp:nvSpPr>
        <dsp:cNvPr id="0" name=""/>
        <dsp:cNvSpPr/>
      </dsp:nvSpPr>
      <dsp:spPr>
        <a:xfrm>
          <a:off x="0" y="3156346"/>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a:lnSpc>
              <a:spcPct val="90000"/>
            </a:lnSpc>
            <a:spcBef>
              <a:spcPct val="0"/>
            </a:spcBef>
            <a:spcAft>
              <a:spcPct val="35000"/>
            </a:spcAft>
            <a:buNone/>
          </a:pPr>
          <a:endParaRPr lang="en-US" sz="2400" kern="1200" dirty="0">
            <a:latin typeface="Open Sans Semibold"/>
            <a:cs typeface="Open Sans Semibold"/>
          </a:endParaRPr>
        </a:p>
      </dsp:txBody>
      <dsp:txXfrm>
        <a:off x="0" y="3156346"/>
        <a:ext cx="10037763" cy="1052115"/>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2246"/>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2246"/>
          <a:ext cx="10037763" cy="1532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Where a device is reachable via web interface, web traffic must be transmitted over secure network protocols, using only strong security such as SSLv3, and TLS v1.1 or v1.2</a:t>
          </a:r>
        </a:p>
      </dsp:txBody>
      <dsp:txXfrm>
        <a:off x="0" y="2246"/>
        <a:ext cx="10037763" cy="1532416"/>
      </dsp:txXfrm>
    </dsp:sp>
    <dsp:sp modelId="{721A2135-C1F3-DA4A-B119-796A40EF200C}">
      <dsp:nvSpPr>
        <dsp:cNvPr id="0" name=""/>
        <dsp:cNvSpPr/>
      </dsp:nvSpPr>
      <dsp:spPr>
        <a:xfrm>
          <a:off x="0" y="1534663"/>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534663"/>
          <a:ext cx="10037763" cy="1532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Valuable data transmitted over email must be secured using cryptographically strong email encryption tools such as PGP </a:t>
          </a:r>
          <a:br>
            <a:rPr lang="en-US" sz="2400" kern="1200" dirty="0">
              <a:latin typeface="Open Sans Semibold"/>
              <a:cs typeface="Open Sans Semibold"/>
            </a:rPr>
          </a:br>
          <a:r>
            <a:rPr lang="en-US" sz="2400" kern="1200" dirty="0">
              <a:latin typeface="Open Sans Semibold"/>
              <a:cs typeface="Open Sans Semibold"/>
            </a:rPr>
            <a:t>or S/MIME</a:t>
          </a:r>
        </a:p>
      </dsp:txBody>
      <dsp:txXfrm>
        <a:off x="0" y="1534663"/>
        <a:ext cx="10037763" cy="1532416"/>
      </dsp:txXfrm>
    </dsp:sp>
    <dsp:sp modelId="{AFDFC935-866D-454F-AE68-CDE7BC0D23B1}">
      <dsp:nvSpPr>
        <dsp:cNvPr id="0" name=""/>
        <dsp:cNvSpPr/>
      </dsp:nvSpPr>
      <dsp:spPr>
        <a:xfrm>
          <a:off x="0" y="306708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3067080"/>
          <a:ext cx="10037763" cy="1532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endParaRPr lang="en-US" sz="2400" kern="1200" dirty="0">
            <a:latin typeface="Open Sans Semibold"/>
            <a:cs typeface="Open Sans Semibold"/>
          </a:endParaRPr>
        </a:p>
      </dsp:txBody>
      <dsp:txXfrm>
        <a:off x="0" y="3067080"/>
        <a:ext cx="10037763" cy="1532416"/>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490"/>
          <a:ext cx="10037763" cy="1142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Non-web valuable data traffic should be encrypted via application-level encryption </a:t>
          </a:r>
        </a:p>
      </dsp:txBody>
      <dsp:txXfrm>
        <a:off x="0" y="490"/>
        <a:ext cx="10037763" cy="1142685"/>
      </dsp:txXfrm>
    </dsp:sp>
    <dsp:sp modelId="{721A2135-C1F3-DA4A-B119-796A40EF200C}">
      <dsp:nvSpPr>
        <dsp:cNvPr id="0" name=""/>
        <dsp:cNvSpPr/>
      </dsp:nvSpPr>
      <dsp:spPr>
        <a:xfrm>
          <a:off x="0" y="1143175"/>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143175"/>
          <a:ext cx="10037763" cy="1680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spc="-50" dirty="0">
              <a:latin typeface="Open Sans Semibold"/>
              <a:cs typeface="Open Sans Semibold"/>
            </a:rPr>
            <a:t>Where an application database resides outside the application server, all connections between the database and application should be encrypted using FIPS-compliant cryptographic algorithms</a:t>
          </a:r>
        </a:p>
      </dsp:txBody>
      <dsp:txXfrm>
        <a:off x="0" y="1143175"/>
        <a:ext cx="10037763" cy="1680197"/>
      </dsp:txXfrm>
    </dsp:sp>
    <dsp:sp modelId="{4296BF41-B75E-4548-8E12-75664D8E28B3}">
      <dsp:nvSpPr>
        <dsp:cNvPr id="0" name=""/>
        <dsp:cNvSpPr/>
      </dsp:nvSpPr>
      <dsp:spPr>
        <a:xfrm>
          <a:off x="0" y="2823372"/>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442CBD8-42CA-5648-B21E-4B5D5B43D881}">
      <dsp:nvSpPr>
        <dsp:cNvPr id="0" name=""/>
        <dsp:cNvSpPr/>
      </dsp:nvSpPr>
      <dsp:spPr>
        <a:xfrm>
          <a:off x="0" y="2823372"/>
          <a:ext cx="10037763" cy="9492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5260" tIns="175260" rIns="175260" bIns="175260" numCol="1" spcCol="1270" anchor="t" anchorCtr="0">
          <a:noAutofit/>
        </a:bodyPr>
        <a:lstStyle/>
        <a:p>
          <a:pPr marL="0" lvl="0" indent="0" algn="l" defTabSz="2044700">
            <a:lnSpc>
              <a:spcPct val="90000"/>
            </a:lnSpc>
            <a:spcBef>
              <a:spcPct val="0"/>
            </a:spcBef>
            <a:spcAft>
              <a:spcPct val="35000"/>
            </a:spcAft>
            <a:buNone/>
          </a:pPr>
          <a:endParaRPr lang="en-US" sz="4600" kern="1200" dirty="0"/>
        </a:p>
      </dsp:txBody>
      <dsp:txXfrm>
        <a:off x="0" y="2823372"/>
        <a:ext cx="10037763" cy="9492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7A0789-F780-5D41-82E2-6001E6082878}">
      <dsp:nvSpPr>
        <dsp:cNvPr id="0" name=""/>
        <dsp:cNvSpPr/>
      </dsp:nvSpPr>
      <dsp:spPr>
        <a:xfrm>
          <a:off x="0" y="602"/>
          <a:ext cx="10037763" cy="0"/>
        </a:xfrm>
        <a:prstGeom prst="line">
          <a:avLst/>
        </a:prstGeom>
        <a:solidFill>
          <a:schemeClr val="lt1">
            <a:hueOff val="0"/>
            <a:satOff val="0"/>
            <a:lumOff val="0"/>
            <a:alphaOff val="0"/>
          </a:schemeClr>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sp>
    <dsp:sp modelId="{1858FC74-4C3B-8C4E-AD18-F4DDE5356352}">
      <dsp:nvSpPr>
        <dsp:cNvPr id="0" name=""/>
        <dsp:cNvSpPr/>
      </dsp:nvSpPr>
      <dsp:spPr>
        <a:xfrm>
          <a:off x="0" y="602"/>
          <a:ext cx="10037763" cy="704973"/>
        </a:xfrm>
        <a:prstGeom prst="rect">
          <a:avLst/>
        </a:prstGeom>
        <a:solidFill>
          <a:srgbClr val="F7F7F9"/>
        </a:solid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latin typeface="Open Sans Semibold"/>
              <a:cs typeface="Open Sans Semibold"/>
            </a:rPr>
            <a:t>Domain 7: </a:t>
          </a:r>
          <a:r>
            <a:rPr lang="en-US" sz="2400" b="0" kern="1200" dirty="0">
              <a:latin typeface="Open Sans Semibold"/>
              <a:cs typeface="Open Sans Semibold"/>
            </a:rPr>
            <a:t>Security Operations</a:t>
          </a:r>
        </a:p>
      </dsp:txBody>
      <dsp:txXfrm>
        <a:off x="0" y="602"/>
        <a:ext cx="10037763" cy="704973"/>
      </dsp:txXfrm>
    </dsp:sp>
    <dsp:sp modelId="{81B6FAE2-23E4-4546-AD04-5A1B7DB6ED86}">
      <dsp:nvSpPr>
        <dsp:cNvPr id="0" name=""/>
        <dsp:cNvSpPr/>
      </dsp:nvSpPr>
      <dsp:spPr>
        <a:xfrm>
          <a:off x="0" y="705576"/>
          <a:ext cx="10037763" cy="0"/>
        </a:xfrm>
        <a:prstGeom prst="line">
          <a:avLst/>
        </a:prstGeom>
        <a:solidFill>
          <a:schemeClr val="lt1">
            <a:hueOff val="0"/>
            <a:satOff val="0"/>
            <a:lumOff val="0"/>
            <a:alphaOff val="0"/>
          </a:schemeClr>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sp>
    <dsp:sp modelId="{72098F93-2631-3946-8309-625790F0C226}">
      <dsp:nvSpPr>
        <dsp:cNvPr id="0" name=""/>
        <dsp:cNvSpPr/>
      </dsp:nvSpPr>
      <dsp:spPr>
        <a:xfrm>
          <a:off x="0" y="705576"/>
          <a:ext cx="10037763" cy="704973"/>
        </a:xfrm>
        <a:prstGeom prst="rect">
          <a:avLst/>
        </a:prstGeom>
        <a:solidFill>
          <a:srgbClr val="F7F7F9"/>
        </a:solid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latin typeface="Open Sans Semibold"/>
              <a:cs typeface="Open Sans Semibold"/>
            </a:rPr>
            <a:t>Domain 8: </a:t>
          </a:r>
          <a:r>
            <a:rPr lang="en-US" sz="2400" b="0" kern="1200" dirty="0">
              <a:latin typeface="Open Sans Semibold"/>
              <a:cs typeface="Open Sans Semibold"/>
            </a:rPr>
            <a:t>Software Development Security</a:t>
          </a:r>
        </a:p>
      </dsp:txBody>
      <dsp:txXfrm>
        <a:off x="0" y="705576"/>
        <a:ext cx="10037763" cy="704973"/>
      </dsp:txXfrm>
    </dsp:sp>
    <dsp:sp modelId="{9CC527D9-3328-1844-BDFB-663FBB123147}">
      <dsp:nvSpPr>
        <dsp:cNvPr id="0" name=""/>
        <dsp:cNvSpPr/>
      </dsp:nvSpPr>
      <dsp:spPr>
        <a:xfrm>
          <a:off x="0" y="1410550"/>
          <a:ext cx="10037763" cy="0"/>
        </a:xfrm>
        <a:prstGeom prst="line">
          <a:avLst/>
        </a:prstGeom>
        <a:solidFill>
          <a:schemeClr val="lt1">
            <a:hueOff val="0"/>
            <a:satOff val="0"/>
            <a:lumOff val="0"/>
            <a:alphaOff val="0"/>
          </a:schemeClr>
        </a:solidFill>
        <a:ln w="25400" cap="flat" cmpd="sng" algn="ctr">
          <a:solidFill>
            <a:srgbClr val="FFFFFF"/>
          </a:solidFill>
          <a:prstDash val="solid"/>
        </a:ln>
        <a:effectLst/>
      </dsp:spPr>
      <dsp:style>
        <a:lnRef idx="2">
          <a:scrgbClr r="0" g="0" b="0"/>
        </a:lnRef>
        <a:fillRef idx="1">
          <a:scrgbClr r="0" g="0" b="0"/>
        </a:fillRef>
        <a:effectRef idx="0">
          <a:scrgbClr r="0" g="0" b="0"/>
        </a:effectRef>
        <a:fontRef idx="minor">
          <a:schemeClr val="lt1"/>
        </a:fontRef>
      </dsp:style>
    </dsp:sp>
    <dsp:sp modelId="{4C74A29A-2FB0-A14A-AD53-59D5FC2432F2}">
      <dsp:nvSpPr>
        <dsp:cNvPr id="0" name=""/>
        <dsp:cNvSpPr/>
      </dsp:nvSpPr>
      <dsp:spPr>
        <a:xfrm>
          <a:off x="0" y="1410550"/>
          <a:ext cx="10037763" cy="704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endParaRPr lang="en-US" sz="2400" b="0" kern="1200" dirty="0">
            <a:latin typeface="Open Sans Semibold"/>
            <a:cs typeface="Open Sans Semibold"/>
          </a:endParaRPr>
        </a:p>
      </dsp:txBody>
      <dsp:txXfrm>
        <a:off x="0" y="1410550"/>
        <a:ext cx="10037763" cy="704973"/>
      </dsp:txXfrm>
    </dsp:sp>
    <dsp:sp modelId="{0A3154CB-248A-C741-AF88-27F9F85BF046}">
      <dsp:nvSpPr>
        <dsp:cNvPr id="0" name=""/>
        <dsp:cNvSpPr/>
      </dsp:nvSpPr>
      <dsp:spPr>
        <a:xfrm>
          <a:off x="0" y="2115524"/>
          <a:ext cx="10037763" cy="0"/>
        </a:xfrm>
        <a:prstGeom prst="line">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F1BEDE9-6224-334F-8391-0198328B3E1D}">
      <dsp:nvSpPr>
        <dsp:cNvPr id="0" name=""/>
        <dsp:cNvSpPr/>
      </dsp:nvSpPr>
      <dsp:spPr>
        <a:xfrm>
          <a:off x="0" y="2115524"/>
          <a:ext cx="10037763" cy="704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endParaRPr lang="en-US" sz="2400" b="0" kern="1200" dirty="0">
            <a:latin typeface="Open Sans Semibold"/>
            <a:cs typeface="Open Sans Semibold"/>
          </a:endParaRPr>
        </a:p>
      </dsp:txBody>
      <dsp:txXfrm>
        <a:off x="0" y="2115524"/>
        <a:ext cx="10037763" cy="704973"/>
      </dsp:txXfrm>
    </dsp:sp>
    <dsp:sp modelId="{B1F0A441-036A-4D48-A20D-78DDE49BA465}">
      <dsp:nvSpPr>
        <dsp:cNvPr id="0" name=""/>
        <dsp:cNvSpPr/>
      </dsp:nvSpPr>
      <dsp:spPr>
        <a:xfrm>
          <a:off x="0" y="2820498"/>
          <a:ext cx="10037763" cy="0"/>
        </a:xfrm>
        <a:prstGeom prst="line">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056C052-B14B-C94D-8A57-3371D85E6F5D}">
      <dsp:nvSpPr>
        <dsp:cNvPr id="0" name=""/>
        <dsp:cNvSpPr/>
      </dsp:nvSpPr>
      <dsp:spPr>
        <a:xfrm>
          <a:off x="0" y="2820498"/>
          <a:ext cx="10037763" cy="704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endParaRPr lang="en-US" sz="2400" b="0" kern="1200" dirty="0">
            <a:latin typeface="Open Sans Semibold"/>
            <a:cs typeface="Open Sans Semibold"/>
          </a:endParaRPr>
        </a:p>
      </dsp:txBody>
      <dsp:txXfrm>
        <a:off x="0" y="2820498"/>
        <a:ext cx="10037763" cy="704973"/>
      </dsp:txXfrm>
    </dsp:sp>
    <dsp:sp modelId="{72A14F80-AACE-B84B-A9E8-95CC5EE1AD32}">
      <dsp:nvSpPr>
        <dsp:cNvPr id="0" name=""/>
        <dsp:cNvSpPr/>
      </dsp:nvSpPr>
      <dsp:spPr>
        <a:xfrm>
          <a:off x="0" y="3525472"/>
          <a:ext cx="10037763" cy="0"/>
        </a:xfrm>
        <a:prstGeom prst="line">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63EBCB4-B97C-B547-BA70-CC52993AAE0C}">
      <dsp:nvSpPr>
        <dsp:cNvPr id="0" name=""/>
        <dsp:cNvSpPr/>
      </dsp:nvSpPr>
      <dsp:spPr>
        <a:xfrm>
          <a:off x="0" y="3525472"/>
          <a:ext cx="10037763" cy="704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endParaRPr lang="en-US" sz="2400" b="0" kern="1200" dirty="0">
            <a:latin typeface="Open Sans Semibold"/>
            <a:cs typeface="Open Sans Semibold"/>
          </a:endParaRPr>
        </a:p>
      </dsp:txBody>
      <dsp:txXfrm>
        <a:off x="0" y="3525472"/>
        <a:ext cx="10037763" cy="704973"/>
      </dsp:txXfrm>
    </dsp:sp>
    <dsp:sp modelId="{67F43422-46B8-B241-9E20-1B7A41ECFDE0}">
      <dsp:nvSpPr>
        <dsp:cNvPr id="0" name=""/>
        <dsp:cNvSpPr/>
      </dsp:nvSpPr>
      <dsp:spPr>
        <a:xfrm>
          <a:off x="0" y="4230446"/>
          <a:ext cx="10037763" cy="0"/>
        </a:xfrm>
        <a:prstGeom prst="line">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944D0A9-F488-3C42-8A35-97875AB9BCA2}">
      <dsp:nvSpPr>
        <dsp:cNvPr id="0" name=""/>
        <dsp:cNvSpPr/>
      </dsp:nvSpPr>
      <dsp:spPr>
        <a:xfrm>
          <a:off x="0" y="4230446"/>
          <a:ext cx="10037763" cy="7049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endParaRPr lang="en-US" sz="3400" kern="1200" dirty="0"/>
        </a:p>
      </dsp:txBody>
      <dsp:txXfrm>
        <a:off x="0" y="4230446"/>
        <a:ext cx="10037763" cy="704973"/>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2538"/>
          <a:ext cx="10027960" cy="1321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116840" rIns="91440" bIns="91440" numCol="1" spcCol="1270" anchor="t" anchorCtr="0">
          <a:noAutofit/>
        </a:bodyPr>
        <a:lstStyle/>
        <a:p>
          <a:pPr marL="0" lvl="0" indent="0" algn="l" defTabSz="1066800" rtl="0">
            <a:lnSpc>
              <a:spcPct val="100000"/>
            </a:lnSpc>
            <a:spcBef>
              <a:spcPct val="0"/>
            </a:spcBef>
            <a:spcAft>
              <a:spcPct val="35000"/>
            </a:spcAft>
            <a:buNone/>
          </a:pPr>
          <a:r>
            <a:rPr lang="en-US" sz="2400" kern="1200" dirty="0">
              <a:latin typeface="Open Sans Semibold"/>
              <a:cs typeface="Open Sans Semibold"/>
              <a:sym typeface="Calibri"/>
            </a:rPr>
            <a:t>Where application-level encryption is not available for non-web valuable data traffic, implement network-level encryption such as IPSec or SSH tunneling</a:t>
          </a:r>
          <a:endParaRPr lang="en-US" sz="2400" kern="1200" dirty="0">
            <a:latin typeface="Open Sans Semibold"/>
            <a:cs typeface="Open Sans Semibold"/>
          </a:endParaRPr>
        </a:p>
      </dsp:txBody>
      <dsp:txXfrm>
        <a:off x="0" y="2538"/>
        <a:ext cx="10027960" cy="1321300"/>
      </dsp:txXfrm>
    </dsp:sp>
    <dsp:sp modelId="{588635EC-895E-714F-9B2A-30F415F9D22D}">
      <dsp:nvSpPr>
        <dsp:cNvPr id="0" name=""/>
        <dsp:cNvSpPr/>
      </dsp:nvSpPr>
      <dsp:spPr>
        <a:xfrm>
          <a:off x="0" y="137760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65B869-DA17-1B45-988A-89B3F7F3B35C}">
      <dsp:nvSpPr>
        <dsp:cNvPr id="0" name=""/>
        <dsp:cNvSpPr/>
      </dsp:nvSpPr>
      <dsp:spPr>
        <a:xfrm>
          <a:off x="0" y="1394958"/>
          <a:ext cx="10037763" cy="10368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129540" rIns="91440" bIns="91440" numCol="1" spcCol="1270" anchor="t" anchorCtr="0">
          <a:noAutofit/>
        </a:bodyPr>
        <a:lstStyle/>
        <a:p>
          <a:pPr marL="0" lvl="0" indent="0" algn="l" defTabSz="1066800" rtl="0">
            <a:lnSpc>
              <a:spcPct val="100000"/>
            </a:lnSpc>
            <a:spcBef>
              <a:spcPct val="0"/>
            </a:spcBef>
            <a:spcAft>
              <a:spcPct val="35000"/>
            </a:spcAft>
            <a:buNone/>
          </a:pPr>
          <a:r>
            <a:rPr lang="en-US" sz="2400" kern="1200" dirty="0">
              <a:latin typeface="Open Sans Semibold"/>
              <a:cs typeface="Open Sans Semibold"/>
            </a:rPr>
            <a:t>Encryption should be applied when transmitting valuable data between devices in protected subnets with strong firewall controls</a:t>
          </a:r>
          <a:endParaRPr lang="en-US" sz="2400" kern="1200" dirty="0"/>
        </a:p>
      </dsp:txBody>
      <dsp:txXfrm>
        <a:off x="0" y="1394958"/>
        <a:ext cx="10037763" cy="1036875"/>
      </dsp:txXfrm>
    </dsp:sp>
    <dsp:sp modelId="{721A2135-C1F3-DA4A-B119-796A40EF200C}">
      <dsp:nvSpPr>
        <dsp:cNvPr id="0" name=""/>
        <dsp:cNvSpPr/>
      </dsp:nvSpPr>
      <dsp:spPr>
        <a:xfrm>
          <a:off x="0" y="244817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2459726"/>
          <a:ext cx="10037763" cy="7008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spc="-50" dirty="0">
              <a:latin typeface="Open Sans Semibold"/>
              <a:cs typeface="Open Sans Semibold"/>
            </a:rPr>
            <a:t>Good access controls to limit access should also be used</a:t>
          </a:r>
        </a:p>
      </dsp:txBody>
      <dsp:txXfrm>
        <a:off x="0" y="2459726"/>
        <a:ext cx="10037763" cy="700896"/>
      </dsp:txXfrm>
    </dsp:sp>
    <dsp:sp modelId="{AFDFC935-866D-454F-AE68-CDE7BC0D23B1}">
      <dsp:nvSpPr>
        <dsp:cNvPr id="0" name=""/>
        <dsp:cNvSpPr/>
      </dsp:nvSpPr>
      <dsp:spPr>
        <a:xfrm>
          <a:off x="0" y="3180853"/>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3227035"/>
          <a:ext cx="10037763" cy="6442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sym typeface="Calibri"/>
            </a:rPr>
            <a:t>Redundancy controls need to be applied</a:t>
          </a:r>
        </a:p>
      </dsp:txBody>
      <dsp:txXfrm>
        <a:off x="0" y="3227035"/>
        <a:ext cx="10037763" cy="644273"/>
      </dsp:txXfrm>
    </dsp:sp>
    <dsp:sp modelId="{BFB0F9C4-3F6D-5D42-BC6E-87723D73ACA1}">
      <dsp:nvSpPr>
        <dsp:cNvPr id="0" name=""/>
        <dsp:cNvSpPr/>
      </dsp:nvSpPr>
      <dsp:spPr>
        <a:xfrm>
          <a:off x="0" y="388479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98F7E3-0978-A940-A7E5-EB04E26D05A7}">
      <dsp:nvSpPr>
        <dsp:cNvPr id="0" name=""/>
        <dsp:cNvSpPr/>
      </dsp:nvSpPr>
      <dsp:spPr>
        <a:xfrm>
          <a:off x="0" y="3705884"/>
          <a:ext cx="10037763" cy="10368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0" tIns="190500" rIns="190500" bIns="190500" numCol="1" spcCol="1270" anchor="t" anchorCtr="0">
          <a:noAutofit/>
        </a:bodyPr>
        <a:lstStyle/>
        <a:p>
          <a:pPr marL="0" lvl="0" indent="0" algn="l" defTabSz="2222500">
            <a:lnSpc>
              <a:spcPct val="90000"/>
            </a:lnSpc>
            <a:spcBef>
              <a:spcPct val="0"/>
            </a:spcBef>
            <a:spcAft>
              <a:spcPct val="35000"/>
            </a:spcAft>
            <a:buNone/>
          </a:pPr>
          <a:endParaRPr lang="en-US" sz="5000" kern="1200" dirty="0"/>
        </a:p>
      </dsp:txBody>
      <dsp:txXfrm>
        <a:off x="0" y="3705884"/>
        <a:ext cx="10037763" cy="1036875"/>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0"/>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Can be particularly challenging to protect as data in use typically is in clear text</a:t>
          </a:r>
        </a:p>
      </dsp:txBody>
      <dsp:txXfrm>
        <a:off x="0" y="0"/>
        <a:ext cx="10037763" cy="1052115"/>
      </dsp:txXfrm>
    </dsp:sp>
    <dsp:sp modelId="{721A2135-C1F3-DA4A-B119-796A40EF200C}">
      <dsp:nvSpPr>
        <dsp:cNvPr id="0" name=""/>
        <dsp:cNvSpPr/>
      </dsp:nvSpPr>
      <dsp:spPr>
        <a:xfrm>
          <a:off x="0" y="1052115"/>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052115"/>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spc="-50" dirty="0">
              <a:latin typeface="Open Sans Semibold"/>
              <a:cs typeface="Open Sans Semibold"/>
            </a:rPr>
            <a:t>Data being processed on a architecture may be at risk, depending on the vulnerabilities on the architecture</a:t>
          </a:r>
        </a:p>
      </dsp:txBody>
      <dsp:txXfrm>
        <a:off x="0" y="1052115"/>
        <a:ext cx="10037763" cy="1052115"/>
      </dsp:txXfrm>
    </dsp:sp>
    <dsp:sp modelId="{AFDFC935-866D-454F-AE68-CDE7BC0D23B1}">
      <dsp:nvSpPr>
        <dsp:cNvPr id="0" name=""/>
        <dsp:cNvSpPr/>
      </dsp:nvSpPr>
      <dsp:spPr>
        <a:xfrm>
          <a:off x="0" y="210423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2104231"/>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sym typeface="Calibri"/>
            </a:rPr>
            <a:t>If the application processing the data or the architecture is insecure, so is the data</a:t>
          </a:r>
        </a:p>
      </dsp:txBody>
      <dsp:txXfrm>
        <a:off x="0" y="2104231"/>
        <a:ext cx="10037763" cy="1052115"/>
      </dsp:txXfrm>
    </dsp:sp>
    <dsp:sp modelId="{BFB0F9C4-3F6D-5D42-BC6E-87723D73ACA1}">
      <dsp:nvSpPr>
        <dsp:cNvPr id="0" name=""/>
        <dsp:cNvSpPr/>
      </dsp:nvSpPr>
      <dsp:spPr>
        <a:xfrm>
          <a:off x="0" y="3156346"/>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98F7E3-0978-A940-A7E5-EB04E26D05A7}">
      <dsp:nvSpPr>
        <dsp:cNvPr id="0" name=""/>
        <dsp:cNvSpPr/>
      </dsp:nvSpPr>
      <dsp:spPr>
        <a:xfrm>
          <a:off x="0" y="3156346"/>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endParaRPr lang="en-US" sz="5100" kern="1200" dirty="0"/>
        </a:p>
      </dsp:txBody>
      <dsp:txXfrm>
        <a:off x="0" y="3156346"/>
        <a:ext cx="10037763" cy="1052115"/>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2738"/>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2738"/>
          <a:ext cx="10037763" cy="8813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Concept of “enclave” protection is recommended</a:t>
          </a:r>
        </a:p>
      </dsp:txBody>
      <dsp:txXfrm>
        <a:off x="0" y="2738"/>
        <a:ext cx="10037763" cy="881361"/>
      </dsp:txXfrm>
    </dsp:sp>
    <dsp:sp modelId="{721A2135-C1F3-DA4A-B119-796A40EF200C}">
      <dsp:nvSpPr>
        <dsp:cNvPr id="0" name=""/>
        <dsp:cNvSpPr/>
      </dsp:nvSpPr>
      <dsp:spPr>
        <a:xfrm>
          <a:off x="0" y="88409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884099"/>
          <a:ext cx="10037763" cy="10716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spc="-50" dirty="0">
              <a:latin typeface="Open Sans Semibold"/>
              <a:cs typeface="Open Sans Semibold"/>
            </a:rPr>
            <a:t>Secure dedicated portions of memory where the processing actually happens</a:t>
          </a:r>
        </a:p>
      </dsp:txBody>
      <dsp:txXfrm>
        <a:off x="0" y="884099"/>
        <a:ext cx="10037763" cy="1071689"/>
      </dsp:txXfrm>
    </dsp:sp>
    <dsp:sp modelId="{AFDFC935-866D-454F-AE68-CDE7BC0D23B1}">
      <dsp:nvSpPr>
        <dsp:cNvPr id="0" name=""/>
        <dsp:cNvSpPr/>
      </dsp:nvSpPr>
      <dsp:spPr>
        <a:xfrm>
          <a:off x="0" y="195578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955789"/>
          <a:ext cx="10037763" cy="9450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sym typeface="Calibri"/>
            </a:rPr>
            <a:t>Enclaves are isolated from other components of the architectures</a:t>
          </a:r>
        </a:p>
      </dsp:txBody>
      <dsp:txXfrm>
        <a:off x="0" y="1955789"/>
        <a:ext cx="10037763" cy="945065"/>
      </dsp:txXfrm>
    </dsp:sp>
    <dsp:sp modelId="{BFB0F9C4-3F6D-5D42-BC6E-87723D73ACA1}">
      <dsp:nvSpPr>
        <dsp:cNvPr id="0" name=""/>
        <dsp:cNvSpPr/>
      </dsp:nvSpPr>
      <dsp:spPr>
        <a:xfrm>
          <a:off x="0" y="2900854"/>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98F7E3-0978-A940-A7E5-EB04E26D05A7}">
      <dsp:nvSpPr>
        <dsp:cNvPr id="0" name=""/>
        <dsp:cNvSpPr/>
      </dsp:nvSpPr>
      <dsp:spPr>
        <a:xfrm>
          <a:off x="0" y="2900854"/>
          <a:ext cx="10037763" cy="13048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0030" tIns="240030" rIns="240030" bIns="240030" numCol="1" spcCol="1270" anchor="t" anchorCtr="0">
          <a:noAutofit/>
        </a:bodyPr>
        <a:lstStyle/>
        <a:p>
          <a:pPr marL="0" lvl="0" indent="0" algn="l" defTabSz="2800350">
            <a:lnSpc>
              <a:spcPct val="90000"/>
            </a:lnSpc>
            <a:spcBef>
              <a:spcPct val="0"/>
            </a:spcBef>
            <a:spcAft>
              <a:spcPct val="35000"/>
            </a:spcAft>
            <a:buNone/>
          </a:pPr>
          <a:endParaRPr lang="en-US" sz="6300" kern="1200" dirty="0"/>
        </a:p>
      </dsp:txBody>
      <dsp:txXfrm>
        <a:off x="0" y="2900854"/>
        <a:ext cx="10037763" cy="1304869"/>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0"/>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Media storing sensitive information requires physical and logical controls</a:t>
          </a:r>
        </a:p>
      </dsp:txBody>
      <dsp:txXfrm>
        <a:off x="0" y="0"/>
        <a:ext cx="10037763" cy="1052115"/>
      </dsp:txXfrm>
    </dsp:sp>
    <dsp:sp modelId="{721A2135-C1F3-DA4A-B119-796A40EF200C}">
      <dsp:nvSpPr>
        <dsp:cNvPr id="0" name=""/>
        <dsp:cNvSpPr/>
      </dsp:nvSpPr>
      <dsp:spPr>
        <a:xfrm>
          <a:off x="0" y="1052115"/>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052115"/>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Media lacks the means for digital accountability when the data is not encrypted</a:t>
          </a:r>
        </a:p>
      </dsp:txBody>
      <dsp:txXfrm>
        <a:off x="0" y="1052115"/>
        <a:ext cx="10037763" cy="1052115"/>
      </dsp:txXfrm>
    </dsp:sp>
    <dsp:sp modelId="{AFDFC935-866D-454F-AE68-CDE7BC0D23B1}">
      <dsp:nvSpPr>
        <dsp:cNvPr id="0" name=""/>
        <dsp:cNvSpPr/>
      </dsp:nvSpPr>
      <dsp:spPr>
        <a:xfrm>
          <a:off x="0" y="210423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2104231"/>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For this reason, extensive care must be taken when handling sensitive media</a:t>
          </a:r>
        </a:p>
      </dsp:txBody>
      <dsp:txXfrm>
        <a:off x="0" y="2104231"/>
        <a:ext cx="10037763" cy="1052115"/>
      </dsp:txXfrm>
    </dsp:sp>
    <dsp:sp modelId="{0A1640BC-39DF-8242-AD6A-BC51F1F29D90}">
      <dsp:nvSpPr>
        <dsp:cNvPr id="0" name=""/>
        <dsp:cNvSpPr/>
      </dsp:nvSpPr>
      <dsp:spPr>
        <a:xfrm>
          <a:off x="0" y="3156346"/>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FEF5D7-31ED-6146-BD44-975A8C47299B}">
      <dsp:nvSpPr>
        <dsp:cNvPr id="0" name=""/>
        <dsp:cNvSpPr/>
      </dsp:nvSpPr>
      <dsp:spPr>
        <a:xfrm>
          <a:off x="0" y="3156346"/>
          <a:ext cx="10037763" cy="105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endParaRPr lang="en-US" sz="5100" kern="1200" dirty="0"/>
        </a:p>
      </dsp:txBody>
      <dsp:txXfrm>
        <a:off x="0" y="3156346"/>
        <a:ext cx="10037763" cy="1052115"/>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1335"/>
          <a:ext cx="9891416"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1335"/>
          <a:ext cx="9891416" cy="1026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Storage media should have a physical label, identifying the sensitivity of the information contained</a:t>
          </a:r>
        </a:p>
      </dsp:txBody>
      <dsp:txXfrm>
        <a:off x="0" y="1335"/>
        <a:ext cx="9891416" cy="1026379"/>
      </dsp:txXfrm>
    </dsp:sp>
    <dsp:sp modelId="{721A2135-C1F3-DA4A-B119-796A40EF200C}">
      <dsp:nvSpPr>
        <dsp:cNvPr id="0" name=""/>
        <dsp:cNvSpPr/>
      </dsp:nvSpPr>
      <dsp:spPr>
        <a:xfrm>
          <a:off x="0" y="1027715"/>
          <a:ext cx="9891416"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027715"/>
          <a:ext cx="9891416" cy="7973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The label should clearly indicate if the media is encrypted </a:t>
          </a:r>
        </a:p>
      </dsp:txBody>
      <dsp:txXfrm>
        <a:off x="0" y="1027715"/>
        <a:ext cx="9891416" cy="797353"/>
      </dsp:txXfrm>
    </dsp:sp>
    <dsp:sp modelId="{AFDFC935-866D-454F-AE68-CDE7BC0D23B1}">
      <dsp:nvSpPr>
        <dsp:cNvPr id="0" name=""/>
        <dsp:cNvSpPr/>
      </dsp:nvSpPr>
      <dsp:spPr>
        <a:xfrm>
          <a:off x="0" y="1825068"/>
          <a:ext cx="9891416"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825068"/>
          <a:ext cx="9891416" cy="1026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The label may also contain information regarding a point of contact and a retention period</a:t>
          </a:r>
        </a:p>
      </dsp:txBody>
      <dsp:txXfrm>
        <a:off x="0" y="1825068"/>
        <a:ext cx="9891416" cy="1026379"/>
      </dsp:txXfrm>
    </dsp:sp>
    <dsp:sp modelId="{0A1640BC-39DF-8242-AD6A-BC51F1F29D90}">
      <dsp:nvSpPr>
        <dsp:cNvPr id="0" name=""/>
        <dsp:cNvSpPr/>
      </dsp:nvSpPr>
      <dsp:spPr>
        <a:xfrm>
          <a:off x="0" y="2851447"/>
          <a:ext cx="9891416"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FEF5D7-31ED-6146-BD44-975A8C47299B}">
      <dsp:nvSpPr>
        <dsp:cNvPr id="0" name=""/>
        <dsp:cNvSpPr/>
      </dsp:nvSpPr>
      <dsp:spPr>
        <a:xfrm>
          <a:off x="0" y="2851447"/>
          <a:ext cx="9891416" cy="1026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a:lnSpc>
              <a:spcPct val="90000"/>
            </a:lnSpc>
            <a:spcBef>
              <a:spcPct val="0"/>
            </a:spcBef>
            <a:spcAft>
              <a:spcPct val="35000"/>
            </a:spcAft>
            <a:buNone/>
          </a:pPr>
          <a:r>
            <a:rPr lang="en-US" sz="2400" kern="1200" spc="-100" dirty="0">
              <a:latin typeface="Open Sans Semibold"/>
              <a:cs typeface="Open Sans Semibold"/>
            </a:rPr>
            <a:t>When media is found or discovered without a label, it should be labeled at the highest level of sensitivity until the analysis reveals otherwise</a:t>
          </a:r>
        </a:p>
        <a:p>
          <a:pPr marL="0" lvl="0" indent="0" algn="l" defTabSz="1066800">
            <a:lnSpc>
              <a:spcPct val="90000"/>
            </a:lnSpc>
            <a:spcBef>
              <a:spcPct val="0"/>
            </a:spcBef>
            <a:spcAft>
              <a:spcPct val="35000"/>
            </a:spcAft>
            <a:buNone/>
          </a:pPr>
          <a:endParaRPr lang="en-US" sz="2400" kern="1200" spc="-100" dirty="0">
            <a:latin typeface="Open Sans Semibold"/>
            <a:cs typeface="Open Sans Semibold"/>
          </a:endParaRPr>
        </a:p>
      </dsp:txBody>
      <dsp:txXfrm>
        <a:off x="0" y="2851447"/>
        <a:ext cx="9891416" cy="1026379"/>
      </dsp:txXfrm>
    </dsp:sp>
    <dsp:sp modelId="{06E6D1D5-AA9C-154C-99FD-963C561A35B1}">
      <dsp:nvSpPr>
        <dsp:cNvPr id="0" name=""/>
        <dsp:cNvSpPr/>
      </dsp:nvSpPr>
      <dsp:spPr>
        <a:xfrm>
          <a:off x="0" y="3877826"/>
          <a:ext cx="9891416"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F2F9DBF-6DE0-434A-8CF0-89F008319214}">
      <dsp:nvSpPr>
        <dsp:cNvPr id="0" name=""/>
        <dsp:cNvSpPr/>
      </dsp:nvSpPr>
      <dsp:spPr>
        <a:xfrm>
          <a:off x="0" y="3877826"/>
          <a:ext cx="9891416" cy="10263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690" tIns="186690" rIns="186690" bIns="186690" numCol="1" spcCol="1270" anchor="t" anchorCtr="0">
          <a:noAutofit/>
        </a:bodyPr>
        <a:lstStyle/>
        <a:p>
          <a:pPr marL="0" lvl="0" indent="0" algn="l" defTabSz="2178050">
            <a:lnSpc>
              <a:spcPct val="90000"/>
            </a:lnSpc>
            <a:spcBef>
              <a:spcPct val="0"/>
            </a:spcBef>
            <a:spcAft>
              <a:spcPct val="35000"/>
            </a:spcAft>
            <a:buNone/>
          </a:pPr>
          <a:endParaRPr lang="en-US" sz="4900" kern="1200" dirty="0"/>
        </a:p>
      </dsp:txBody>
      <dsp:txXfrm>
        <a:off x="0" y="3877826"/>
        <a:ext cx="9891416" cy="1026379"/>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0"/>
          <a:ext cx="9875918"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3474"/>
          <a:ext cx="9875918" cy="8170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Only designated personnel should have access to sensitive media</a:t>
          </a:r>
        </a:p>
      </dsp:txBody>
      <dsp:txXfrm>
        <a:off x="0" y="3474"/>
        <a:ext cx="9875918" cy="817071"/>
      </dsp:txXfrm>
    </dsp:sp>
    <dsp:sp modelId="{721A2135-C1F3-DA4A-B119-796A40EF200C}">
      <dsp:nvSpPr>
        <dsp:cNvPr id="0" name=""/>
        <dsp:cNvSpPr/>
      </dsp:nvSpPr>
      <dsp:spPr>
        <a:xfrm>
          <a:off x="0" y="820546"/>
          <a:ext cx="9875918"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820546"/>
          <a:ext cx="9875918" cy="1128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Policies and procedures describing the proper handling of sensitive media should be communicated</a:t>
          </a:r>
        </a:p>
      </dsp:txBody>
      <dsp:txXfrm>
        <a:off x="0" y="820546"/>
        <a:ext cx="9875918" cy="1128147"/>
      </dsp:txXfrm>
    </dsp:sp>
    <dsp:sp modelId="{AFDFC935-866D-454F-AE68-CDE7BC0D23B1}">
      <dsp:nvSpPr>
        <dsp:cNvPr id="0" name=""/>
        <dsp:cNvSpPr/>
      </dsp:nvSpPr>
      <dsp:spPr>
        <a:xfrm>
          <a:off x="0" y="1948693"/>
          <a:ext cx="9875918"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948693"/>
          <a:ext cx="9875918" cy="1128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Individuals responsible for managing sensitive media should be trained on the policies and procedures </a:t>
          </a:r>
        </a:p>
      </dsp:txBody>
      <dsp:txXfrm>
        <a:off x="0" y="1948693"/>
        <a:ext cx="9875918" cy="1128147"/>
      </dsp:txXfrm>
    </dsp:sp>
    <dsp:sp modelId="{0A1640BC-39DF-8242-AD6A-BC51F1F29D90}">
      <dsp:nvSpPr>
        <dsp:cNvPr id="0" name=""/>
        <dsp:cNvSpPr/>
      </dsp:nvSpPr>
      <dsp:spPr>
        <a:xfrm>
          <a:off x="0" y="3076840"/>
          <a:ext cx="9875918"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FEF5D7-31ED-6146-BD44-975A8C47299B}">
      <dsp:nvSpPr>
        <dsp:cNvPr id="0" name=""/>
        <dsp:cNvSpPr/>
      </dsp:nvSpPr>
      <dsp:spPr>
        <a:xfrm>
          <a:off x="0" y="3076840"/>
          <a:ext cx="9875918" cy="11281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5740" tIns="205740" rIns="205740" bIns="205740" numCol="1" spcCol="1270" anchor="t" anchorCtr="0">
          <a:noAutofit/>
        </a:bodyPr>
        <a:lstStyle/>
        <a:p>
          <a:pPr marL="0" lvl="0" indent="0" algn="l" defTabSz="2400300">
            <a:lnSpc>
              <a:spcPct val="90000"/>
            </a:lnSpc>
            <a:spcBef>
              <a:spcPct val="0"/>
            </a:spcBef>
            <a:spcAft>
              <a:spcPct val="35000"/>
            </a:spcAft>
            <a:buNone/>
          </a:pPr>
          <a:endParaRPr lang="en-US" sz="5400" kern="1200" dirty="0"/>
        </a:p>
      </dsp:txBody>
      <dsp:txXfrm>
        <a:off x="0" y="3076840"/>
        <a:ext cx="9875918" cy="1128147"/>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245"/>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245"/>
          <a:ext cx="10037763" cy="952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The storage media is made unusable for conventional equipment</a:t>
          </a:r>
        </a:p>
      </dsp:txBody>
      <dsp:txXfrm>
        <a:off x="0" y="245"/>
        <a:ext cx="10037763" cy="952452"/>
      </dsp:txXfrm>
    </dsp:sp>
    <dsp:sp modelId="{721A2135-C1F3-DA4A-B119-796A40EF200C}">
      <dsp:nvSpPr>
        <dsp:cNvPr id="0" name=""/>
        <dsp:cNvSpPr/>
      </dsp:nvSpPr>
      <dsp:spPr>
        <a:xfrm>
          <a:off x="0" y="95269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952697"/>
          <a:ext cx="10037763" cy="952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Effectiveness of destroying the media varies</a:t>
          </a:r>
        </a:p>
      </dsp:txBody>
      <dsp:txXfrm>
        <a:off x="0" y="952697"/>
        <a:ext cx="10037763" cy="952452"/>
      </dsp:txXfrm>
    </dsp:sp>
    <dsp:sp modelId="{AFDFC935-866D-454F-AE68-CDE7BC0D23B1}">
      <dsp:nvSpPr>
        <dsp:cNvPr id="0" name=""/>
        <dsp:cNvSpPr/>
      </dsp:nvSpPr>
      <dsp:spPr>
        <a:xfrm>
          <a:off x="0" y="190514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905149"/>
          <a:ext cx="10027960" cy="13506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spc="-50" dirty="0">
              <a:latin typeface="Open Sans Semibold"/>
              <a:cs typeface="Open Sans Semibold"/>
            </a:rPr>
            <a:t>Destruction using appropriate techniques is the most secure method of preventing retrieval and referred to as “defensible destruction”</a:t>
          </a:r>
        </a:p>
      </dsp:txBody>
      <dsp:txXfrm>
        <a:off x="0" y="1905149"/>
        <a:ext cx="10027960" cy="1350615"/>
      </dsp:txXfrm>
    </dsp:sp>
    <dsp:sp modelId="{0A1640BC-39DF-8242-AD6A-BC51F1F29D90}">
      <dsp:nvSpPr>
        <dsp:cNvPr id="0" name=""/>
        <dsp:cNvSpPr/>
      </dsp:nvSpPr>
      <dsp:spPr>
        <a:xfrm>
          <a:off x="0" y="3255764"/>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FEF5D7-31ED-6146-BD44-975A8C47299B}">
      <dsp:nvSpPr>
        <dsp:cNvPr id="0" name=""/>
        <dsp:cNvSpPr/>
      </dsp:nvSpPr>
      <dsp:spPr>
        <a:xfrm>
          <a:off x="0" y="3255764"/>
          <a:ext cx="10037763" cy="952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5260" tIns="175260" rIns="175260" bIns="175260" numCol="1" spcCol="1270" anchor="t" anchorCtr="0">
          <a:noAutofit/>
        </a:bodyPr>
        <a:lstStyle/>
        <a:p>
          <a:pPr marL="0" lvl="0" indent="0" algn="l" defTabSz="2044700">
            <a:lnSpc>
              <a:spcPct val="90000"/>
            </a:lnSpc>
            <a:spcBef>
              <a:spcPct val="0"/>
            </a:spcBef>
            <a:spcAft>
              <a:spcPct val="35000"/>
            </a:spcAft>
            <a:buNone/>
          </a:pPr>
          <a:endParaRPr lang="en-US" sz="4600" kern="1200" dirty="0"/>
        </a:p>
      </dsp:txBody>
      <dsp:txXfrm>
        <a:off x="0" y="3255764"/>
        <a:ext cx="10037763" cy="952452"/>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1123"/>
          <a:ext cx="9906915"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1123"/>
          <a:ext cx="9906915" cy="8010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Unlike HDDs, overwriting is not effective for SSDs </a:t>
          </a:r>
        </a:p>
      </dsp:txBody>
      <dsp:txXfrm>
        <a:off x="0" y="1123"/>
        <a:ext cx="9906915" cy="801078"/>
      </dsp:txXfrm>
    </dsp:sp>
    <dsp:sp modelId="{721A2135-C1F3-DA4A-B119-796A40EF200C}">
      <dsp:nvSpPr>
        <dsp:cNvPr id="0" name=""/>
        <dsp:cNvSpPr/>
      </dsp:nvSpPr>
      <dsp:spPr>
        <a:xfrm>
          <a:off x="0" y="802202"/>
          <a:ext cx="9906915"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802202"/>
          <a:ext cx="9906915" cy="1060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SSD manufacturers include built-in sanitization commands that are designed to internally erase the data on the drive</a:t>
          </a:r>
        </a:p>
      </dsp:txBody>
      <dsp:txXfrm>
        <a:off x="0" y="802202"/>
        <a:ext cx="9906915" cy="1060833"/>
      </dsp:txXfrm>
    </dsp:sp>
    <dsp:sp modelId="{AFDFC935-866D-454F-AE68-CDE7BC0D23B1}">
      <dsp:nvSpPr>
        <dsp:cNvPr id="0" name=""/>
        <dsp:cNvSpPr/>
      </dsp:nvSpPr>
      <dsp:spPr>
        <a:xfrm>
          <a:off x="0" y="1863036"/>
          <a:ext cx="9906915"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863036"/>
          <a:ext cx="9906915" cy="1060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spc="0" dirty="0">
              <a:latin typeface="Open Sans Semibold"/>
              <a:cs typeface="Open Sans Semibold"/>
            </a:rPr>
            <a:t>Cryptographic erasure, or crypto-erase, takes advantage of the SSD’s built-in data encryption </a:t>
          </a:r>
        </a:p>
      </dsp:txBody>
      <dsp:txXfrm>
        <a:off x="0" y="1863036"/>
        <a:ext cx="9906915" cy="1060833"/>
      </dsp:txXfrm>
    </dsp:sp>
    <dsp:sp modelId="{0A1640BC-39DF-8242-AD6A-BC51F1F29D90}">
      <dsp:nvSpPr>
        <dsp:cNvPr id="0" name=""/>
        <dsp:cNvSpPr/>
      </dsp:nvSpPr>
      <dsp:spPr>
        <a:xfrm>
          <a:off x="0" y="2923870"/>
          <a:ext cx="9906915"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FEF5D7-31ED-6146-BD44-975A8C47299B}">
      <dsp:nvSpPr>
        <dsp:cNvPr id="0" name=""/>
        <dsp:cNvSpPr/>
      </dsp:nvSpPr>
      <dsp:spPr>
        <a:xfrm>
          <a:off x="0" y="2923870"/>
          <a:ext cx="9906915" cy="1060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spc="0" dirty="0">
              <a:latin typeface="Open Sans Semibold"/>
              <a:cs typeface="Open Sans Semibold"/>
            </a:rPr>
            <a:t>The best data destruction method is a combination of </a:t>
          </a:r>
          <a:br>
            <a:rPr lang="en-US" sz="2400" kern="1200" spc="0" dirty="0">
              <a:latin typeface="Open Sans Semibold"/>
              <a:cs typeface="Open Sans Semibold"/>
            </a:rPr>
          </a:br>
          <a:r>
            <a:rPr lang="en-US" sz="2400" kern="1200" spc="0" dirty="0">
              <a:latin typeface="Open Sans Semibold"/>
              <a:cs typeface="Open Sans Semibold"/>
            </a:rPr>
            <a:t>crypto-erase, sanitization, and targeted overwrite passes </a:t>
          </a:r>
        </a:p>
      </dsp:txBody>
      <dsp:txXfrm>
        <a:off x="0" y="2923870"/>
        <a:ext cx="9906915" cy="1060833"/>
      </dsp:txXfrm>
    </dsp:sp>
    <dsp:sp modelId="{F262E819-6E64-B146-BB8E-CF7CEA4CFFF9}">
      <dsp:nvSpPr>
        <dsp:cNvPr id="0" name=""/>
        <dsp:cNvSpPr/>
      </dsp:nvSpPr>
      <dsp:spPr>
        <a:xfrm>
          <a:off x="0" y="3984704"/>
          <a:ext cx="9906915"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13550DB-0E5F-6345-905B-7C7E7B7891EE}">
      <dsp:nvSpPr>
        <dsp:cNvPr id="0" name=""/>
        <dsp:cNvSpPr/>
      </dsp:nvSpPr>
      <dsp:spPr>
        <a:xfrm>
          <a:off x="0" y="3984704"/>
          <a:ext cx="9906915" cy="1060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endParaRPr lang="en-US" sz="5100" kern="1200" dirty="0"/>
        </a:p>
      </dsp:txBody>
      <dsp:txXfrm>
        <a:off x="0" y="3984704"/>
        <a:ext cx="9906915" cy="106083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1A2135-C1F3-DA4A-B119-796A40EF200C}">
      <dsp:nvSpPr>
        <dsp:cNvPr id="0" name=""/>
        <dsp:cNvSpPr/>
      </dsp:nvSpPr>
      <dsp:spPr>
        <a:xfrm>
          <a:off x="0" y="13238"/>
          <a:ext cx="10025572" cy="0"/>
        </a:xfrm>
        <a:prstGeom prst="line">
          <a:avLst/>
        </a:prstGeom>
        <a:solidFill>
          <a:schemeClr val="lt1">
            <a:hueOff val="0"/>
            <a:satOff val="0"/>
            <a:lumOff val="0"/>
            <a:alphaOff val="0"/>
          </a:schemeClr>
        </a:solidFill>
        <a:ln w="25400" cap="flat" cmpd="sng" algn="ctr">
          <a:solidFill>
            <a:srgbClr val="006F53"/>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2054"/>
          <a:ext cx="10025572"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Information and Assets</a:t>
          </a:r>
        </a:p>
      </dsp:txBody>
      <dsp:txXfrm>
        <a:off x="0" y="2054"/>
        <a:ext cx="10025572" cy="700725"/>
      </dsp:txXfrm>
    </dsp:sp>
    <dsp:sp modelId="{2075AB43-00C6-5543-8288-31ABC014D164}">
      <dsp:nvSpPr>
        <dsp:cNvPr id="0" name=""/>
        <dsp:cNvSpPr/>
      </dsp:nvSpPr>
      <dsp:spPr>
        <a:xfrm>
          <a:off x="0" y="702780"/>
          <a:ext cx="10025572"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935136B-414A-9A47-B94A-19BC26719424}">
      <dsp:nvSpPr>
        <dsp:cNvPr id="0" name=""/>
        <dsp:cNvSpPr/>
      </dsp:nvSpPr>
      <dsp:spPr>
        <a:xfrm>
          <a:off x="0" y="702780"/>
          <a:ext cx="10025572"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Asset Lifecycle</a:t>
          </a:r>
          <a:endParaRPr lang="en-US" sz="2400" kern="1200" dirty="0"/>
        </a:p>
      </dsp:txBody>
      <dsp:txXfrm>
        <a:off x="0" y="702780"/>
        <a:ext cx="10025572" cy="700725"/>
      </dsp:txXfrm>
    </dsp:sp>
    <dsp:sp modelId="{AFDFC935-866D-454F-AE68-CDE7BC0D23B1}">
      <dsp:nvSpPr>
        <dsp:cNvPr id="0" name=""/>
        <dsp:cNvSpPr/>
      </dsp:nvSpPr>
      <dsp:spPr>
        <a:xfrm>
          <a:off x="0" y="1403505"/>
          <a:ext cx="10025572" cy="0"/>
        </a:xfrm>
        <a:prstGeom prst="line">
          <a:avLst/>
        </a:prstGeom>
        <a:solidFill>
          <a:schemeClr val="lt1">
            <a:hueOff val="0"/>
            <a:satOff val="0"/>
            <a:lumOff val="0"/>
            <a:alphaOff val="0"/>
          </a:schemeClr>
        </a:solidFill>
        <a:ln w="25400" cap="flat" cmpd="sng" algn="ctr">
          <a:solidFill>
            <a:srgbClr val="006F53"/>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403505"/>
          <a:ext cx="10025572"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Information and Asset Ownership</a:t>
          </a:r>
        </a:p>
      </dsp:txBody>
      <dsp:txXfrm>
        <a:off x="0" y="1403505"/>
        <a:ext cx="10025572" cy="700725"/>
      </dsp:txXfrm>
    </dsp:sp>
    <dsp:sp modelId="{1EC85288-0E19-824A-8F9B-8744EBADC50D}">
      <dsp:nvSpPr>
        <dsp:cNvPr id="0" name=""/>
        <dsp:cNvSpPr/>
      </dsp:nvSpPr>
      <dsp:spPr>
        <a:xfrm>
          <a:off x="0" y="2104230"/>
          <a:ext cx="10025572" cy="0"/>
        </a:xfrm>
        <a:prstGeom prst="line">
          <a:avLst/>
        </a:prstGeom>
        <a:solidFill>
          <a:schemeClr val="lt1">
            <a:hueOff val="0"/>
            <a:satOff val="0"/>
            <a:lumOff val="0"/>
            <a:alphaOff val="0"/>
          </a:schemeClr>
        </a:solidFill>
        <a:ln w="25400" cap="flat" cmpd="sng" algn="ctr">
          <a:solidFill>
            <a:srgbClr val="006F53"/>
          </a:solid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2104231"/>
          <a:ext cx="10025572"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Protect Privacy</a:t>
          </a:r>
        </a:p>
      </dsp:txBody>
      <dsp:txXfrm>
        <a:off x="0" y="2104231"/>
        <a:ext cx="10025572" cy="700725"/>
      </dsp:txXfrm>
    </dsp:sp>
    <dsp:sp modelId="{27011FFA-6473-2E4C-B93F-822B54FF6C60}">
      <dsp:nvSpPr>
        <dsp:cNvPr id="0" name=""/>
        <dsp:cNvSpPr/>
      </dsp:nvSpPr>
      <dsp:spPr>
        <a:xfrm>
          <a:off x="0" y="2804956"/>
          <a:ext cx="10025572" cy="0"/>
        </a:xfrm>
        <a:prstGeom prst="line">
          <a:avLst/>
        </a:prstGeom>
        <a:solidFill>
          <a:schemeClr val="lt1">
            <a:hueOff val="0"/>
            <a:satOff val="0"/>
            <a:lumOff val="0"/>
            <a:alphaOff val="0"/>
          </a:schemeClr>
        </a:solidFill>
        <a:ln w="25400" cap="flat" cmpd="sng" algn="ctr">
          <a:solidFill>
            <a:srgbClr val="006F53"/>
          </a:solidFill>
          <a:prstDash val="solid"/>
        </a:ln>
        <a:effectLst/>
      </dsp:spPr>
      <dsp:style>
        <a:lnRef idx="2">
          <a:scrgbClr r="0" g="0" b="0"/>
        </a:lnRef>
        <a:fillRef idx="1">
          <a:scrgbClr r="0" g="0" b="0"/>
        </a:fillRef>
        <a:effectRef idx="0">
          <a:scrgbClr r="0" g="0" b="0"/>
        </a:effectRef>
        <a:fontRef idx="minor">
          <a:schemeClr val="lt1"/>
        </a:fontRef>
      </dsp:style>
    </dsp:sp>
    <dsp:sp modelId="{1904D7A5-C341-1340-93FA-59BC7FC1D8FA}">
      <dsp:nvSpPr>
        <dsp:cNvPr id="0" name=""/>
        <dsp:cNvSpPr/>
      </dsp:nvSpPr>
      <dsp:spPr>
        <a:xfrm>
          <a:off x="0" y="2804956"/>
          <a:ext cx="10025572"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16256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Asset Retention</a:t>
          </a:r>
        </a:p>
      </dsp:txBody>
      <dsp:txXfrm>
        <a:off x="0" y="2804956"/>
        <a:ext cx="10025572" cy="700725"/>
      </dsp:txXfrm>
    </dsp:sp>
    <dsp:sp modelId="{42F07ADF-9B09-314C-B596-35F8F0A26BF2}">
      <dsp:nvSpPr>
        <dsp:cNvPr id="0" name=""/>
        <dsp:cNvSpPr/>
      </dsp:nvSpPr>
      <dsp:spPr>
        <a:xfrm>
          <a:off x="0" y="3505681"/>
          <a:ext cx="10025572" cy="0"/>
        </a:xfrm>
        <a:prstGeom prst="line">
          <a:avLst/>
        </a:prstGeom>
        <a:solidFill>
          <a:schemeClr val="lt1">
            <a:hueOff val="0"/>
            <a:satOff val="0"/>
            <a:lumOff val="0"/>
            <a:alphaOff val="0"/>
          </a:schemeClr>
        </a:solidFill>
        <a:ln w="25400" cap="flat" cmpd="sng" algn="ctr">
          <a:solidFill>
            <a:srgbClr val="006F53"/>
          </a:solidFill>
          <a:prstDash val="solid"/>
        </a:ln>
        <a:effectLst/>
      </dsp:spPr>
      <dsp:style>
        <a:lnRef idx="2">
          <a:scrgbClr r="0" g="0" b="0"/>
        </a:lnRef>
        <a:fillRef idx="1">
          <a:scrgbClr r="0" g="0" b="0"/>
        </a:fillRef>
        <a:effectRef idx="0">
          <a:scrgbClr r="0" g="0" b="0"/>
        </a:effectRef>
        <a:fontRef idx="minor">
          <a:schemeClr val="lt1"/>
        </a:fontRef>
      </dsp:style>
    </dsp:sp>
    <dsp:sp modelId="{9C4D5250-FC91-534C-A88A-C70D331BA3EC}">
      <dsp:nvSpPr>
        <dsp:cNvPr id="0" name=""/>
        <dsp:cNvSpPr/>
      </dsp:nvSpPr>
      <dsp:spPr>
        <a:xfrm>
          <a:off x="0" y="3505681"/>
          <a:ext cx="10025572"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rtl="0">
            <a:lnSpc>
              <a:spcPct val="90000"/>
            </a:lnSpc>
            <a:spcBef>
              <a:spcPct val="0"/>
            </a:spcBef>
            <a:spcAft>
              <a:spcPct val="35000"/>
            </a:spcAft>
            <a:buNone/>
          </a:pPr>
          <a:endParaRPr lang="en-US" sz="3400" kern="1200" dirty="0"/>
        </a:p>
      </dsp:txBody>
      <dsp:txXfrm>
        <a:off x="0" y="3505681"/>
        <a:ext cx="10025572" cy="7007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2054"/>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2054"/>
          <a:ext cx="10037763"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Data Security Controls	</a:t>
          </a:r>
        </a:p>
      </dsp:txBody>
      <dsp:txXfrm>
        <a:off x="0" y="2054"/>
        <a:ext cx="10037763" cy="700725"/>
      </dsp:txXfrm>
    </dsp:sp>
    <dsp:sp modelId="{721A2135-C1F3-DA4A-B119-796A40EF200C}">
      <dsp:nvSpPr>
        <dsp:cNvPr id="0" name=""/>
        <dsp:cNvSpPr/>
      </dsp:nvSpPr>
      <dsp:spPr>
        <a:xfrm>
          <a:off x="0" y="70278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702780"/>
          <a:ext cx="10037763"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Information and Asset Handling Requirements</a:t>
          </a:r>
        </a:p>
      </dsp:txBody>
      <dsp:txXfrm>
        <a:off x="0" y="702780"/>
        <a:ext cx="10037763" cy="700725"/>
      </dsp:txXfrm>
    </dsp:sp>
    <dsp:sp modelId="{AFDFC935-866D-454F-AE68-CDE7BC0D23B1}">
      <dsp:nvSpPr>
        <dsp:cNvPr id="0" name=""/>
        <dsp:cNvSpPr/>
      </dsp:nvSpPr>
      <dsp:spPr>
        <a:xfrm>
          <a:off x="0" y="1403505"/>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403505"/>
          <a:ext cx="10037763"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Data Remanence</a:t>
          </a:r>
        </a:p>
      </dsp:txBody>
      <dsp:txXfrm>
        <a:off x="0" y="1403505"/>
        <a:ext cx="10037763" cy="700725"/>
      </dsp:txXfrm>
    </dsp:sp>
    <dsp:sp modelId="{1EC85288-0E19-824A-8F9B-8744EBADC50D}">
      <dsp:nvSpPr>
        <dsp:cNvPr id="0" name=""/>
        <dsp:cNvSpPr/>
      </dsp:nvSpPr>
      <dsp:spPr>
        <a:xfrm>
          <a:off x="0" y="210423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2104231"/>
          <a:ext cx="10037763"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Domain Review </a:t>
          </a:r>
        </a:p>
      </dsp:txBody>
      <dsp:txXfrm>
        <a:off x="0" y="2104231"/>
        <a:ext cx="10037763" cy="700725"/>
      </dsp:txXfrm>
    </dsp:sp>
    <dsp:sp modelId="{27011FFA-6473-2E4C-B93F-822B54FF6C60}">
      <dsp:nvSpPr>
        <dsp:cNvPr id="0" name=""/>
        <dsp:cNvSpPr/>
      </dsp:nvSpPr>
      <dsp:spPr>
        <a:xfrm>
          <a:off x="0" y="2804956"/>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904D7A5-C341-1340-93FA-59BC7FC1D8FA}">
      <dsp:nvSpPr>
        <dsp:cNvPr id="0" name=""/>
        <dsp:cNvSpPr/>
      </dsp:nvSpPr>
      <dsp:spPr>
        <a:xfrm>
          <a:off x="0" y="2804956"/>
          <a:ext cx="10037763"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162560" rIns="91440" bIns="91440" numCol="1" spcCol="1270" anchor="t" anchorCtr="0">
          <a:noAutofit/>
        </a:bodyPr>
        <a:lstStyle/>
        <a:p>
          <a:pPr marL="0" lvl="0" indent="0" algn="l" defTabSz="1066800" rtl="0">
            <a:lnSpc>
              <a:spcPct val="90000"/>
            </a:lnSpc>
            <a:spcBef>
              <a:spcPct val="0"/>
            </a:spcBef>
            <a:spcAft>
              <a:spcPct val="35000"/>
            </a:spcAft>
            <a:buNone/>
          </a:pPr>
          <a:endParaRPr lang="en-US" sz="2400" kern="1200" dirty="0">
            <a:latin typeface="Open Sans Semibold"/>
            <a:cs typeface="Open Sans Semibold"/>
          </a:endParaRPr>
        </a:p>
      </dsp:txBody>
      <dsp:txXfrm>
        <a:off x="0" y="2804956"/>
        <a:ext cx="10037763" cy="700725"/>
      </dsp:txXfrm>
    </dsp:sp>
    <dsp:sp modelId="{42F07ADF-9B09-314C-B596-35F8F0A26BF2}">
      <dsp:nvSpPr>
        <dsp:cNvPr id="0" name=""/>
        <dsp:cNvSpPr/>
      </dsp:nvSpPr>
      <dsp:spPr>
        <a:xfrm>
          <a:off x="0" y="3505681"/>
          <a:ext cx="10037763" cy="0"/>
        </a:xfrm>
        <a:prstGeom prst="line">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C4D5250-FC91-534C-A88A-C70D331BA3EC}">
      <dsp:nvSpPr>
        <dsp:cNvPr id="0" name=""/>
        <dsp:cNvSpPr/>
      </dsp:nvSpPr>
      <dsp:spPr>
        <a:xfrm>
          <a:off x="0" y="3505681"/>
          <a:ext cx="10037763" cy="700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endParaRPr lang="en-US" sz="3400" kern="1200" dirty="0"/>
        </a:p>
      </dsp:txBody>
      <dsp:txXfrm>
        <a:off x="0" y="3505681"/>
        <a:ext cx="10037763" cy="70072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2096"/>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2096"/>
          <a:ext cx="10037763" cy="1128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Ensure that information assets receive an appropriate level </a:t>
          </a:r>
          <a:br>
            <a:rPr lang="en-US" sz="2400" kern="1200" dirty="0">
              <a:latin typeface="Open Sans Semibold"/>
              <a:cs typeface="Open Sans Semibold"/>
            </a:rPr>
          </a:br>
          <a:r>
            <a:rPr lang="en-US" sz="2400" kern="1200" dirty="0">
              <a:latin typeface="Open Sans Semibold"/>
              <a:cs typeface="Open Sans Semibold"/>
            </a:rPr>
            <a:t>of protection</a:t>
          </a:r>
        </a:p>
      </dsp:txBody>
      <dsp:txXfrm>
        <a:off x="0" y="2096"/>
        <a:ext cx="10037763" cy="1128180"/>
      </dsp:txXfrm>
    </dsp:sp>
    <dsp:sp modelId="{721A2135-C1F3-DA4A-B119-796A40EF200C}">
      <dsp:nvSpPr>
        <dsp:cNvPr id="0" name=""/>
        <dsp:cNvSpPr/>
      </dsp:nvSpPr>
      <dsp:spPr>
        <a:xfrm>
          <a:off x="0" y="113027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130277"/>
          <a:ext cx="10037763" cy="11281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Provide security classifications that will indicate the need and priorities for security protection</a:t>
          </a:r>
        </a:p>
      </dsp:txBody>
      <dsp:txXfrm>
        <a:off x="0" y="1130277"/>
        <a:ext cx="10037763" cy="1128180"/>
      </dsp:txXfrm>
    </dsp:sp>
    <dsp:sp modelId="{AFDFC935-866D-454F-AE68-CDE7BC0D23B1}">
      <dsp:nvSpPr>
        <dsp:cNvPr id="0" name=""/>
        <dsp:cNvSpPr/>
      </dsp:nvSpPr>
      <dsp:spPr>
        <a:xfrm>
          <a:off x="0" y="225845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2258457"/>
          <a:ext cx="10037763" cy="8908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Minimize risks of unauthorized information alteration</a:t>
          </a:r>
        </a:p>
      </dsp:txBody>
      <dsp:txXfrm>
        <a:off x="0" y="2258457"/>
        <a:ext cx="10037763" cy="890833"/>
      </dsp:txXfrm>
    </dsp:sp>
    <dsp:sp modelId="{1EC85288-0E19-824A-8F9B-8744EBADC50D}">
      <dsp:nvSpPr>
        <dsp:cNvPr id="0" name=""/>
        <dsp:cNvSpPr/>
      </dsp:nvSpPr>
      <dsp:spPr>
        <a:xfrm>
          <a:off x="0" y="314929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3149291"/>
          <a:ext cx="10037763" cy="9274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Avoid unauthorized disclosure</a:t>
          </a:r>
        </a:p>
      </dsp:txBody>
      <dsp:txXfrm>
        <a:off x="0" y="3149291"/>
        <a:ext cx="10037763" cy="927432"/>
      </dsp:txXfrm>
    </dsp:sp>
    <dsp:sp modelId="{3FAD608C-51DA-D149-BE94-C6601CC4B88A}">
      <dsp:nvSpPr>
        <dsp:cNvPr id="0" name=""/>
        <dsp:cNvSpPr/>
      </dsp:nvSpPr>
      <dsp:spPr>
        <a:xfrm>
          <a:off x="0" y="4076723"/>
          <a:ext cx="10037763" cy="0"/>
        </a:xfrm>
        <a:prstGeom prst="line">
          <a:avLst/>
        </a:prstGeom>
        <a:solidFill>
          <a:schemeClr val="lt1">
            <a:hueOff val="0"/>
            <a:satOff val="0"/>
            <a:lumOff val="0"/>
            <a:alphaOff val="0"/>
          </a:schemeClr>
        </a:solidFill>
        <a:ln w="25400" cap="flat" cmpd="sng" algn="ctr">
          <a:solidFill>
            <a:srgbClr val="006F53"/>
          </a:solidFill>
          <a:prstDash val="solid"/>
        </a:ln>
        <a:effectLst/>
      </dsp:spPr>
      <dsp:style>
        <a:lnRef idx="2">
          <a:scrgbClr r="0" g="0" b="0"/>
        </a:lnRef>
        <a:fillRef idx="1">
          <a:scrgbClr r="0" g="0" b="0"/>
        </a:fillRef>
        <a:effectRef idx="0">
          <a:scrgbClr r="0" g="0" b="0"/>
        </a:effectRef>
        <a:fontRef idx="minor">
          <a:schemeClr val="lt1"/>
        </a:fontRef>
      </dsp:style>
    </dsp:sp>
    <dsp:sp modelId="{65805A82-D3C2-AD42-B866-C6EEFD935F5A}">
      <dsp:nvSpPr>
        <dsp:cNvPr id="0" name=""/>
        <dsp:cNvSpPr/>
      </dsp:nvSpPr>
      <dsp:spPr>
        <a:xfrm>
          <a:off x="0" y="4076723"/>
          <a:ext cx="10037763" cy="842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endParaRPr lang="en-US" sz="4000" kern="1200" dirty="0"/>
        </a:p>
      </dsp:txBody>
      <dsp:txXfrm>
        <a:off x="0" y="4076723"/>
        <a:ext cx="10037763" cy="84240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011FFA-6473-2E4C-B93F-822B54FF6C60}">
      <dsp:nvSpPr>
        <dsp:cNvPr id="0" name=""/>
        <dsp:cNvSpPr/>
      </dsp:nvSpPr>
      <dsp:spPr>
        <a:xfrm>
          <a:off x="0" y="513"/>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904D7A5-C341-1340-93FA-59BC7FC1D8FA}">
      <dsp:nvSpPr>
        <dsp:cNvPr id="0" name=""/>
        <dsp:cNvSpPr/>
      </dsp:nvSpPr>
      <dsp:spPr>
        <a:xfrm>
          <a:off x="0" y="513"/>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Maintain competitive edge</a:t>
          </a:r>
        </a:p>
      </dsp:txBody>
      <dsp:txXfrm>
        <a:off x="0" y="513"/>
        <a:ext cx="10037763" cy="841486"/>
      </dsp:txXfrm>
    </dsp:sp>
    <dsp:sp modelId="{B2932F9A-6257-CF44-B57A-7529C7E21876}">
      <dsp:nvSpPr>
        <dsp:cNvPr id="0" name=""/>
        <dsp:cNvSpPr/>
      </dsp:nvSpPr>
      <dsp:spPr>
        <a:xfrm>
          <a:off x="0" y="84200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F8807C7-356D-A741-AE6C-12A9EF67A28E}">
      <dsp:nvSpPr>
        <dsp:cNvPr id="0" name=""/>
        <dsp:cNvSpPr/>
      </dsp:nvSpPr>
      <dsp:spPr>
        <a:xfrm>
          <a:off x="0" y="842000"/>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sym typeface="Calibri"/>
            </a:rPr>
            <a:t>Protect legal tactics</a:t>
          </a:r>
          <a:endParaRPr lang="en-US" sz="2400" kern="1200" dirty="0">
            <a:latin typeface="Open Sans Semibold"/>
            <a:cs typeface="Open Sans Semibold"/>
          </a:endParaRPr>
        </a:p>
      </dsp:txBody>
      <dsp:txXfrm>
        <a:off x="0" y="842000"/>
        <a:ext cx="10037763" cy="841486"/>
      </dsp:txXfrm>
    </dsp:sp>
    <dsp:sp modelId="{6D004917-E7D3-D142-AACC-CC2B16D6CE07}">
      <dsp:nvSpPr>
        <dsp:cNvPr id="0" name=""/>
        <dsp:cNvSpPr/>
      </dsp:nvSpPr>
      <dsp:spPr>
        <a:xfrm>
          <a:off x="0" y="168348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D2F2B5-0DC9-2A42-B763-B24718EE7398}">
      <dsp:nvSpPr>
        <dsp:cNvPr id="0" name=""/>
        <dsp:cNvSpPr/>
      </dsp:nvSpPr>
      <dsp:spPr>
        <a:xfrm>
          <a:off x="0" y="1683487"/>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215900" rIns="91440" bIns="91440" numCol="1" spcCol="1270" anchor="t"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sym typeface="Calibri"/>
            </a:rPr>
            <a:t>Comply with privacy laws, regulations, and industry standards</a:t>
          </a:r>
          <a:endParaRPr lang="en-US" sz="2400" kern="1200" dirty="0">
            <a:latin typeface="Open Sans Semibold"/>
            <a:cs typeface="Open Sans Semibold"/>
          </a:endParaRPr>
        </a:p>
      </dsp:txBody>
      <dsp:txXfrm>
        <a:off x="0" y="1683487"/>
        <a:ext cx="10037763" cy="841486"/>
      </dsp:txXfrm>
    </dsp:sp>
    <dsp:sp modelId="{63A4C74C-13C7-BD42-9EE0-712D0A6DE827}">
      <dsp:nvSpPr>
        <dsp:cNvPr id="0" name=""/>
        <dsp:cNvSpPr/>
      </dsp:nvSpPr>
      <dsp:spPr>
        <a:xfrm>
          <a:off x="0" y="2524974"/>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73A8633-399D-1245-AAD8-A903D6C088B1}">
      <dsp:nvSpPr>
        <dsp:cNvPr id="0" name=""/>
        <dsp:cNvSpPr/>
      </dsp:nvSpPr>
      <dsp:spPr>
        <a:xfrm>
          <a:off x="0" y="2524974"/>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endParaRPr lang="en-US" sz="4000" kern="1200" dirty="0"/>
        </a:p>
      </dsp:txBody>
      <dsp:txXfrm>
        <a:off x="0" y="2524974"/>
        <a:ext cx="10037763" cy="841486"/>
      </dsp:txXfrm>
    </dsp:sp>
    <dsp:sp modelId="{42F07ADF-9B09-314C-B596-35F8F0A26BF2}">
      <dsp:nvSpPr>
        <dsp:cNvPr id="0" name=""/>
        <dsp:cNvSpPr/>
      </dsp:nvSpPr>
      <dsp:spPr>
        <a:xfrm>
          <a:off x="0" y="3366461"/>
          <a:ext cx="10037763" cy="0"/>
        </a:xfrm>
        <a:prstGeom prst="line">
          <a:avLst/>
        </a:prstGeom>
        <a:solidFill>
          <a:schemeClr val="lt1">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C4D5250-FC91-534C-A88A-C70D331BA3EC}">
      <dsp:nvSpPr>
        <dsp:cNvPr id="0" name=""/>
        <dsp:cNvSpPr/>
      </dsp:nvSpPr>
      <dsp:spPr>
        <a:xfrm>
          <a:off x="0" y="3366461"/>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endParaRPr lang="en-US" sz="4000" kern="1200" dirty="0"/>
        </a:p>
      </dsp:txBody>
      <dsp:txXfrm>
        <a:off x="0" y="3366461"/>
        <a:ext cx="10037763" cy="84148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1286CD-A74D-244F-B612-5628BFE112AC}">
      <dsp:nvSpPr>
        <dsp:cNvPr id="0" name=""/>
        <dsp:cNvSpPr/>
      </dsp:nvSpPr>
      <dsp:spPr>
        <a:xfrm>
          <a:off x="3001" y="75415"/>
          <a:ext cx="2380879" cy="1428527"/>
        </a:xfrm>
        <a:prstGeom prst="rect">
          <a:avLst/>
        </a:prstGeom>
        <a:solidFill>
          <a:srgbClr val="E4E3E8"/>
        </a:solidFill>
        <a:ln>
          <a:solidFill>
            <a:srgbClr val="464646"/>
          </a:solidFill>
        </a:ln>
        <a:effectLst>
          <a:outerShdw blurRad="50800" dist="38100" dir="5400000" algn="t"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pPr>
          <a: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Collection Limitation Principle</a:t>
          </a:r>
          <a:endParaRPr lang="en-US" sz="1800" kern="1200" baseline="0" dirty="0">
            <a:solidFill>
              <a:srgbClr val="000000"/>
            </a:solidFill>
          </a:endParaRPr>
        </a:p>
      </dsp:txBody>
      <dsp:txXfrm>
        <a:off x="3001" y="75415"/>
        <a:ext cx="2380879" cy="1428527"/>
      </dsp:txXfrm>
    </dsp:sp>
    <dsp:sp modelId="{DD812524-0795-584C-BED1-DF6727F5672E}">
      <dsp:nvSpPr>
        <dsp:cNvPr id="0" name=""/>
        <dsp:cNvSpPr/>
      </dsp:nvSpPr>
      <dsp:spPr>
        <a:xfrm>
          <a:off x="2621968" y="75415"/>
          <a:ext cx="2380879" cy="1428527"/>
        </a:xfrm>
        <a:prstGeom prst="rect">
          <a:avLst/>
        </a:prstGeom>
        <a:solidFill>
          <a:srgbClr val="E4E3E8"/>
        </a:solidFill>
        <a:ln>
          <a:solidFill>
            <a:srgbClr val="464646"/>
          </a:solidFill>
        </a:ln>
        <a:effectLst>
          <a:outerShdw blurRad="50800" dist="38100" dir="5400000" algn="t"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pPr>
          <a: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Data Quality Principle</a:t>
          </a:r>
          <a:endParaRPr lang="en-US" sz="1800" kern="1200" baseline="0" dirty="0">
            <a:solidFill>
              <a:srgbClr val="000000"/>
            </a:solidFill>
          </a:endParaRPr>
        </a:p>
      </dsp:txBody>
      <dsp:txXfrm>
        <a:off x="2621968" y="75415"/>
        <a:ext cx="2380879" cy="1428527"/>
      </dsp:txXfrm>
    </dsp:sp>
    <dsp:sp modelId="{F73C70E1-8650-764C-81E4-D1CA2B58E76A}">
      <dsp:nvSpPr>
        <dsp:cNvPr id="0" name=""/>
        <dsp:cNvSpPr/>
      </dsp:nvSpPr>
      <dsp:spPr>
        <a:xfrm>
          <a:off x="5240936" y="75415"/>
          <a:ext cx="2380879" cy="1428527"/>
        </a:xfrm>
        <a:prstGeom prst="rect">
          <a:avLst/>
        </a:prstGeom>
        <a:solidFill>
          <a:srgbClr val="E4E3E8"/>
        </a:solidFill>
        <a:ln>
          <a:solidFill>
            <a:srgbClr val="464646"/>
          </a:solidFill>
        </a:ln>
        <a:effectLst>
          <a:outerShdw blurRad="50800" dist="38100" dir="5400000" algn="t"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pPr>
          <a: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Purpose Specification Principle</a:t>
          </a:r>
          <a:endParaRPr lang="en-US" sz="1800" kern="1200" baseline="0" dirty="0">
            <a:solidFill>
              <a:srgbClr val="000000"/>
            </a:solidFill>
          </a:endParaRPr>
        </a:p>
      </dsp:txBody>
      <dsp:txXfrm>
        <a:off x="5240936" y="75415"/>
        <a:ext cx="2380879" cy="1428527"/>
      </dsp:txXfrm>
    </dsp:sp>
    <dsp:sp modelId="{7534EA49-9484-1245-ACB5-039BB2D9853C}">
      <dsp:nvSpPr>
        <dsp:cNvPr id="0" name=""/>
        <dsp:cNvSpPr/>
      </dsp:nvSpPr>
      <dsp:spPr>
        <a:xfrm>
          <a:off x="7824619" y="75415"/>
          <a:ext cx="2380879" cy="1428527"/>
        </a:xfrm>
        <a:prstGeom prst="rect">
          <a:avLst/>
        </a:prstGeom>
        <a:solidFill>
          <a:srgbClr val="E4E3E8"/>
        </a:solidFill>
        <a:ln>
          <a:solidFill>
            <a:srgbClr val="464646"/>
          </a:solidFill>
        </a:ln>
        <a:effectLst>
          <a:outerShdw blurRad="50800" dist="38100" dir="5400000" algn="t"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pPr>
          <a: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Use Limitation Principle</a:t>
          </a:r>
          <a:endParaRPr lang="en-US" sz="1800" kern="1200" baseline="0" dirty="0">
            <a:solidFill>
              <a:srgbClr val="000000"/>
            </a:solidFill>
          </a:endParaRPr>
        </a:p>
      </dsp:txBody>
      <dsp:txXfrm>
        <a:off x="7824619" y="75415"/>
        <a:ext cx="2380879" cy="1428527"/>
      </dsp:txXfrm>
    </dsp:sp>
    <dsp:sp modelId="{0A1EE3D1-33B8-014B-8705-7B7DC984D7FD}">
      <dsp:nvSpPr>
        <dsp:cNvPr id="0" name=""/>
        <dsp:cNvSpPr/>
      </dsp:nvSpPr>
      <dsp:spPr>
        <a:xfrm>
          <a:off x="3001" y="1742030"/>
          <a:ext cx="2380879" cy="1428527"/>
        </a:xfrm>
        <a:prstGeom prst="rect">
          <a:avLst/>
        </a:prstGeom>
        <a:solidFill>
          <a:srgbClr val="E4E3E8"/>
        </a:solidFill>
        <a:ln>
          <a:solidFill>
            <a:srgbClr val="464646"/>
          </a:solidFill>
        </a:ln>
        <a:effectLst>
          <a:outerShdw blurRad="50800" dist="38100" dir="5400000" algn="t"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pPr>
          <a: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Security Safeguards Principle</a:t>
          </a:r>
          <a:endParaRPr lang="en-US" sz="1800" kern="1200" baseline="0" dirty="0">
            <a:solidFill>
              <a:srgbClr val="000000"/>
            </a:solidFill>
          </a:endParaRPr>
        </a:p>
      </dsp:txBody>
      <dsp:txXfrm>
        <a:off x="3001" y="1742030"/>
        <a:ext cx="2380879" cy="1428527"/>
      </dsp:txXfrm>
    </dsp:sp>
    <dsp:sp modelId="{8B6E2EF9-18AA-A740-B887-ACA203FB2749}">
      <dsp:nvSpPr>
        <dsp:cNvPr id="0" name=""/>
        <dsp:cNvSpPr/>
      </dsp:nvSpPr>
      <dsp:spPr>
        <a:xfrm>
          <a:off x="2621968" y="1742030"/>
          <a:ext cx="2380879" cy="1428527"/>
        </a:xfrm>
        <a:prstGeom prst="rect">
          <a:avLst/>
        </a:prstGeom>
        <a:solidFill>
          <a:srgbClr val="E4E3E8"/>
        </a:solidFill>
        <a:ln>
          <a:solidFill>
            <a:srgbClr val="464646"/>
          </a:solidFill>
        </a:ln>
        <a:effectLst>
          <a:outerShdw blurRad="50800" dist="38100" dir="5400000" algn="t"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pPr>
          <a: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Openness </a:t>
          </a:r>
          <a:b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br>
          <a: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Principle</a:t>
          </a:r>
          <a:endParaRPr lang="en-US" sz="1800" kern="1200" baseline="0" dirty="0">
            <a:solidFill>
              <a:srgbClr val="000000"/>
            </a:solidFill>
          </a:endParaRPr>
        </a:p>
      </dsp:txBody>
      <dsp:txXfrm>
        <a:off x="2621968" y="1742030"/>
        <a:ext cx="2380879" cy="1428527"/>
      </dsp:txXfrm>
    </dsp:sp>
    <dsp:sp modelId="{5AD511B5-FC94-D447-83B5-593C591D9C5B}">
      <dsp:nvSpPr>
        <dsp:cNvPr id="0" name=""/>
        <dsp:cNvSpPr/>
      </dsp:nvSpPr>
      <dsp:spPr>
        <a:xfrm>
          <a:off x="5240936" y="1742030"/>
          <a:ext cx="2380879" cy="1428527"/>
        </a:xfrm>
        <a:prstGeom prst="rect">
          <a:avLst/>
        </a:prstGeom>
        <a:solidFill>
          <a:srgbClr val="E4E3E8"/>
        </a:solidFill>
        <a:ln>
          <a:solidFill>
            <a:srgbClr val="464646"/>
          </a:solidFill>
        </a:ln>
        <a:effectLst>
          <a:outerShdw blurRad="50800" dist="38100" dir="5400000" algn="t"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pPr>
          <a: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Individual Participation Principle</a:t>
          </a:r>
          <a:endParaRPr lang="en-US" sz="1800" kern="1200" baseline="0" dirty="0">
            <a:solidFill>
              <a:srgbClr val="000000"/>
            </a:solidFill>
          </a:endParaRPr>
        </a:p>
      </dsp:txBody>
      <dsp:txXfrm>
        <a:off x="5240936" y="1742030"/>
        <a:ext cx="2380879" cy="1428527"/>
      </dsp:txXfrm>
    </dsp:sp>
    <dsp:sp modelId="{1B47BED8-E5AF-B043-9D96-C72DC0F7A198}">
      <dsp:nvSpPr>
        <dsp:cNvPr id="0" name=""/>
        <dsp:cNvSpPr/>
      </dsp:nvSpPr>
      <dsp:spPr>
        <a:xfrm>
          <a:off x="7859904" y="1742030"/>
          <a:ext cx="2380879" cy="1428527"/>
        </a:xfrm>
        <a:prstGeom prst="rect">
          <a:avLst/>
        </a:prstGeom>
        <a:solidFill>
          <a:srgbClr val="E4E3E8"/>
        </a:solidFill>
        <a:ln>
          <a:solidFill>
            <a:srgbClr val="464646"/>
          </a:solidFill>
        </a:ln>
        <a:effectLst>
          <a:outerShdw blurRad="50800" dist="38100" dir="5400000" algn="t" rotWithShape="0">
            <a:prstClr val="black">
              <a:alpha val="40000"/>
            </a:prst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00000"/>
            </a:lnSpc>
            <a:spcBef>
              <a:spcPct val="0"/>
            </a:spcBef>
            <a:spcAft>
              <a:spcPct val="35000"/>
            </a:spcAft>
            <a:buNone/>
          </a:pPr>
          <a:r>
            <a:rPr lang="en-US" sz="1800" kern="1200" baseline="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Accountability Principle</a:t>
          </a:r>
          <a:endParaRPr lang="en-US" sz="1800" kern="1200" baseline="0" dirty="0">
            <a:solidFill>
              <a:srgbClr val="000000"/>
            </a:solidFill>
          </a:endParaRPr>
        </a:p>
      </dsp:txBody>
      <dsp:txXfrm>
        <a:off x="7859904" y="1742030"/>
        <a:ext cx="2380879" cy="142852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86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867"/>
          <a:ext cx="10027960" cy="11831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Evaluate statutory requirements, litigation obligations, and business needs</a:t>
          </a:r>
        </a:p>
      </dsp:txBody>
      <dsp:txXfrm>
        <a:off x="0" y="867"/>
        <a:ext cx="10027960" cy="1183160"/>
      </dsp:txXfrm>
    </dsp:sp>
    <dsp:sp modelId="{721A2135-C1F3-DA4A-B119-796A40EF200C}">
      <dsp:nvSpPr>
        <dsp:cNvPr id="0" name=""/>
        <dsp:cNvSpPr/>
      </dsp:nvSpPr>
      <dsp:spPr>
        <a:xfrm>
          <a:off x="0" y="118402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1184027"/>
          <a:ext cx="10037763" cy="8659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Classify types of records</a:t>
          </a:r>
        </a:p>
      </dsp:txBody>
      <dsp:txXfrm>
        <a:off x="0" y="1184027"/>
        <a:ext cx="10037763" cy="865972"/>
      </dsp:txXfrm>
    </dsp:sp>
    <dsp:sp modelId="{AFDFC935-866D-454F-AE68-CDE7BC0D23B1}">
      <dsp:nvSpPr>
        <dsp:cNvPr id="0" name=""/>
        <dsp:cNvSpPr/>
      </dsp:nvSpPr>
      <dsp:spPr>
        <a:xfrm>
          <a:off x="0" y="2049999"/>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2049999"/>
          <a:ext cx="10037763" cy="8659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Determine retention periods and destruction practices</a:t>
          </a:r>
        </a:p>
      </dsp:txBody>
      <dsp:txXfrm>
        <a:off x="0" y="2049999"/>
        <a:ext cx="10037763" cy="865972"/>
      </dsp:txXfrm>
    </dsp:sp>
    <dsp:sp modelId="{1EC85288-0E19-824A-8F9B-8744EBADC50D}">
      <dsp:nvSpPr>
        <dsp:cNvPr id="0" name=""/>
        <dsp:cNvSpPr/>
      </dsp:nvSpPr>
      <dsp:spPr>
        <a:xfrm>
          <a:off x="0" y="2915971"/>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2915971"/>
          <a:ext cx="10037763" cy="8659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Draft and justify record retention policy</a:t>
          </a:r>
        </a:p>
      </dsp:txBody>
      <dsp:txXfrm>
        <a:off x="0" y="2915971"/>
        <a:ext cx="10037763" cy="865972"/>
      </dsp:txXfrm>
    </dsp:sp>
    <dsp:sp modelId="{3FAD608C-51DA-D149-BE94-C6601CC4B88A}">
      <dsp:nvSpPr>
        <dsp:cNvPr id="0" name=""/>
        <dsp:cNvSpPr/>
      </dsp:nvSpPr>
      <dsp:spPr>
        <a:xfrm>
          <a:off x="0" y="3781943"/>
          <a:ext cx="10037763" cy="0"/>
        </a:xfrm>
        <a:prstGeom prst="line">
          <a:avLst/>
        </a:prstGeom>
        <a:solidFill>
          <a:schemeClr val="lt1">
            <a:hueOff val="0"/>
            <a:satOff val="0"/>
            <a:lumOff val="0"/>
            <a:alphaOff val="0"/>
          </a:schemeClr>
        </a:solidFill>
        <a:ln w="25400" cap="flat" cmpd="sng" algn="ctr">
          <a:solidFill>
            <a:srgbClr val="006F53"/>
          </a:solidFill>
          <a:prstDash val="solid"/>
        </a:ln>
        <a:effectLst/>
      </dsp:spPr>
      <dsp:style>
        <a:lnRef idx="2">
          <a:scrgbClr r="0" g="0" b="0"/>
        </a:lnRef>
        <a:fillRef idx="1">
          <a:scrgbClr r="0" g="0" b="0"/>
        </a:fillRef>
        <a:effectRef idx="0">
          <a:scrgbClr r="0" g="0" b="0"/>
        </a:effectRef>
        <a:fontRef idx="minor">
          <a:schemeClr val="lt1"/>
        </a:fontRef>
      </dsp:style>
    </dsp:sp>
    <dsp:sp modelId="{65805A82-D3C2-AD42-B866-C6EEFD935F5A}">
      <dsp:nvSpPr>
        <dsp:cNvPr id="0" name=""/>
        <dsp:cNvSpPr/>
      </dsp:nvSpPr>
      <dsp:spPr>
        <a:xfrm>
          <a:off x="0" y="3781943"/>
          <a:ext cx="10037763" cy="8659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endParaRPr lang="en-US" sz="4200" kern="1200" dirty="0"/>
        </a:p>
      </dsp:txBody>
      <dsp:txXfrm>
        <a:off x="0" y="3781943"/>
        <a:ext cx="10037763" cy="86597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B9AFD6-E341-0246-9F90-A9F1A4D5309B}">
      <dsp:nvSpPr>
        <dsp:cNvPr id="0" name=""/>
        <dsp:cNvSpPr/>
      </dsp:nvSpPr>
      <dsp:spPr>
        <a:xfrm>
          <a:off x="0" y="513"/>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F26129F-D48A-5F40-9458-D857EC795AA2}">
      <dsp:nvSpPr>
        <dsp:cNvPr id="0" name=""/>
        <dsp:cNvSpPr/>
      </dsp:nvSpPr>
      <dsp:spPr>
        <a:xfrm>
          <a:off x="0" y="513"/>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Train staff</a:t>
          </a:r>
        </a:p>
      </dsp:txBody>
      <dsp:txXfrm>
        <a:off x="0" y="513"/>
        <a:ext cx="10037763" cy="841486"/>
      </dsp:txXfrm>
    </dsp:sp>
    <dsp:sp modelId="{721A2135-C1F3-DA4A-B119-796A40EF200C}">
      <dsp:nvSpPr>
        <dsp:cNvPr id="0" name=""/>
        <dsp:cNvSpPr/>
      </dsp:nvSpPr>
      <dsp:spPr>
        <a:xfrm>
          <a:off x="0" y="842000"/>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5DA573-4104-3645-8547-D30BA2B1D4F1}">
      <dsp:nvSpPr>
        <dsp:cNvPr id="0" name=""/>
        <dsp:cNvSpPr/>
      </dsp:nvSpPr>
      <dsp:spPr>
        <a:xfrm>
          <a:off x="0" y="842000"/>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Audit retention and destruction practices</a:t>
          </a:r>
        </a:p>
      </dsp:txBody>
      <dsp:txXfrm>
        <a:off x="0" y="842000"/>
        <a:ext cx="10037763" cy="841486"/>
      </dsp:txXfrm>
    </dsp:sp>
    <dsp:sp modelId="{AFDFC935-866D-454F-AE68-CDE7BC0D23B1}">
      <dsp:nvSpPr>
        <dsp:cNvPr id="0" name=""/>
        <dsp:cNvSpPr/>
      </dsp:nvSpPr>
      <dsp:spPr>
        <a:xfrm>
          <a:off x="0" y="1683487"/>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2306CFD-8B70-B043-A7DD-D7B23F20B60A}">
      <dsp:nvSpPr>
        <dsp:cNvPr id="0" name=""/>
        <dsp:cNvSpPr/>
      </dsp:nvSpPr>
      <dsp:spPr>
        <a:xfrm>
          <a:off x="0" y="1683487"/>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Open Sans Semibold"/>
              <a:cs typeface="Open Sans Semibold"/>
            </a:rPr>
            <a:t>Periodically review policy</a:t>
          </a:r>
        </a:p>
      </dsp:txBody>
      <dsp:txXfrm>
        <a:off x="0" y="1683487"/>
        <a:ext cx="10037763" cy="841486"/>
      </dsp:txXfrm>
    </dsp:sp>
    <dsp:sp modelId="{1EC85288-0E19-824A-8F9B-8744EBADC50D}">
      <dsp:nvSpPr>
        <dsp:cNvPr id="0" name=""/>
        <dsp:cNvSpPr/>
      </dsp:nvSpPr>
      <dsp:spPr>
        <a:xfrm>
          <a:off x="0" y="2524974"/>
          <a:ext cx="10037763" cy="0"/>
        </a:xfrm>
        <a:prstGeom prst="line">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D746D8B-5375-7544-BB52-9A53FEB3780E}">
      <dsp:nvSpPr>
        <dsp:cNvPr id="0" name=""/>
        <dsp:cNvSpPr/>
      </dsp:nvSpPr>
      <dsp:spPr>
        <a:xfrm>
          <a:off x="0" y="2524974"/>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kern="1200" dirty="0">
              <a:latin typeface="Open Sans Semibold"/>
              <a:cs typeface="Open Sans Semibold"/>
            </a:rPr>
            <a:t>Document policy, implementation, training, and audits</a:t>
          </a:r>
        </a:p>
      </dsp:txBody>
      <dsp:txXfrm>
        <a:off x="0" y="2524974"/>
        <a:ext cx="10037763" cy="841486"/>
      </dsp:txXfrm>
    </dsp:sp>
    <dsp:sp modelId="{3FAD608C-51DA-D149-BE94-C6601CC4B88A}">
      <dsp:nvSpPr>
        <dsp:cNvPr id="0" name=""/>
        <dsp:cNvSpPr/>
      </dsp:nvSpPr>
      <dsp:spPr>
        <a:xfrm>
          <a:off x="0" y="3366461"/>
          <a:ext cx="10037763" cy="0"/>
        </a:xfrm>
        <a:prstGeom prst="line">
          <a:avLst/>
        </a:prstGeom>
        <a:solidFill>
          <a:schemeClr val="lt1">
            <a:hueOff val="0"/>
            <a:satOff val="0"/>
            <a:lumOff val="0"/>
            <a:alphaOff val="0"/>
          </a:schemeClr>
        </a:solidFill>
        <a:ln w="25400" cap="flat" cmpd="sng" algn="ctr">
          <a:solidFill>
            <a:srgbClr val="006F53"/>
          </a:solidFill>
          <a:prstDash val="solid"/>
        </a:ln>
        <a:effectLst/>
      </dsp:spPr>
      <dsp:style>
        <a:lnRef idx="2">
          <a:scrgbClr r="0" g="0" b="0"/>
        </a:lnRef>
        <a:fillRef idx="1">
          <a:scrgbClr r="0" g="0" b="0"/>
        </a:fillRef>
        <a:effectRef idx="0">
          <a:scrgbClr r="0" g="0" b="0"/>
        </a:effectRef>
        <a:fontRef idx="minor">
          <a:schemeClr val="lt1"/>
        </a:fontRef>
      </dsp:style>
    </dsp:sp>
    <dsp:sp modelId="{65805A82-D3C2-AD42-B866-C6EEFD935F5A}">
      <dsp:nvSpPr>
        <dsp:cNvPr id="0" name=""/>
        <dsp:cNvSpPr/>
      </dsp:nvSpPr>
      <dsp:spPr>
        <a:xfrm>
          <a:off x="0" y="3366461"/>
          <a:ext cx="10037763" cy="8414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endParaRPr lang="en-US" sz="4000" kern="1200" dirty="0"/>
        </a:p>
      </dsp:txBody>
      <dsp:txXfrm>
        <a:off x="0" y="3366461"/>
        <a:ext cx="10037763" cy="84148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0E1984-356C-428D-B53A-C97474D55686}" type="datetimeFigureOut">
              <a:rPr lang="en-US" smtClean="0"/>
              <a:pPr/>
              <a:t>9/4/2018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F8AD74-D883-4263-B121-F9D75958EBB3}" type="slidenum">
              <a:rPr lang="en-US" smtClean="0"/>
              <a:pPr/>
              <a:t>‹#›</a:t>
            </a:fld>
            <a:endParaRPr lang="en-US" dirty="0"/>
          </a:p>
        </p:txBody>
      </p:sp>
    </p:spTree>
    <p:extLst>
      <p:ext uri="{BB962C8B-B14F-4D97-AF65-F5344CB8AC3E}">
        <p14:creationId xmlns:p14="http://schemas.microsoft.com/office/powerpoint/2010/main" val="27175578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101</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102</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F8AD74-D883-4263-B121-F9D75958EBB3}" type="slidenum">
              <a:rPr lang="en-US" smtClean="0"/>
              <a:pPr/>
              <a:t>103</a:t>
            </a:fld>
            <a:endParaRPr lang="en-US" dirty="0"/>
          </a:p>
        </p:txBody>
      </p:sp>
    </p:spTree>
    <p:extLst>
      <p:ext uri="{BB962C8B-B14F-4D97-AF65-F5344CB8AC3E}">
        <p14:creationId xmlns:p14="http://schemas.microsoft.com/office/powerpoint/2010/main" val="382064269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104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105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106</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107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108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109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110</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A0F8AD74-D883-4263-B121-F9D75958EBB3}" type="slidenum">
              <a:rPr lang="en-US" smtClean="0"/>
              <a:pPr/>
              <a:t>111</a:t>
            </a:fld>
            <a:endParaRPr lang="en-US" dirty="0"/>
          </a:p>
        </p:txBody>
      </p:sp>
    </p:spTree>
    <p:extLst>
      <p:ext uri="{BB962C8B-B14F-4D97-AF65-F5344CB8AC3E}">
        <p14:creationId xmlns:p14="http://schemas.microsoft.com/office/powerpoint/2010/main" val="382064269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112</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113</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114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115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116</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117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118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119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120</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F8AD74-D883-4263-B121-F9D75958EBB3}" type="slidenum">
              <a:rPr lang="en-US" smtClean="0"/>
              <a:pPr/>
              <a:t>13</a:t>
            </a:fld>
            <a:endParaRPr lang="en-US" dirty="0"/>
          </a:p>
        </p:txBody>
      </p:sp>
    </p:spTree>
    <p:extLst>
      <p:ext uri="{BB962C8B-B14F-4D97-AF65-F5344CB8AC3E}">
        <p14:creationId xmlns:p14="http://schemas.microsoft.com/office/powerpoint/2010/main" val="3820642695"/>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121</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122</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123</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124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125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126</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127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16</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20</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F8AD74-D883-4263-B121-F9D75958EBB3}" type="slidenum">
              <a:rPr lang="en-US" smtClean="0"/>
              <a:pPr/>
              <a:t>21</a:t>
            </a:fld>
            <a:endParaRPr lang="en-US" dirty="0"/>
          </a:p>
        </p:txBody>
      </p:sp>
    </p:spTree>
    <p:extLst>
      <p:ext uri="{BB962C8B-B14F-4D97-AF65-F5344CB8AC3E}">
        <p14:creationId xmlns:p14="http://schemas.microsoft.com/office/powerpoint/2010/main" val="38206426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22</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23</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24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25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26</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27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28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29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30</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2000" b="0" i="0" u="none" strike="noStrike" baseline="0" dirty="0">
              <a:solidFill>
                <a:srgbClr val="000000"/>
              </a:solidFill>
              <a:latin typeface="Electra LT Std"/>
            </a:endParaRPr>
          </a:p>
        </p:txBody>
      </p:sp>
      <p:sp>
        <p:nvSpPr>
          <p:cNvPr id="4" name="Slide Number Placeholder 3"/>
          <p:cNvSpPr>
            <a:spLocks noGrp="1"/>
          </p:cNvSpPr>
          <p:nvPr>
            <p:ph type="sldNum" sz="quarter" idx="10"/>
          </p:nvPr>
        </p:nvSpPr>
        <p:spPr/>
        <p:txBody>
          <a:bodyPr/>
          <a:lstStyle/>
          <a:p>
            <a:fld id="{B5A84056-5CBC-7448-B6BF-CD4B7033EA1B}" type="slidenum">
              <a:rPr lang="en-US" smtClean="0"/>
              <a:pPr/>
              <a:t>4</a:t>
            </a:fld>
            <a:endParaRPr lang="en-US" dirty="0"/>
          </a:p>
        </p:txBody>
      </p:sp>
    </p:spTree>
    <p:extLst>
      <p:ext uri="{BB962C8B-B14F-4D97-AF65-F5344CB8AC3E}">
        <p14:creationId xmlns:p14="http://schemas.microsoft.com/office/powerpoint/2010/main" val="34365608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31</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34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35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F8AD74-D883-4263-B121-F9D75958EBB3}" type="slidenum">
              <a:rPr lang="en-US" smtClean="0"/>
              <a:pPr/>
              <a:t>36</a:t>
            </a:fld>
            <a:endParaRPr lang="en-US" dirty="0"/>
          </a:p>
        </p:txBody>
      </p:sp>
    </p:spTree>
    <p:extLst>
      <p:ext uri="{BB962C8B-B14F-4D97-AF65-F5344CB8AC3E}">
        <p14:creationId xmlns:p14="http://schemas.microsoft.com/office/powerpoint/2010/main" val="382064269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37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38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39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40</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41</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42</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43</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44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45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F8AD74-D883-4263-B121-F9D75958EBB3}" type="slidenum">
              <a:rPr lang="en-US" smtClean="0"/>
              <a:pPr/>
              <a:t>46</a:t>
            </a:fld>
            <a:endParaRPr lang="en-US" dirty="0"/>
          </a:p>
        </p:txBody>
      </p:sp>
    </p:spTree>
    <p:extLst>
      <p:ext uri="{BB962C8B-B14F-4D97-AF65-F5344CB8AC3E}">
        <p14:creationId xmlns:p14="http://schemas.microsoft.com/office/powerpoint/2010/main" val="38206426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47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48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49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50</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F8AD74-D883-4263-B121-F9D75958EBB3}" type="slidenum">
              <a:rPr lang="en-US" smtClean="0"/>
              <a:pPr/>
              <a:t>51</a:t>
            </a:fld>
            <a:endParaRPr lang="en-US" dirty="0"/>
          </a:p>
        </p:txBody>
      </p:sp>
    </p:spTree>
    <p:extLst>
      <p:ext uri="{BB962C8B-B14F-4D97-AF65-F5344CB8AC3E}">
        <p14:creationId xmlns:p14="http://schemas.microsoft.com/office/powerpoint/2010/main" val="382064269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52</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53</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54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57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58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59</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60</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0F8AD74-D883-4263-B121-F9D75958EBB3}" type="slidenum">
              <a:rPr lang="en-US" smtClean="0"/>
              <a:pPr/>
              <a:t>62</a:t>
            </a:fld>
            <a:endParaRPr lang="en-US" dirty="0"/>
          </a:p>
        </p:txBody>
      </p:sp>
    </p:spTree>
    <p:extLst>
      <p:ext uri="{BB962C8B-B14F-4D97-AF65-F5344CB8AC3E}">
        <p14:creationId xmlns:p14="http://schemas.microsoft.com/office/powerpoint/2010/main" val="382064269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63</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64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65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66</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67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68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69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70</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71</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72</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73</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74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75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76</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77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78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79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80</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9</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81</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82</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84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87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88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89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90</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5A84056-5CBC-7448-B6BF-CD4B7033EA1B}"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6654343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91</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92</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93</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94</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95</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96</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97</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10"/>
          </p:nvPr>
        </p:nvSpPr>
        <p:spPr/>
        <p:txBody>
          <a:bodyPr/>
          <a:lstStyle/>
          <a:p>
            <a:fld id="{B5A84056-5CBC-7448-B6BF-CD4B7033EA1B}" type="slidenum">
              <a:rPr lang="en-US" smtClean="0"/>
              <a:pPr/>
              <a:t>98</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99</a:t>
            </a:fld>
            <a:endParaRPr lang="en-US" dirty="0"/>
          </a:p>
        </p:txBody>
      </p:sp>
    </p:spTree>
    <p:extLst>
      <p:ext uri="{BB962C8B-B14F-4D97-AF65-F5344CB8AC3E}">
        <p14:creationId xmlns:p14="http://schemas.microsoft.com/office/powerpoint/2010/main" val="2325839326"/>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5A84056-5CBC-7448-B6BF-CD4B7033EA1B}" type="slidenum">
              <a:rPr lang="en-US" smtClean="0"/>
              <a:pPr/>
              <a:t>100</a:t>
            </a:fld>
            <a:endParaRPr lang="en-US" dirty="0"/>
          </a:p>
        </p:txBody>
      </p:sp>
    </p:spTree>
    <p:extLst>
      <p:ext uri="{BB962C8B-B14F-4D97-AF65-F5344CB8AC3E}">
        <p14:creationId xmlns:p14="http://schemas.microsoft.com/office/powerpoint/2010/main" val="23258393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3" name="Picture 2"/>
          <p:cNvPicPr>
            <a:picLocks/>
          </p:cNvPicPr>
          <p:nvPr userDrawn="1"/>
        </p:nvPicPr>
        <p:blipFill>
          <a:blip r:embed="rId2"/>
          <a:stretch>
            <a:fillRect/>
          </a:stretch>
        </p:blipFill>
        <p:spPr>
          <a:xfrm rot="10800000">
            <a:off x="0" y="0"/>
            <a:ext cx="12207600" cy="793816"/>
          </a:xfrm>
          <a:prstGeom prst="rect">
            <a:avLst/>
          </a:prstGeom>
        </p:spPr>
      </p:pic>
      <p:cxnSp>
        <p:nvCxnSpPr>
          <p:cNvPr id="4" name="Straight Connector 3"/>
          <p:cNvCxnSpPr/>
          <p:nvPr userDrawn="1"/>
        </p:nvCxnSpPr>
        <p:spPr>
          <a:xfrm rot="10800000">
            <a:off x="0" y="781255"/>
            <a:ext cx="12192000" cy="0"/>
          </a:xfrm>
          <a:prstGeom prst="line">
            <a:avLst/>
          </a:prstGeom>
          <a:ln w="38100">
            <a:solidFill>
              <a:srgbClr val="95D600"/>
            </a:solidFill>
          </a:ln>
          <a:effectLst/>
        </p:spPr>
        <p:style>
          <a:lnRef idx="2">
            <a:schemeClr val="accent1"/>
          </a:lnRef>
          <a:fillRef idx="0">
            <a:schemeClr val="accent1"/>
          </a:fillRef>
          <a:effectRef idx="1">
            <a:schemeClr val="accent1"/>
          </a:effectRef>
          <a:fontRef idx="minor">
            <a:schemeClr val="tx1"/>
          </a:fontRef>
        </p:style>
      </p:cxnSp>
      <p:pic>
        <p:nvPicPr>
          <p:cNvPr id="7" name="Picture 6" descr="CISSPlogo.png"/>
          <p:cNvPicPr>
            <a:picLocks noChangeAspect="1"/>
          </p:cNvPicPr>
          <p:nvPr userDrawn="1"/>
        </p:nvPicPr>
        <p:blipFill>
          <a:blip r:embed="rId3"/>
          <a:stretch>
            <a:fillRect/>
          </a:stretch>
        </p:blipFill>
        <p:spPr>
          <a:xfrm>
            <a:off x="5267880" y="1240118"/>
            <a:ext cx="4474128" cy="1386980"/>
          </a:xfrm>
          <a:prstGeom prst="rect">
            <a:avLst/>
          </a:prstGeom>
        </p:spPr>
      </p:pic>
      <p:sp>
        <p:nvSpPr>
          <p:cNvPr id="13" name="Text Placeholder 2"/>
          <p:cNvSpPr>
            <a:spLocks noGrp="1"/>
          </p:cNvSpPr>
          <p:nvPr>
            <p:ph type="body" idx="1" hasCustomPrompt="1"/>
          </p:nvPr>
        </p:nvSpPr>
        <p:spPr>
          <a:xfrm>
            <a:off x="680326" y="3073400"/>
            <a:ext cx="10715127" cy="2324100"/>
          </a:xfrm>
          <a:prstGeom prst="rect">
            <a:avLst/>
          </a:prstGeom>
          <a:noFill/>
          <a:ln>
            <a:noFill/>
          </a:ln>
        </p:spPr>
        <p:txBody>
          <a:bodyPr lIns="130055" tIns="65028" rIns="130055" bIns="65028" anchor="b"/>
          <a:lstStyle>
            <a:lvl1pPr marL="0" indent="0">
              <a:buNone/>
              <a:defRPr lang="en-US" sz="4600" b="0" baseline="30000" smtClean="0">
                <a:latin typeface="Open Sans Semibold"/>
                <a:cs typeface="Open Sans Semibold"/>
              </a:defRPr>
            </a:lvl1pPr>
            <a:lvl2pPr marL="457086" indent="0">
              <a:buNone/>
              <a:defRPr sz="1828">
                <a:solidFill>
                  <a:schemeClr val="tx1">
                    <a:tint val="75000"/>
                  </a:schemeClr>
                </a:solidFill>
              </a:defRPr>
            </a:lvl2pPr>
            <a:lvl3pPr marL="914171" indent="0">
              <a:buNone/>
              <a:defRPr sz="1617">
                <a:solidFill>
                  <a:schemeClr val="tx1">
                    <a:tint val="75000"/>
                  </a:schemeClr>
                </a:solidFill>
              </a:defRPr>
            </a:lvl3pPr>
            <a:lvl4pPr marL="1371257" indent="0">
              <a:buNone/>
              <a:defRPr sz="1406">
                <a:solidFill>
                  <a:schemeClr val="tx1">
                    <a:tint val="75000"/>
                  </a:schemeClr>
                </a:solidFill>
              </a:defRPr>
            </a:lvl4pPr>
            <a:lvl5pPr marL="1828344" indent="0">
              <a:buNone/>
              <a:defRPr sz="1406">
                <a:solidFill>
                  <a:schemeClr val="tx1">
                    <a:tint val="75000"/>
                  </a:schemeClr>
                </a:solidFill>
              </a:defRPr>
            </a:lvl5pPr>
            <a:lvl6pPr marL="2285430" indent="0">
              <a:buNone/>
              <a:defRPr sz="1406">
                <a:solidFill>
                  <a:schemeClr val="tx1">
                    <a:tint val="75000"/>
                  </a:schemeClr>
                </a:solidFill>
              </a:defRPr>
            </a:lvl6pPr>
            <a:lvl7pPr marL="2742515" indent="0">
              <a:buNone/>
              <a:defRPr sz="1406">
                <a:solidFill>
                  <a:schemeClr val="tx1">
                    <a:tint val="75000"/>
                  </a:schemeClr>
                </a:solidFill>
              </a:defRPr>
            </a:lvl7pPr>
            <a:lvl8pPr marL="3199602" indent="0">
              <a:buNone/>
              <a:defRPr sz="1406">
                <a:solidFill>
                  <a:schemeClr val="tx1">
                    <a:tint val="75000"/>
                  </a:schemeClr>
                </a:solidFill>
              </a:defRPr>
            </a:lvl8pPr>
            <a:lvl9pPr marL="3656687" indent="0">
              <a:buNone/>
              <a:defRPr sz="1406">
                <a:solidFill>
                  <a:schemeClr val="tx1">
                    <a:tint val="75000"/>
                  </a:schemeClr>
                </a:solidFill>
              </a:defRPr>
            </a:lvl9pPr>
          </a:lstStyle>
          <a:p>
            <a:r>
              <a:rPr lang="en-US" baseline="0" dirty="0">
                <a:solidFill>
                  <a:srgbClr val="006F53"/>
                </a:solidFill>
              </a:rPr>
              <a:t>Welcome to the (ISC)</a:t>
            </a:r>
            <a:r>
              <a:rPr lang="en-US" dirty="0">
                <a:solidFill>
                  <a:srgbClr val="006F53"/>
                </a:solidFill>
              </a:rPr>
              <a:t>2</a:t>
            </a:r>
            <a:r>
              <a:rPr lang="en-US" baseline="0" dirty="0">
                <a:solidFill>
                  <a:srgbClr val="006F53"/>
                </a:solidFill>
              </a:rPr>
              <a:t> Certified Information Systems Security Professional Training Course (CISSP)</a:t>
            </a:r>
          </a:p>
        </p:txBody>
      </p:sp>
      <p:pic>
        <p:nvPicPr>
          <p:cNvPr id="9" name="Picture 8" descr="ISC2logo.png"/>
          <p:cNvPicPr>
            <a:picLocks noChangeAspect="1"/>
          </p:cNvPicPr>
          <p:nvPr userDrawn="1"/>
        </p:nvPicPr>
        <p:blipFill>
          <a:blip r:embed="rId4"/>
          <a:stretch>
            <a:fillRect/>
          </a:stretch>
        </p:blipFill>
        <p:spPr>
          <a:xfrm>
            <a:off x="2679739" y="1442044"/>
            <a:ext cx="2135738" cy="1067869"/>
          </a:xfrm>
          <a:prstGeom prst="rect">
            <a:avLst/>
          </a:prstGeom>
        </p:spPr>
      </p:pic>
      <p:cxnSp>
        <p:nvCxnSpPr>
          <p:cNvPr id="5" name="Straight Connector 4"/>
          <p:cNvCxnSpPr/>
          <p:nvPr userDrawn="1"/>
        </p:nvCxnSpPr>
        <p:spPr>
          <a:xfrm>
            <a:off x="5085389" y="1429344"/>
            <a:ext cx="0" cy="1067869"/>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0" name="Picture 19"/>
          <p:cNvPicPr>
            <a:picLocks/>
          </p:cNvPicPr>
          <p:nvPr userDrawn="1"/>
        </p:nvPicPr>
        <p:blipFill>
          <a:blip r:embed="rId2"/>
          <a:stretch>
            <a:fillRect/>
          </a:stretch>
        </p:blipFill>
        <p:spPr>
          <a:xfrm>
            <a:off x="0" y="0"/>
            <a:ext cx="12207600" cy="280549"/>
          </a:xfrm>
          <a:prstGeom prst="rect">
            <a:avLst/>
          </a:prstGeom>
        </p:spPr>
      </p:pic>
      <p:pic>
        <p:nvPicPr>
          <p:cNvPr id="21" name="Picture 20"/>
          <p:cNvPicPr>
            <a:picLocks noChangeAspect="1"/>
          </p:cNvPicPr>
          <p:nvPr userDrawn="1"/>
        </p:nvPicPr>
        <p:blipFill>
          <a:blip r:embed="rId3"/>
          <a:stretch>
            <a:fillRect/>
          </a:stretch>
        </p:blipFill>
        <p:spPr>
          <a:xfrm>
            <a:off x="9756885" y="6087248"/>
            <a:ext cx="2224211" cy="648728"/>
          </a:xfrm>
          <a:prstGeom prst="rect">
            <a:avLst/>
          </a:prstGeom>
        </p:spPr>
      </p:pic>
      <p:cxnSp>
        <p:nvCxnSpPr>
          <p:cNvPr id="24" name="Straight Connector 23"/>
          <p:cNvCxnSpPr/>
          <p:nvPr userDrawn="1"/>
        </p:nvCxnSpPr>
        <p:spPr>
          <a:xfrm>
            <a:off x="0" y="270948"/>
            <a:ext cx="12192000" cy="2102"/>
          </a:xfrm>
          <a:prstGeom prst="line">
            <a:avLst/>
          </a:prstGeom>
          <a:ln w="38100">
            <a:solidFill>
              <a:srgbClr val="95D600"/>
            </a:solidFill>
          </a:ln>
          <a:effectLst/>
        </p:spPr>
        <p:style>
          <a:lnRef idx="2">
            <a:schemeClr val="accent1"/>
          </a:lnRef>
          <a:fillRef idx="0">
            <a:schemeClr val="accent1"/>
          </a:fillRef>
          <a:effectRef idx="1">
            <a:schemeClr val="accent1"/>
          </a:effectRef>
          <a:fontRef idx="minor">
            <a:schemeClr val="tx1"/>
          </a:fontRef>
        </p:style>
      </p:cxnSp>
      <p:pic>
        <p:nvPicPr>
          <p:cNvPr id="5" name="Picture 4" descr="ISC2logo.png"/>
          <p:cNvPicPr>
            <a:picLocks noChangeAspect="1"/>
          </p:cNvPicPr>
          <p:nvPr userDrawn="1"/>
        </p:nvPicPr>
        <p:blipFill>
          <a:blip r:embed="rId4"/>
          <a:stretch>
            <a:fillRect/>
          </a:stretch>
        </p:blipFill>
        <p:spPr>
          <a:xfrm>
            <a:off x="247818" y="6130977"/>
            <a:ext cx="1137802" cy="568901"/>
          </a:xfrm>
          <a:prstGeom prst="rect">
            <a:avLst/>
          </a:prstGeom>
        </p:spPr>
      </p:pic>
      <p:sp>
        <p:nvSpPr>
          <p:cNvPr id="7" name="Slide Number Placeholder 3"/>
          <p:cNvSpPr txBox="1">
            <a:spLocks/>
          </p:cNvSpPr>
          <p:nvPr userDrawn="1"/>
        </p:nvSpPr>
        <p:spPr>
          <a:xfrm>
            <a:off x="5839743" y="6253192"/>
            <a:ext cx="563317"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fld id="{5CBD3DDC-90DF-4246-B8CE-0AC344F4C45D}" type="slidenum">
              <a:rPr kumimoji="0" lang="en-US" sz="1200" b="1" i="0" u="none" strike="noStrike" kern="1200" cap="none" spc="0" normalizeH="0" baseline="0" noProof="0" smtClean="0">
                <a:ln>
                  <a:noFill/>
                </a:ln>
                <a:solidFill>
                  <a:schemeClr val="bg1">
                    <a:lumMod val="50000"/>
                  </a:schemeClr>
                </a:solidFill>
                <a:effectLst/>
                <a:uLnTx/>
                <a:uFillTx/>
                <a:latin typeface="+mn-lt"/>
                <a:ea typeface="+mn-ea"/>
                <a:cs typeface="+mn-cs"/>
              </a:rPr>
              <a:pPr marL="0" marR="0" lvl="0" indent="0" algn="ctr" defTabSz="4572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noProof="0" dirty="0">
              <a:ln>
                <a:noFill/>
              </a:ln>
              <a:solidFill>
                <a:schemeClr val="bg1">
                  <a:lumMod val="50000"/>
                </a:schemeClr>
              </a:solidFill>
              <a:effectLst/>
              <a:uLnTx/>
              <a:uFillTx/>
              <a:latin typeface="+mn-lt"/>
              <a:ea typeface="+mn-ea"/>
              <a:cs typeface="+mn-cs"/>
            </a:endParaRPr>
          </a:p>
        </p:txBody>
      </p:sp>
    </p:spTree>
    <p:extLst>
      <p:ext uri="{BB962C8B-B14F-4D97-AF65-F5344CB8AC3E}">
        <p14:creationId xmlns:p14="http://schemas.microsoft.com/office/powerpoint/2010/main" val="4233733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7" name="Title 1"/>
          <p:cNvSpPr>
            <a:spLocks noGrp="1"/>
          </p:cNvSpPr>
          <p:nvPr>
            <p:ph type="title"/>
          </p:nvPr>
        </p:nvSpPr>
        <p:spPr>
          <a:xfrm>
            <a:off x="694393" y="3132209"/>
            <a:ext cx="8428499" cy="1362075"/>
          </a:xfrm>
          <a:prstGeom prst="rect">
            <a:avLst/>
          </a:prstGeom>
        </p:spPr>
        <p:txBody>
          <a:bodyPr lIns="130055" tIns="65028" rIns="130055" bIns="65028" anchor="t"/>
          <a:lstStyle>
            <a:lvl1pPr algn="l">
              <a:defRPr sz="3000" b="0" cap="none">
                <a:solidFill>
                  <a:srgbClr val="000000"/>
                </a:solidFill>
                <a:latin typeface="Open Sans Semibold"/>
                <a:cs typeface="Open Sans Semibold"/>
              </a:defRPr>
            </a:lvl1pPr>
          </a:lstStyle>
          <a:p>
            <a:r>
              <a:rPr lang="en-US" dirty="0"/>
              <a:t>Click to edit Master title style</a:t>
            </a:r>
          </a:p>
        </p:txBody>
      </p:sp>
      <p:sp>
        <p:nvSpPr>
          <p:cNvPr id="18" name="Text Placeholder 2"/>
          <p:cNvSpPr>
            <a:spLocks noGrp="1"/>
          </p:cNvSpPr>
          <p:nvPr>
            <p:ph type="body" idx="1"/>
          </p:nvPr>
        </p:nvSpPr>
        <p:spPr>
          <a:xfrm>
            <a:off x="694393" y="1530422"/>
            <a:ext cx="8428499" cy="1500187"/>
          </a:xfrm>
          <a:prstGeom prst="rect">
            <a:avLst/>
          </a:prstGeom>
        </p:spPr>
        <p:txBody>
          <a:bodyPr lIns="130055" tIns="65028" rIns="130055" bIns="65028" anchor="b"/>
          <a:lstStyle>
            <a:lvl1pPr marL="0" indent="0">
              <a:buNone/>
              <a:defRPr sz="6000" b="0">
                <a:solidFill>
                  <a:srgbClr val="006F53"/>
                </a:solidFill>
                <a:latin typeface="Open Sans Semibold"/>
                <a:cs typeface="Open Sans Semibold"/>
              </a:defRPr>
            </a:lvl1pPr>
            <a:lvl2pPr marL="457086" indent="0">
              <a:buNone/>
              <a:defRPr sz="1828">
                <a:solidFill>
                  <a:schemeClr val="tx1">
                    <a:tint val="75000"/>
                  </a:schemeClr>
                </a:solidFill>
              </a:defRPr>
            </a:lvl2pPr>
            <a:lvl3pPr marL="914171" indent="0">
              <a:buNone/>
              <a:defRPr sz="1617">
                <a:solidFill>
                  <a:schemeClr val="tx1">
                    <a:tint val="75000"/>
                  </a:schemeClr>
                </a:solidFill>
              </a:defRPr>
            </a:lvl3pPr>
            <a:lvl4pPr marL="1371257" indent="0">
              <a:buNone/>
              <a:defRPr sz="1406">
                <a:solidFill>
                  <a:schemeClr val="tx1">
                    <a:tint val="75000"/>
                  </a:schemeClr>
                </a:solidFill>
              </a:defRPr>
            </a:lvl4pPr>
            <a:lvl5pPr marL="1828344" indent="0">
              <a:buNone/>
              <a:defRPr sz="1406">
                <a:solidFill>
                  <a:schemeClr val="tx1">
                    <a:tint val="75000"/>
                  </a:schemeClr>
                </a:solidFill>
              </a:defRPr>
            </a:lvl5pPr>
            <a:lvl6pPr marL="2285430" indent="0">
              <a:buNone/>
              <a:defRPr sz="1406">
                <a:solidFill>
                  <a:schemeClr val="tx1">
                    <a:tint val="75000"/>
                  </a:schemeClr>
                </a:solidFill>
              </a:defRPr>
            </a:lvl6pPr>
            <a:lvl7pPr marL="2742515" indent="0">
              <a:buNone/>
              <a:defRPr sz="1406">
                <a:solidFill>
                  <a:schemeClr val="tx1">
                    <a:tint val="75000"/>
                  </a:schemeClr>
                </a:solidFill>
              </a:defRPr>
            </a:lvl7pPr>
            <a:lvl8pPr marL="3199602" indent="0">
              <a:buNone/>
              <a:defRPr sz="1406">
                <a:solidFill>
                  <a:schemeClr val="tx1">
                    <a:tint val="75000"/>
                  </a:schemeClr>
                </a:solidFill>
              </a:defRPr>
            </a:lvl8pPr>
            <a:lvl9pPr marL="3656687" indent="0">
              <a:buNone/>
              <a:defRPr sz="1406">
                <a:solidFill>
                  <a:schemeClr val="tx1">
                    <a:tint val="75000"/>
                  </a:schemeClr>
                </a:solidFill>
              </a:defRPr>
            </a:lvl9pPr>
          </a:lstStyle>
          <a:p>
            <a:pPr lvl="0"/>
            <a:r>
              <a:rPr lang="en-US" dirty="0"/>
              <a:t>Edit Master text styles</a:t>
            </a:r>
          </a:p>
        </p:txBody>
      </p:sp>
      <p:cxnSp>
        <p:nvCxnSpPr>
          <p:cNvPr id="11" name="Straight Connector 10"/>
          <p:cNvCxnSpPr/>
          <p:nvPr userDrawn="1"/>
        </p:nvCxnSpPr>
        <p:spPr>
          <a:xfrm>
            <a:off x="853480" y="3090815"/>
            <a:ext cx="10497760" cy="0"/>
          </a:xfrm>
          <a:prstGeom prst="line">
            <a:avLst/>
          </a:prstGeom>
          <a:ln w="38100">
            <a:solidFill>
              <a:srgbClr val="95D600"/>
            </a:solidFil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p:cNvPicPr>
          <p:nvPr userDrawn="1"/>
        </p:nvPicPr>
        <p:blipFill>
          <a:blip r:embed="rId2"/>
          <a:stretch>
            <a:fillRect/>
          </a:stretch>
        </p:blipFill>
        <p:spPr>
          <a:xfrm>
            <a:off x="0" y="0"/>
            <a:ext cx="12207600" cy="280549"/>
          </a:xfrm>
          <a:prstGeom prst="rect">
            <a:avLst/>
          </a:prstGeom>
        </p:spPr>
      </p:pic>
      <p:cxnSp>
        <p:nvCxnSpPr>
          <p:cNvPr id="14" name="Straight Connector 13"/>
          <p:cNvCxnSpPr/>
          <p:nvPr userDrawn="1"/>
        </p:nvCxnSpPr>
        <p:spPr>
          <a:xfrm>
            <a:off x="0" y="270948"/>
            <a:ext cx="12192000" cy="2102"/>
          </a:xfrm>
          <a:prstGeom prst="line">
            <a:avLst/>
          </a:prstGeom>
          <a:ln w="38100">
            <a:solidFill>
              <a:srgbClr val="95D600"/>
            </a:solidFill>
          </a:ln>
          <a:effectLst/>
        </p:spPr>
        <p:style>
          <a:lnRef idx="2">
            <a:schemeClr val="accent1"/>
          </a:lnRef>
          <a:fillRef idx="0">
            <a:schemeClr val="accent1"/>
          </a:fillRef>
          <a:effectRef idx="1">
            <a:schemeClr val="accent1"/>
          </a:effectRef>
          <a:fontRef idx="minor">
            <a:schemeClr val="tx1"/>
          </a:fontRef>
        </p:style>
      </p:cxnSp>
      <p:pic>
        <p:nvPicPr>
          <p:cNvPr id="9" name="Picture 8"/>
          <p:cNvPicPr>
            <a:picLocks noChangeAspect="1"/>
          </p:cNvPicPr>
          <p:nvPr userDrawn="1"/>
        </p:nvPicPr>
        <p:blipFill>
          <a:blip r:embed="rId3"/>
          <a:stretch>
            <a:fillRect/>
          </a:stretch>
        </p:blipFill>
        <p:spPr>
          <a:xfrm>
            <a:off x="9756885" y="6087248"/>
            <a:ext cx="2224211" cy="648728"/>
          </a:xfrm>
          <a:prstGeom prst="rect">
            <a:avLst/>
          </a:prstGeom>
        </p:spPr>
      </p:pic>
      <p:pic>
        <p:nvPicPr>
          <p:cNvPr id="10" name="Picture 9" descr="ISC2logo.png"/>
          <p:cNvPicPr>
            <a:picLocks noChangeAspect="1"/>
          </p:cNvPicPr>
          <p:nvPr userDrawn="1"/>
        </p:nvPicPr>
        <p:blipFill>
          <a:blip r:embed="rId4"/>
          <a:stretch>
            <a:fillRect/>
          </a:stretch>
        </p:blipFill>
        <p:spPr>
          <a:xfrm>
            <a:off x="247818" y="6130977"/>
            <a:ext cx="1137802" cy="568901"/>
          </a:xfrm>
          <a:prstGeom prst="rect">
            <a:avLst/>
          </a:prstGeom>
        </p:spPr>
      </p:pic>
      <p:sp>
        <p:nvSpPr>
          <p:cNvPr id="19" name="Slide Number Placeholder 3"/>
          <p:cNvSpPr txBox="1">
            <a:spLocks/>
          </p:cNvSpPr>
          <p:nvPr userDrawn="1"/>
        </p:nvSpPr>
        <p:spPr>
          <a:xfrm>
            <a:off x="5839743" y="6253192"/>
            <a:ext cx="563317"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fld id="{5CBD3DDC-90DF-4246-B8CE-0AC344F4C45D}" type="slidenum">
              <a:rPr kumimoji="0" lang="en-US" sz="1200" b="1" i="0" u="none" strike="noStrike" kern="1200" cap="none" spc="0" normalizeH="0" baseline="0" noProof="0" smtClean="0">
                <a:ln>
                  <a:noFill/>
                </a:ln>
                <a:solidFill>
                  <a:schemeClr val="bg1">
                    <a:lumMod val="50000"/>
                  </a:schemeClr>
                </a:solidFill>
                <a:effectLst/>
                <a:uLnTx/>
                <a:uFillTx/>
                <a:latin typeface="+mn-lt"/>
                <a:ea typeface="+mn-ea"/>
                <a:cs typeface="+mn-cs"/>
              </a:rPr>
              <a:pPr marL="0" marR="0" lvl="0" indent="0" algn="ctr" defTabSz="4572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noProof="0" dirty="0">
              <a:ln>
                <a:noFill/>
              </a:ln>
              <a:solidFill>
                <a:schemeClr val="bg1">
                  <a:lumMod val="50000"/>
                </a:schemeClr>
              </a:solidFill>
              <a:effectLst/>
              <a:uLnTx/>
              <a:uFillTx/>
              <a:latin typeface="+mn-lt"/>
              <a:ea typeface="+mn-ea"/>
              <a:cs typeface="+mn-cs"/>
            </a:endParaRPr>
          </a:p>
        </p:txBody>
      </p:sp>
    </p:spTree>
    <p:extLst>
      <p:ext uri="{BB962C8B-B14F-4D97-AF65-F5344CB8AC3E}">
        <p14:creationId xmlns:p14="http://schemas.microsoft.com/office/powerpoint/2010/main" val="168131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4" name="Title Placeholder 1"/>
          <p:cNvSpPr>
            <a:spLocks noGrp="1"/>
          </p:cNvSpPr>
          <p:nvPr>
            <p:ph type="title" hasCustomPrompt="1"/>
          </p:nvPr>
        </p:nvSpPr>
        <p:spPr>
          <a:xfrm>
            <a:off x="1195201" y="559553"/>
            <a:ext cx="8666723" cy="1143000"/>
          </a:xfrm>
          <a:prstGeom prst="rect">
            <a:avLst/>
          </a:prstGeom>
        </p:spPr>
        <p:txBody>
          <a:bodyPr vert="horz" lIns="91440" tIns="45720" rIns="91440" bIns="45720" rtlCol="0" anchor="ctr">
            <a:normAutofit/>
          </a:bodyPr>
          <a:lstStyle>
            <a:lvl1pPr>
              <a:defRPr lang="en-US" sz="6000" u="sng" kern="1200" baseline="12000" dirty="0">
                <a:solidFill>
                  <a:srgbClr val="006F53"/>
                </a:solidFill>
                <a:uFill>
                  <a:solidFill>
                    <a:srgbClr val="95D600"/>
                  </a:solidFill>
                </a:uFill>
                <a:latin typeface="Open Sans Semibold"/>
                <a:ea typeface="+mj-ea"/>
                <a:cs typeface="Open Sans Semibold"/>
              </a:defRPr>
            </a:lvl1pPr>
          </a:lstStyle>
          <a:p>
            <a:r>
              <a:rPr lang="en-US" dirty="0"/>
              <a:t>Click to edit Master title style </a:t>
            </a:r>
          </a:p>
        </p:txBody>
      </p:sp>
      <p:pic>
        <p:nvPicPr>
          <p:cNvPr id="8" name="Picture 7"/>
          <p:cNvPicPr>
            <a:picLocks/>
          </p:cNvPicPr>
          <p:nvPr userDrawn="1"/>
        </p:nvPicPr>
        <p:blipFill>
          <a:blip r:embed="rId2"/>
          <a:stretch>
            <a:fillRect/>
          </a:stretch>
        </p:blipFill>
        <p:spPr>
          <a:xfrm>
            <a:off x="0" y="0"/>
            <a:ext cx="12207600" cy="280549"/>
          </a:xfrm>
          <a:prstGeom prst="rect">
            <a:avLst/>
          </a:prstGeom>
        </p:spPr>
      </p:pic>
      <p:cxnSp>
        <p:nvCxnSpPr>
          <p:cNvPr id="13" name="Straight Connector 12"/>
          <p:cNvCxnSpPr/>
          <p:nvPr userDrawn="1"/>
        </p:nvCxnSpPr>
        <p:spPr>
          <a:xfrm>
            <a:off x="0" y="270948"/>
            <a:ext cx="12192000" cy="2102"/>
          </a:xfrm>
          <a:prstGeom prst="line">
            <a:avLst/>
          </a:prstGeom>
          <a:ln w="38100">
            <a:solidFill>
              <a:srgbClr val="95D600"/>
            </a:solidFill>
          </a:ln>
          <a:effectLst/>
        </p:spPr>
        <p:style>
          <a:lnRef idx="2">
            <a:schemeClr val="accent1"/>
          </a:lnRef>
          <a:fillRef idx="0">
            <a:schemeClr val="accent1"/>
          </a:fillRef>
          <a:effectRef idx="1">
            <a:schemeClr val="accent1"/>
          </a:effectRef>
          <a:fontRef idx="minor">
            <a:schemeClr val="tx1"/>
          </a:fontRef>
        </p:style>
      </p:cxnSp>
      <p:pic>
        <p:nvPicPr>
          <p:cNvPr id="9" name="Picture 8"/>
          <p:cNvPicPr>
            <a:picLocks noChangeAspect="1"/>
          </p:cNvPicPr>
          <p:nvPr userDrawn="1"/>
        </p:nvPicPr>
        <p:blipFill>
          <a:blip r:embed="rId3"/>
          <a:stretch>
            <a:fillRect/>
          </a:stretch>
        </p:blipFill>
        <p:spPr>
          <a:xfrm>
            <a:off x="9756885" y="6087248"/>
            <a:ext cx="2224211" cy="648728"/>
          </a:xfrm>
          <a:prstGeom prst="rect">
            <a:avLst/>
          </a:prstGeom>
        </p:spPr>
      </p:pic>
      <p:pic>
        <p:nvPicPr>
          <p:cNvPr id="11" name="Picture 10" descr="ISC2logo.png"/>
          <p:cNvPicPr>
            <a:picLocks noChangeAspect="1"/>
          </p:cNvPicPr>
          <p:nvPr userDrawn="1"/>
        </p:nvPicPr>
        <p:blipFill>
          <a:blip r:embed="rId4"/>
          <a:stretch>
            <a:fillRect/>
          </a:stretch>
        </p:blipFill>
        <p:spPr>
          <a:xfrm>
            <a:off x="247818" y="6130977"/>
            <a:ext cx="1137802" cy="568901"/>
          </a:xfrm>
          <a:prstGeom prst="rect">
            <a:avLst/>
          </a:prstGeom>
        </p:spPr>
      </p:pic>
      <p:sp>
        <p:nvSpPr>
          <p:cNvPr id="18" name="Slide Number Placeholder 3"/>
          <p:cNvSpPr txBox="1">
            <a:spLocks/>
          </p:cNvSpPr>
          <p:nvPr userDrawn="1"/>
        </p:nvSpPr>
        <p:spPr>
          <a:xfrm>
            <a:off x="5839743" y="6253192"/>
            <a:ext cx="563317"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fld id="{5CBD3DDC-90DF-4246-B8CE-0AC344F4C45D}" type="slidenum">
              <a:rPr kumimoji="0" lang="en-US" sz="1200" b="1" i="0" u="none" strike="noStrike" kern="1200" cap="none" spc="0" normalizeH="0" baseline="0" noProof="0" smtClean="0">
                <a:ln>
                  <a:noFill/>
                </a:ln>
                <a:solidFill>
                  <a:schemeClr val="bg1">
                    <a:lumMod val="50000"/>
                  </a:schemeClr>
                </a:solidFill>
                <a:effectLst/>
                <a:uLnTx/>
                <a:uFillTx/>
                <a:latin typeface="+mn-lt"/>
                <a:ea typeface="+mn-ea"/>
                <a:cs typeface="+mn-cs"/>
              </a:rPr>
              <a:pPr marL="0" marR="0" lvl="0" indent="0" algn="ctr" defTabSz="4572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noProof="0" dirty="0">
              <a:ln>
                <a:noFill/>
              </a:ln>
              <a:solidFill>
                <a:schemeClr val="bg1">
                  <a:lumMod val="50000"/>
                </a:schemeClr>
              </a:solidFill>
              <a:effectLst/>
              <a:uLnTx/>
              <a:uFillTx/>
              <a:latin typeface="+mn-lt"/>
              <a:ea typeface="+mn-ea"/>
              <a:cs typeface="+mn-cs"/>
            </a:endParaRPr>
          </a:p>
        </p:txBody>
      </p:sp>
      <p:sp>
        <p:nvSpPr>
          <p:cNvPr id="12" name="Content Placeholder 2"/>
          <p:cNvSpPr>
            <a:spLocks noGrp="1"/>
          </p:cNvSpPr>
          <p:nvPr>
            <p:ph sz="half" idx="10" hasCustomPrompt="1"/>
          </p:nvPr>
        </p:nvSpPr>
        <p:spPr>
          <a:xfrm>
            <a:off x="1158240" y="1812126"/>
            <a:ext cx="10038080" cy="4353560"/>
          </a:xfrm>
          <a:prstGeom prst="rect">
            <a:avLst/>
          </a:prstGeom>
        </p:spPr>
        <p:txBody>
          <a:bodyPr/>
          <a:lstStyle>
            <a:lvl1pPr>
              <a:buClr>
                <a:srgbClr val="006F53"/>
              </a:buClr>
              <a:buSzPct val="120000"/>
              <a:defRPr sz="2400" b="0">
                <a:solidFill>
                  <a:srgbClr val="000000"/>
                </a:solidFill>
                <a:latin typeface="Open Sans Semibold"/>
                <a:ea typeface="Open Sans" panose="020B0606030504020204" pitchFamily="34" charset="0"/>
                <a:cs typeface="Open Sans Semibold"/>
              </a:defRPr>
            </a:lvl1pPr>
            <a:lvl2pPr marL="742950" indent="-285750">
              <a:buClr>
                <a:srgbClr val="006F53"/>
              </a:buClr>
              <a:buSzPct val="90000"/>
              <a:buFont typeface="Courier New" panose="02070309020205020404" pitchFamily="49" charset="0"/>
              <a:buChar char="o"/>
              <a:defRPr sz="2200" b="0">
                <a:solidFill>
                  <a:srgbClr val="000000"/>
                </a:solidFill>
                <a:latin typeface="Open Sans Semibold"/>
                <a:ea typeface="Open Sans" panose="020B0606030504020204" pitchFamily="34" charset="0"/>
                <a:cs typeface="Open Sans Semibold"/>
              </a:defRPr>
            </a:lvl2pPr>
            <a:lvl3pPr marL="1143000" indent="-228600">
              <a:buClr>
                <a:srgbClr val="006F53"/>
              </a:buClr>
              <a:buFontTx/>
              <a:buChar char="−"/>
              <a:defRPr sz="2000" b="0">
                <a:solidFill>
                  <a:srgbClr val="000000"/>
                </a:solidFill>
                <a:latin typeface="Open Sans Semibold"/>
                <a:ea typeface="Open Sans" panose="020B0606030504020204" pitchFamily="34" charset="0"/>
                <a:cs typeface="Open Sans Semibold"/>
              </a:defRPr>
            </a:lvl3pPr>
            <a:lvl4pPr marL="1600200" indent="-228600">
              <a:buClr>
                <a:srgbClr val="006F53"/>
              </a:buClr>
              <a:buFont typeface="Arial" panose="020B0604020202020204" pitchFamily="34" charset="0"/>
              <a:buChar char="»"/>
              <a:defRPr sz="1800" b="0">
                <a:solidFill>
                  <a:srgbClr val="000000"/>
                </a:solidFill>
                <a:latin typeface="Open Sans Semibold"/>
                <a:ea typeface="Open Sans" panose="020B0606030504020204" pitchFamily="34" charset="0"/>
                <a:cs typeface="Open Sans Semibold"/>
              </a:defRPr>
            </a:lvl4pPr>
            <a:lvl5pPr>
              <a:buClr>
                <a:srgbClr val="516275"/>
              </a:buClr>
              <a:defRPr sz="1800" b="0">
                <a:solidFill>
                  <a:srgbClr val="595959"/>
                </a:solidFill>
                <a:latin typeface="Gill Sans Light"/>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154468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446755"/>
      </p:ext>
    </p:extLst>
  </p:cSld>
  <p:clrMap bg1="lt1" tx1="dk1" bg2="lt2" tx2="dk2" accent1="accent1" accent2="accent2" accent3="accent3" accent4="accent4" accent5="accent5" accent6="accent6" hlink="hlink" folHlink="folHlink"/>
  <p:sldLayoutIdLst>
    <p:sldLayoutId id="2147483664" r:id="rId1"/>
    <p:sldLayoutId id="2147483661" r:id="rId2"/>
    <p:sldLayoutId id="2147483662" r:id="rId3"/>
    <p:sldLayoutId id="2147483663" r:id="rId4"/>
  </p:sldLayoutIdLst>
  <p:txStyles>
    <p:titleStyle>
      <a:lvl1pPr algn="l" defTabSz="457086" rtl="0" eaLnBrk="1" latinLnBrk="0" hangingPunct="1">
        <a:spcBef>
          <a:spcPct val="0"/>
        </a:spcBef>
        <a:buNone/>
        <a:defRPr sz="4428" kern="1200">
          <a:solidFill>
            <a:schemeClr val="tx2"/>
          </a:solidFill>
          <a:latin typeface="+mj-lt"/>
          <a:ea typeface="+mj-ea"/>
          <a:cs typeface="+mj-cs"/>
        </a:defRPr>
      </a:lvl1pPr>
    </p:titleStyle>
    <p:bodyStyle>
      <a:lvl1pPr marL="342814" indent="-342814" algn="l" defTabSz="457086" rtl="0" eaLnBrk="1" latinLnBrk="0" hangingPunct="1">
        <a:spcBef>
          <a:spcPct val="20000"/>
        </a:spcBef>
        <a:buClr>
          <a:srgbClr val="851619"/>
        </a:buClr>
        <a:buFont typeface="Arial"/>
        <a:buChar char="•"/>
        <a:defRPr sz="3233" b="1" kern="1200">
          <a:solidFill>
            <a:schemeClr val="tx1"/>
          </a:solidFill>
          <a:latin typeface="+mn-lt"/>
          <a:ea typeface="+mn-ea"/>
          <a:cs typeface="+mn-cs"/>
        </a:defRPr>
      </a:lvl1pPr>
      <a:lvl2pPr marL="742765" indent="-285678" algn="l" defTabSz="457086" rtl="0" eaLnBrk="1" latinLnBrk="0" hangingPunct="1">
        <a:spcBef>
          <a:spcPct val="20000"/>
        </a:spcBef>
        <a:buClr>
          <a:srgbClr val="851619"/>
        </a:buClr>
        <a:buFont typeface="Arial"/>
        <a:buChar char="–"/>
        <a:defRPr sz="2812" kern="1200">
          <a:solidFill>
            <a:schemeClr val="tx1"/>
          </a:solidFill>
          <a:latin typeface="+mn-lt"/>
          <a:ea typeface="+mn-ea"/>
          <a:cs typeface="+mn-cs"/>
        </a:defRPr>
      </a:lvl2pPr>
      <a:lvl3pPr marL="1142715" indent="-228544" algn="l" defTabSz="457086" rtl="0" eaLnBrk="1" latinLnBrk="0" hangingPunct="1">
        <a:spcBef>
          <a:spcPct val="20000"/>
        </a:spcBef>
        <a:buClr>
          <a:srgbClr val="851619"/>
        </a:buClr>
        <a:buFont typeface="Arial"/>
        <a:buChar char="•"/>
        <a:defRPr sz="2390" kern="1200">
          <a:solidFill>
            <a:schemeClr val="tx1"/>
          </a:solidFill>
          <a:latin typeface="+mn-lt"/>
          <a:ea typeface="+mn-ea"/>
          <a:cs typeface="+mn-cs"/>
        </a:defRPr>
      </a:lvl3pPr>
      <a:lvl4pPr marL="1599800"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4pPr>
      <a:lvl5pPr marL="2056886"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5pPr>
      <a:lvl6pPr marL="2513972" indent="-228544" algn="l" defTabSz="457086" rtl="0" eaLnBrk="1" latinLnBrk="0" hangingPunct="1">
        <a:spcBef>
          <a:spcPct val="20000"/>
        </a:spcBef>
        <a:buFont typeface="Arial"/>
        <a:buChar char="•"/>
        <a:defRPr sz="1968"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968"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968"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968" kern="1200">
          <a:solidFill>
            <a:schemeClr val="tx1"/>
          </a:solidFill>
          <a:latin typeface="+mn-lt"/>
          <a:ea typeface="+mn-ea"/>
          <a:cs typeface="+mn-cs"/>
        </a:defRPr>
      </a:lvl9pPr>
    </p:bodyStyle>
    <p:otherStyle>
      <a:defPPr>
        <a:defRPr lang="en-US"/>
      </a:defPPr>
      <a:lvl1pPr marL="0" algn="l" defTabSz="457086" rtl="0" eaLnBrk="1" latinLnBrk="0" hangingPunct="1">
        <a:defRPr sz="1828" kern="1200">
          <a:solidFill>
            <a:schemeClr val="tx1"/>
          </a:solidFill>
          <a:latin typeface="+mn-lt"/>
          <a:ea typeface="+mn-ea"/>
          <a:cs typeface="+mn-cs"/>
        </a:defRPr>
      </a:lvl1pPr>
      <a:lvl2pPr marL="457086" algn="l" defTabSz="457086" rtl="0" eaLnBrk="1" latinLnBrk="0" hangingPunct="1">
        <a:defRPr sz="1828" kern="1200">
          <a:solidFill>
            <a:schemeClr val="tx1"/>
          </a:solidFill>
          <a:latin typeface="+mn-lt"/>
          <a:ea typeface="+mn-ea"/>
          <a:cs typeface="+mn-cs"/>
        </a:defRPr>
      </a:lvl2pPr>
      <a:lvl3pPr marL="914171" algn="l" defTabSz="457086" rtl="0" eaLnBrk="1" latinLnBrk="0" hangingPunct="1">
        <a:defRPr sz="1828" kern="1200">
          <a:solidFill>
            <a:schemeClr val="tx1"/>
          </a:solidFill>
          <a:latin typeface="+mn-lt"/>
          <a:ea typeface="+mn-ea"/>
          <a:cs typeface="+mn-cs"/>
        </a:defRPr>
      </a:lvl3pPr>
      <a:lvl4pPr marL="1371257" algn="l" defTabSz="457086" rtl="0" eaLnBrk="1" latinLnBrk="0" hangingPunct="1">
        <a:defRPr sz="1828" kern="1200">
          <a:solidFill>
            <a:schemeClr val="tx1"/>
          </a:solidFill>
          <a:latin typeface="+mn-lt"/>
          <a:ea typeface="+mn-ea"/>
          <a:cs typeface="+mn-cs"/>
        </a:defRPr>
      </a:lvl4pPr>
      <a:lvl5pPr marL="1828344" algn="l" defTabSz="457086" rtl="0" eaLnBrk="1" latinLnBrk="0" hangingPunct="1">
        <a:defRPr sz="1828" kern="1200">
          <a:solidFill>
            <a:schemeClr val="tx1"/>
          </a:solidFill>
          <a:latin typeface="+mn-lt"/>
          <a:ea typeface="+mn-ea"/>
          <a:cs typeface="+mn-cs"/>
        </a:defRPr>
      </a:lvl5pPr>
      <a:lvl6pPr marL="2285430" algn="l" defTabSz="457086" rtl="0" eaLnBrk="1" latinLnBrk="0" hangingPunct="1">
        <a:defRPr sz="1828" kern="1200">
          <a:solidFill>
            <a:schemeClr val="tx1"/>
          </a:solidFill>
          <a:latin typeface="+mn-lt"/>
          <a:ea typeface="+mn-ea"/>
          <a:cs typeface="+mn-cs"/>
        </a:defRPr>
      </a:lvl6pPr>
      <a:lvl7pPr marL="2742515" algn="l" defTabSz="457086" rtl="0" eaLnBrk="1" latinLnBrk="0" hangingPunct="1">
        <a:defRPr sz="1828" kern="1200">
          <a:solidFill>
            <a:schemeClr val="tx1"/>
          </a:solidFill>
          <a:latin typeface="+mn-lt"/>
          <a:ea typeface="+mn-ea"/>
          <a:cs typeface="+mn-cs"/>
        </a:defRPr>
      </a:lvl7pPr>
      <a:lvl8pPr marL="3199602" algn="l" defTabSz="457086" rtl="0" eaLnBrk="1" latinLnBrk="0" hangingPunct="1">
        <a:defRPr sz="1828" kern="1200">
          <a:solidFill>
            <a:schemeClr val="tx1"/>
          </a:solidFill>
          <a:latin typeface="+mn-lt"/>
          <a:ea typeface="+mn-ea"/>
          <a:cs typeface="+mn-cs"/>
        </a:defRPr>
      </a:lvl8pPr>
      <a:lvl9pPr marL="3656687" algn="l" defTabSz="457086" rtl="0" eaLnBrk="1" latinLnBrk="0" hangingPunct="1">
        <a:defRPr sz="182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100.xml"/><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104.xml"/><Relationship Id="rId1" Type="http://schemas.openxmlformats.org/officeDocument/2006/relationships/slideLayout" Target="../slideLayouts/slideLayout4.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106.xml.rels><?xml version="1.0" encoding="UTF-8" standalone="yes"?>
<Relationships xmlns="http://schemas.openxmlformats.org/package/2006/relationships"><Relationship Id="rId8" Type="http://schemas.openxmlformats.org/officeDocument/2006/relationships/comments" Target="../comments/comment5.xml"/><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notesSlide" Target="../notesSlides/notesSlide105.xml"/><Relationship Id="rId1" Type="http://schemas.openxmlformats.org/officeDocument/2006/relationships/slideLayout" Target="../slideLayouts/slideLayout4.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107.xml.rels><?xml version="1.0" encoding="UTF-8" standalone="yes"?>
<Relationships xmlns="http://schemas.openxmlformats.org/package/2006/relationships"><Relationship Id="rId3" Type="http://schemas.openxmlformats.org/officeDocument/2006/relationships/diagramData" Target="../diagrams/data25.xml"/><Relationship Id="rId7" Type="http://schemas.microsoft.com/office/2007/relationships/diagramDrawing" Target="../diagrams/drawing25.xml"/><Relationship Id="rId2" Type="http://schemas.openxmlformats.org/officeDocument/2006/relationships/notesSlide" Target="../notesSlides/notesSlide106.xml"/><Relationship Id="rId1" Type="http://schemas.openxmlformats.org/officeDocument/2006/relationships/slideLayout" Target="../slideLayouts/slideLayout4.xml"/><Relationship Id="rId6" Type="http://schemas.openxmlformats.org/officeDocument/2006/relationships/diagramColors" Target="../diagrams/colors25.xml"/><Relationship Id="rId5" Type="http://schemas.openxmlformats.org/officeDocument/2006/relationships/diagramQuickStyle" Target="../diagrams/quickStyle25.xml"/><Relationship Id="rId4" Type="http://schemas.openxmlformats.org/officeDocument/2006/relationships/diagramLayout" Target="../diagrams/layout25.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3" Type="http://schemas.openxmlformats.org/officeDocument/2006/relationships/diagramData" Target="../diagrams/data26.xml"/><Relationship Id="rId7" Type="http://schemas.microsoft.com/office/2007/relationships/diagramDrawing" Target="../diagrams/drawing26.xml"/><Relationship Id="rId2" Type="http://schemas.openxmlformats.org/officeDocument/2006/relationships/notesSlide" Target="../notesSlides/notesSlide116.xml"/><Relationship Id="rId1" Type="http://schemas.openxmlformats.org/officeDocument/2006/relationships/slideLayout" Target="../slideLayouts/slideLayout4.xml"/><Relationship Id="rId6" Type="http://schemas.openxmlformats.org/officeDocument/2006/relationships/diagramColors" Target="../diagrams/colors26.xml"/><Relationship Id="rId5" Type="http://schemas.openxmlformats.org/officeDocument/2006/relationships/diagramQuickStyle" Target="../diagrams/quickStyle26.xml"/><Relationship Id="rId4" Type="http://schemas.openxmlformats.org/officeDocument/2006/relationships/diagramLayout" Target="../diagrams/layout2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4.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4.xml"/></Relationships>
</file>

<file path=ppt/slides/_rels/slide121.xml.rels><?xml version="1.0" encoding="UTF-8" standalone="yes"?>
<Relationships xmlns="http://schemas.openxmlformats.org/package/2006/relationships"><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notesSlide" Target="../notesSlides/notesSlide120.xml"/><Relationship Id="rId1" Type="http://schemas.openxmlformats.org/officeDocument/2006/relationships/slideLayout" Target="../slideLayouts/slideLayout4.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4.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4.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4.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4.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4.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2.xml"/><Relationship Id="rId1" Type="http://schemas.openxmlformats.org/officeDocument/2006/relationships/slideLayout" Target="../slideLayouts/slideLayout4.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48.xml"/><Relationship Id="rId1" Type="http://schemas.openxmlformats.org/officeDocument/2006/relationships/slideLayout" Target="../slideLayouts/slideLayout4.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54.xml"/><Relationship Id="rId1" Type="http://schemas.openxmlformats.org/officeDocument/2006/relationships/slideLayout" Target="../slideLayouts/slideLayout4.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56.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55.xml"/><Relationship Id="rId1" Type="http://schemas.openxmlformats.org/officeDocument/2006/relationships/slideLayout" Target="../slideLayouts/slideLayout4.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5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58.xml"/><Relationship Id="rId1" Type="http://schemas.openxmlformats.org/officeDocument/2006/relationships/slideLayout" Target="../slideLayouts/slideLayout4.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59.xml"/><Relationship Id="rId1" Type="http://schemas.openxmlformats.org/officeDocument/2006/relationships/slideLayout" Target="../slideLayouts/slideLayout4.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6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60.xml"/><Relationship Id="rId1" Type="http://schemas.openxmlformats.org/officeDocument/2006/relationships/slideLayout" Target="../slideLayouts/slideLayout4.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69.xml"/><Relationship Id="rId1" Type="http://schemas.openxmlformats.org/officeDocument/2006/relationships/slideLayout" Target="../slideLayouts/slideLayout4.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71.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70.xml"/><Relationship Id="rId1" Type="http://schemas.openxmlformats.org/officeDocument/2006/relationships/slideLayout" Target="../slideLayouts/slideLayout4.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82.xml"/><Relationship Id="rId1" Type="http://schemas.openxmlformats.org/officeDocument/2006/relationships/slideLayout" Target="../slideLayouts/slideLayout4.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84.xml"/><Relationship Id="rId1" Type="http://schemas.openxmlformats.org/officeDocument/2006/relationships/slideLayout" Target="../slideLayouts/slideLayout4.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86.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85.xml"/><Relationship Id="rId1" Type="http://schemas.openxmlformats.org/officeDocument/2006/relationships/slideLayout" Target="../slideLayouts/slideLayout4.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0.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93.xml"/><Relationship Id="rId1" Type="http://schemas.openxmlformats.org/officeDocument/2006/relationships/slideLayout" Target="../slideLayouts/slideLayout4.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95.xml.rels><?xml version="1.0" encoding="UTF-8" standalone="yes"?>
<Relationships xmlns="http://schemas.openxmlformats.org/package/2006/relationships"><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94.xml"/><Relationship Id="rId1" Type="http://schemas.openxmlformats.org/officeDocument/2006/relationships/slideLayout" Target="../slideLayouts/slideLayout4.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96.xml.rels><?xml version="1.0" encoding="UTF-8" standalone="yes"?>
<Relationships xmlns="http://schemas.openxmlformats.org/package/2006/relationships"><Relationship Id="rId8" Type="http://schemas.openxmlformats.org/officeDocument/2006/relationships/comments" Target="../comments/comment3.xml"/><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95.xml"/><Relationship Id="rId1" Type="http://schemas.openxmlformats.org/officeDocument/2006/relationships/slideLayout" Target="../slideLayouts/slideLayout4.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97.xml.rels><?xml version="1.0" encoding="UTF-8" standalone="yes"?>
<Relationships xmlns="http://schemas.openxmlformats.org/package/2006/relationships"><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96.xml"/><Relationship Id="rId1" Type="http://schemas.openxmlformats.org/officeDocument/2006/relationships/slideLayout" Target="../slideLayouts/slideLayout4.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s>
</file>

<file path=ppt/slides/_rels/slide98.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97.xml"/><Relationship Id="rId1" Type="http://schemas.openxmlformats.org/officeDocument/2006/relationships/slideLayout" Target="../slideLayouts/slideLayout4.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9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31125" y="3340100"/>
            <a:ext cx="11460875" cy="2324100"/>
          </a:xfrm>
        </p:spPr>
        <p:txBody>
          <a:bodyPr/>
          <a:lstStyle/>
          <a:p>
            <a:r>
              <a:rPr lang="en-US" sz="5000" baseline="0" dirty="0">
                <a:solidFill>
                  <a:srgbClr val="006F53"/>
                </a:solidFill>
              </a:rPr>
              <a:t>Welcome to the (ISC)</a:t>
            </a:r>
            <a:r>
              <a:rPr lang="en-US" sz="5000" dirty="0">
                <a:solidFill>
                  <a:srgbClr val="006F53"/>
                </a:solidFill>
              </a:rPr>
              <a:t>2</a:t>
            </a:r>
            <a:r>
              <a:rPr lang="en-US" sz="5000" baseline="0" dirty="0">
                <a:solidFill>
                  <a:srgbClr val="006F53"/>
                </a:solidFill>
              </a:rPr>
              <a:t> Certified Information Systems Security Professional (CISSP) Training Course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158876" y="706964"/>
            <a:ext cx="8718187" cy="842991"/>
          </a:xfrm>
          <a:prstGeom prst="rect">
            <a:avLst/>
          </a:prstGeom>
          <a:noFill/>
        </p:spPr>
        <p:txBody>
          <a:bodyPr lIns="91415" tIns="45708" rIns="91415" bIns="45708" anchor="ctr" anchorCtr="0"/>
          <a:lstStyle>
            <a:lvl1pPr algn="l" defTabSz="457200" rtl="0" eaLnBrk="1" latinLnBrk="0" hangingPunct="1">
              <a:spcBef>
                <a:spcPct val="0"/>
              </a:spcBef>
              <a:buNone/>
              <a:defRPr sz="4400" kern="1200">
                <a:solidFill>
                  <a:schemeClr val="tx2"/>
                </a:solidFill>
                <a:latin typeface="+mj-lt"/>
                <a:ea typeface="+mj-ea"/>
                <a:cs typeface="+mj-cs"/>
              </a:defRPr>
            </a:lvl1pPr>
          </a:lstStyle>
          <a:p>
            <a:pPr lvl="0">
              <a:defRPr/>
            </a:pPr>
            <a:r>
              <a:rPr lang="en-US" sz="6000" u="sng" baseline="12000" dirty="0">
                <a:solidFill>
                  <a:srgbClr val="006F53"/>
                </a:solidFill>
                <a:uFill>
                  <a:solidFill>
                    <a:srgbClr val="95D600"/>
                  </a:solidFill>
                </a:uFill>
                <a:latin typeface="Open Sans Semibold"/>
                <a:cs typeface="Open Sans Semibold"/>
              </a:rPr>
              <a:t>Domain Objectives (continued)</a:t>
            </a:r>
          </a:p>
        </p:txBody>
      </p:sp>
      <p:sp>
        <p:nvSpPr>
          <p:cNvPr id="13" name="Content Placeholder 5"/>
          <p:cNvSpPr>
            <a:spLocks noGrp="1"/>
          </p:cNvSpPr>
          <p:nvPr>
            <p:ph sz="half" idx="10"/>
          </p:nvPr>
        </p:nvSpPr>
        <p:spPr>
          <a:xfrm>
            <a:off x="1158239" y="1812127"/>
            <a:ext cx="9868378" cy="4067973"/>
          </a:xfrm>
          <a:prstGeom prst="rect">
            <a:avLst/>
          </a:prstGeom>
        </p:spPr>
        <p:txBody>
          <a:bodyPr/>
          <a:lstStyle/>
          <a:p>
            <a:pPr marL="541338" indent="-541338">
              <a:buClrTx/>
              <a:buSzPct val="100000"/>
              <a:buFont typeface="+mj-lt"/>
              <a:buAutoNum type="arabicPeriod" startAt="27"/>
            </a:pPr>
            <a:r>
              <a:rPr lang="en-US" dirty="0"/>
              <a:t>Understand how storing, retention, and destruction of assets is dictated by classification. </a:t>
            </a:r>
          </a:p>
          <a:p>
            <a:pPr marL="541338" indent="-541338">
              <a:buClrTx/>
              <a:buSzPct val="100000"/>
              <a:buFont typeface="+mj-lt"/>
              <a:buAutoNum type="arabicPeriod" startAt="27"/>
            </a:pPr>
            <a:r>
              <a:rPr lang="en-US" dirty="0"/>
              <a:t>Understand data remanence and its impact to the value of assets.</a:t>
            </a:r>
          </a:p>
          <a:p>
            <a:pPr marL="541338" indent="-541338">
              <a:buClrTx/>
              <a:buSzPct val="100000"/>
              <a:buFont typeface="+mj-lt"/>
              <a:buAutoNum type="arabicPeriod" startAt="27"/>
            </a:pPr>
            <a:r>
              <a:rPr lang="en-US" dirty="0"/>
              <a:t>Explain the various options in addressing data remanence, including clearing, purging, and destruction.</a:t>
            </a:r>
          </a:p>
          <a:p>
            <a:pPr marL="541338" indent="-541338">
              <a:buClrTx/>
              <a:buSzPct val="100000"/>
              <a:buFont typeface="+mj-lt"/>
              <a:buAutoNum type="arabicPeriod" startAt="27"/>
            </a:pPr>
            <a:r>
              <a:rPr lang="en-US" dirty="0"/>
              <a:t>Explain methods used to clear, purge, and destroy data.</a:t>
            </a:r>
          </a:p>
          <a:p>
            <a:pPr>
              <a:buClr>
                <a:srgbClr val="006F53"/>
              </a:buClr>
              <a:buFont typeface="Open Sans Semibold" panose="020B0706030804020204" pitchFamily="34" charset="0"/>
              <a:buChar char="•"/>
            </a:pPr>
            <a:endParaRPr lang="en-US" dirty="0"/>
          </a:p>
        </p:txBody>
      </p:sp>
    </p:spTree>
    <p:extLst>
      <p:ext uri="{BB962C8B-B14F-4D97-AF65-F5344CB8AC3E}">
        <p14:creationId xmlns:p14="http://schemas.microsoft.com/office/powerpoint/2010/main" val="127743523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4"/>
          <p:cNvSpPr>
            <a:spLocks noGrp="1"/>
          </p:cNvSpPr>
          <p:nvPr>
            <p:ph type="title"/>
          </p:nvPr>
        </p:nvSpPr>
        <p:spPr>
          <a:xfrm>
            <a:off x="1195200" y="559553"/>
            <a:ext cx="10813356" cy="1143000"/>
          </a:xfrm>
        </p:spPr>
        <p:txBody>
          <a:bodyPr>
            <a:noAutofit/>
          </a:bodyPr>
          <a:lstStyle/>
          <a:p>
            <a:pPr>
              <a:lnSpc>
                <a:spcPct val="110000"/>
              </a:lnSpc>
            </a:pPr>
            <a:r>
              <a:rPr lang="en-US" sz="5400" dirty="0"/>
              <a:t>Examples of Insecure Network Protocols and Their Secure Alternatives </a:t>
            </a:r>
          </a:p>
        </p:txBody>
      </p:sp>
      <p:graphicFrame>
        <p:nvGraphicFramePr>
          <p:cNvPr id="5" name="Shape 844"/>
          <p:cNvGraphicFramePr/>
          <p:nvPr>
            <p:extLst>
              <p:ext uri="{D42A27DB-BD31-4B8C-83A1-F6EECF244321}">
                <p14:modId xmlns:p14="http://schemas.microsoft.com/office/powerpoint/2010/main" val="401919885"/>
              </p:ext>
            </p:extLst>
          </p:nvPr>
        </p:nvGraphicFramePr>
        <p:xfrm>
          <a:off x="1224643" y="2153261"/>
          <a:ext cx="10050135" cy="3200300"/>
        </p:xfrm>
        <a:graphic>
          <a:graphicData uri="http://schemas.openxmlformats.org/drawingml/2006/table">
            <a:tbl>
              <a:tblPr firstRow="1" bandRow="1">
                <a:noFill/>
              </a:tblPr>
              <a:tblGrid>
                <a:gridCol w="3350045">
                  <a:extLst>
                    <a:ext uri="{9D8B030D-6E8A-4147-A177-3AD203B41FA5}">
                      <a16:colId xmlns:a16="http://schemas.microsoft.com/office/drawing/2014/main" val="20000"/>
                    </a:ext>
                  </a:extLst>
                </a:gridCol>
                <a:gridCol w="3350045">
                  <a:extLst>
                    <a:ext uri="{9D8B030D-6E8A-4147-A177-3AD203B41FA5}">
                      <a16:colId xmlns:a16="http://schemas.microsoft.com/office/drawing/2014/main" val="20003"/>
                    </a:ext>
                  </a:extLst>
                </a:gridCol>
                <a:gridCol w="3350045">
                  <a:extLst>
                    <a:ext uri="{9D8B030D-6E8A-4147-A177-3AD203B41FA5}">
                      <a16:colId xmlns:a16="http://schemas.microsoft.com/office/drawing/2014/main" val="20004"/>
                    </a:ext>
                  </a:extLst>
                </a:gridCol>
              </a:tblGrid>
              <a:tr h="0">
                <a:tc>
                  <a:txBody>
                    <a:bodyPr/>
                    <a:lstStyle/>
                    <a:p>
                      <a:pPr marL="0" marR="0" lvl="0" indent="0" algn="ctr" rtl="0">
                        <a:spcBef>
                          <a:spcPts val="0"/>
                        </a:spcBef>
                        <a:buSzPct val="25000"/>
                        <a:buNone/>
                      </a:pPr>
                      <a:r>
                        <a:rPr lang="en-US" sz="2400" b="0" u="none" strike="noStrike" cap="none" dirty="0">
                          <a:solidFill>
                            <a:schemeClr val="bg1">
                              <a:lumMod val="95000"/>
                            </a:schemeClr>
                          </a:solidFill>
                          <a:latin typeface="Open Sans Semibold"/>
                          <a:cs typeface="Open Sans Semibold"/>
                        </a:rPr>
                        <a:t>Action</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tc>
                  <a:txBody>
                    <a:bodyPr/>
                    <a:lstStyle/>
                    <a:p>
                      <a:pPr marL="0" marR="0" lvl="0" indent="0" algn="ctr" rtl="0">
                        <a:spcBef>
                          <a:spcPts val="0"/>
                        </a:spcBef>
                        <a:buSzPct val="25000"/>
                        <a:buNone/>
                      </a:pPr>
                      <a:r>
                        <a:rPr lang="en-US" sz="2400" b="0" dirty="0">
                          <a:solidFill>
                            <a:schemeClr val="bg1">
                              <a:lumMod val="95000"/>
                            </a:schemeClr>
                          </a:solidFill>
                          <a:latin typeface="Open Sans Semibold"/>
                          <a:cs typeface="Open Sans Semibold"/>
                        </a:rPr>
                        <a:t>Instead of this …</a:t>
                      </a:r>
                    </a:p>
                  </a:txBody>
                  <a:tcPr marL="137150" marR="137150" marT="137150" marB="13715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tc>
                  <a:txBody>
                    <a:bodyPr/>
                    <a:lstStyle/>
                    <a:p>
                      <a:pPr marL="0" marR="0" lvl="0" indent="0" algn="ctr" rtl="0">
                        <a:spcBef>
                          <a:spcPts val="0"/>
                        </a:spcBef>
                        <a:buSzPct val="25000"/>
                        <a:buNone/>
                      </a:pPr>
                      <a:r>
                        <a:rPr lang="en-US" sz="2400" b="0" dirty="0">
                          <a:solidFill>
                            <a:schemeClr val="bg1">
                              <a:lumMod val="95000"/>
                            </a:schemeClr>
                          </a:solidFill>
                          <a:latin typeface="Open Sans Semibold"/>
                          <a:cs typeface="Open Sans Semibold"/>
                        </a:rPr>
                        <a:t>Use these …</a:t>
                      </a:r>
                    </a:p>
                  </a:txBody>
                  <a:tcPr marL="137150" marR="137150" marT="137150" marB="13715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extLst>
                  <a:ext uri="{0D108BD9-81ED-4DB2-BD59-A6C34878D82A}">
                    <a16:rowId xmlns:a16="http://schemas.microsoft.com/office/drawing/2014/main" val="10000"/>
                  </a:ext>
                </a:extLst>
              </a:tr>
              <a:tr h="426025">
                <a:tc>
                  <a:txBody>
                    <a:bodyPr/>
                    <a:lstStyle/>
                    <a:p>
                      <a:pPr marL="0" marR="0" lvl="0" indent="0" algn="l" rtl="0">
                        <a:spcBef>
                          <a:spcPts val="0"/>
                        </a:spcBef>
                        <a:spcAft>
                          <a:spcPts val="200"/>
                        </a:spcAft>
                        <a:buSzPct val="25000"/>
                        <a:buNone/>
                      </a:pPr>
                      <a:r>
                        <a:rPr lang="en-US" sz="2400" dirty="0">
                          <a:latin typeface="Open Sans Semibold"/>
                          <a:cs typeface="Open Sans Semibold"/>
                        </a:rPr>
                        <a:t>Web Access</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0" marR="0" lvl="0" indent="0" algn="l" rtl="0">
                        <a:spcBef>
                          <a:spcPts val="0"/>
                        </a:spcBef>
                        <a:spcAft>
                          <a:spcPts val="200"/>
                        </a:spcAft>
                        <a:buSzPct val="25000"/>
                        <a:buNone/>
                      </a:pPr>
                      <a:r>
                        <a:rPr lang="en-US" sz="2400" dirty="0">
                          <a:latin typeface="Open Sans Semibold"/>
                          <a:cs typeface="Open Sans Semibold"/>
                        </a:rPr>
                        <a:t>HTTP</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0" marR="0" lvl="0" indent="0" algn="l" rtl="0">
                        <a:spcBef>
                          <a:spcPts val="0"/>
                        </a:spcBef>
                        <a:spcAft>
                          <a:spcPts val="200"/>
                        </a:spcAft>
                        <a:buSzPct val="25000"/>
                        <a:buNone/>
                      </a:pPr>
                      <a:r>
                        <a:rPr lang="en-US" sz="2400" dirty="0">
                          <a:latin typeface="Open Sans Semibold"/>
                          <a:cs typeface="Open Sans Semibold"/>
                        </a:rPr>
                        <a:t>HTTPS</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extLst>
                  <a:ext uri="{0D108BD9-81ED-4DB2-BD59-A6C34878D82A}">
                    <a16:rowId xmlns:a16="http://schemas.microsoft.com/office/drawing/2014/main" val="10001"/>
                  </a:ext>
                </a:extLst>
              </a:tr>
              <a:tr h="0">
                <a:tc>
                  <a:txBody>
                    <a:bodyPr/>
                    <a:lstStyle/>
                    <a:p>
                      <a:pPr marL="0" marR="0" lvl="0" indent="0" algn="l" rtl="0">
                        <a:spcBef>
                          <a:spcPts val="0"/>
                        </a:spcBef>
                        <a:spcAft>
                          <a:spcPts val="200"/>
                        </a:spcAft>
                        <a:buSzPct val="25000"/>
                        <a:buNone/>
                      </a:pPr>
                      <a:r>
                        <a:rPr lang="en-US" sz="2400" dirty="0">
                          <a:latin typeface="Open Sans Semibold"/>
                          <a:cs typeface="Open Sans Semibold"/>
                        </a:rPr>
                        <a:t>File Transfer</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0" marR="0" lvl="0" indent="0" algn="l" rtl="0">
                        <a:spcBef>
                          <a:spcPts val="0"/>
                        </a:spcBef>
                        <a:spcAft>
                          <a:spcPts val="200"/>
                        </a:spcAft>
                        <a:buSzPct val="25000"/>
                        <a:buNone/>
                      </a:pPr>
                      <a:r>
                        <a:rPr lang="en-US" sz="2400" dirty="0">
                          <a:latin typeface="Open Sans Semibold"/>
                          <a:cs typeface="Open Sans Semibold"/>
                        </a:rPr>
                        <a:t>FTP, RCP</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0" marR="0" lvl="0" indent="0" algn="l" rtl="0">
                        <a:spcBef>
                          <a:spcPts val="0"/>
                        </a:spcBef>
                        <a:spcAft>
                          <a:spcPts val="200"/>
                        </a:spcAft>
                        <a:buSzPct val="25000"/>
                        <a:buNone/>
                      </a:pPr>
                      <a:r>
                        <a:rPr lang="en-US" sz="2400" dirty="0">
                          <a:latin typeface="Open Sans Semibold"/>
                          <a:cs typeface="Open Sans Semibold"/>
                        </a:rPr>
                        <a:t>FTPS, SFTP, SCP</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extLst>
                  <a:ext uri="{0D108BD9-81ED-4DB2-BD59-A6C34878D82A}">
                    <a16:rowId xmlns:a16="http://schemas.microsoft.com/office/drawing/2014/main" val="10002"/>
                  </a:ext>
                </a:extLst>
              </a:tr>
              <a:tr h="592850">
                <a:tc>
                  <a:txBody>
                    <a:bodyPr/>
                    <a:lstStyle/>
                    <a:p>
                      <a:pPr marL="0" marR="0" lvl="0" indent="0" algn="l" rtl="0">
                        <a:spcBef>
                          <a:spcPts val="0"/>
                        </a:spcBef>
                        <a:spcAft>
                          <a:spcPts val="200"/>
                        </a:spcAft>
                        <a:buSzPct val="25000"/>
                        <a:buNone/>
                      </a:pPr>
                      <a:r>
                        <a:rPr lang="en-US" sz="2400" dirty="0">
                          <a:latin typeface="Open Sans Semibold"/>
                          <a:cs typeface="Open Sans Semibold"/>
                        </a:rPr>
                        <a:t>Remote Shell</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0" marR="0" lvl="0" indent="0" algn="l" rtl="0">
                        <a:spcBef>
                          <a:spcPts val="0"/>
                        </a:spcBef>
                        <a:spcAft>
                          <a:spcPts val="200"/>
                        </a:spcAft>
                        <a:buSzPct val="25000"/>
                        <a:buNone/>
                      </a:pPr>
                      <a:r>
                        <a:rPr lang="en-US" sz="2400" dirty="0">
                          <a:latin typeface="Open Sans Semibold"/>
                          <a:cs typeface="Open Sans Semibold"/>
                        </a:rPr>
                        <a:t>telnet</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0" marR="0" lvl="0" indent="0" algn="l" rtl="0">
                        <a:spcBef>
                          <a:spcPts val="0"/>
                        </a:spcBef>
                        <a:spcAft>
                          <a:spcPts val="200"/>
                        </a:spcAft>
                        <a:buSzPct val="25000"/>
                        <a:buNone/>
                      </a:pPr>
                      <a:r>
                        <a:rPr lang="en-US" sz="2400" dirty="0">
                          <a:latin typeface="Open Sans Semibold"/>
                          <a:cs typeface="Open Sans Semibold"/>
                        </a:rPr>
                        <a:t>SSH v3</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extLst>
                  <a:ext uri="{0D108BD9-81ED-4DB2-BD59-A6C34878D82A}">
                    <a16:rowId xmlns:a16="http://schemas.microsoft.com/office/drawing/2014/main" val="10003"/>
                  </a:ext>
                </a:extLst>
              </a:tr>
              <a:tr h="592850">
                <a:tc>
                  <a:txBody>
                    <a:bodyPr/>
                    <a:lstStyle/>
                    <a:p>
                      <a:pPr marL="0" marR="0" lvl="0" indent="0" algn="l" rtl="0">
                        <a:spcBef>
                          <a:spcPts val="0"/>
                        </a:spcBef>
                        <a:spcAft>
                          <a:spcPts val="200"/>
                        </a:spcAft>
                        <a:buSzPct val="25000"/>
                        <a:buNone/>
                      </a:pPr>
                      <a:r>
                        <a:rPr lang="en-US" sz="2400" dirty="0">
                          <a:latin typeface="Open Sans Semibold"/>
                          <a:cs typeface="Open Sans Semibold"/>
                        </a:rPr>
                        <a:t>Remote Desktop</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0" marR="0" lvl="0" indent="0" algn="l" rtl="0">
                        <a:spcBef>
                          <a:spcPts val="0"/>
                        </a:spcBef>
                        <a:spcAft>
                          <a:spcPts val="200"/>
                        </a:spcAft>
                        <a:buSzPct val="25000"/>
                        <a:buNone/>
                      </a:pPr>
                      <a:r>
                        <a:rPr lang="en-US" sz="2400" dirty="0">
                          <a:latin typeface="Open Sans Semibold"/>
                          <a:cs typeface="Open Sans Semibold"/>
                        </a:rPr>
                        <a:t>VNC</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0" marR="0" lvl="0" indent="0" algn="l" rtl="0">
                        <a:spcBef>
                          <a:spcPts val="0"/>
                        </a:spcBef>
                        <a:spcAft>
                          <a:spcPts val="200"/>
                        </a:spcAft>
                        <a:buSzPct val="25000"/>
                        <a:buNone/>
                      </a:pPr>
                      <a:r>
                        <a:rPr lang="en-US" sz="2400" dirty="0">
                          <a:latin typeface="Open Sans Semibold"/>
                          <a:cs typeface="Open Sans Semibold"/>
                        </a:rPr>
                        <a:t>radmin, RDP</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03248917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Picking Encryption Algorithms</a:t>
            </a:r>
          </a:p>
        </p:txBody>
      </p:sp>
      <p:sp>
        <p:nvSpPr>
          <p:cNvPr id="2" name="Rectangle 1"/>
          <p:cNvSpPr/>
          <p:nvPr/>
        </p:nvSpPr>
        <p:spPr>
          <a:xfrm>
            <a:off x="1195201" y="1702553"/>
            <a:ext cx="9960480" cy="2003112"/>
          </a:xfrm>
          <a:prstGeom prst="rect">
            <a:avLst/>
          </a:prstGeom>
        </p:spPr>
        <p:txBody>
          <a:bodyPr wrap="square">
            <a:spAutoFit/>
          </a:bodyPr>
          <a:lstStyle/>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Always choose the encryption algorithms that support longer key lengths as they generally provide stronger protection</a:t>
            </a:r>
          </a:p>
          <a:p>
            <a:pPr marL="34290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Since passwords are often used to control the keys within the cryptosystem, long complex passphrases are stronger than shorter passphrase</a:t>
            </a:r>
          </a:p>
          <a:p>
            <a:pPr lvl="0">
              <a:buSzPct val="25000"/>
            </a:pPr>
            <a:endParaRPr lang="en-US" sz="24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49576095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br>
              <a:rPr lang="en-US" dirty="0"/>
            </a:br>
            <a:r>
              <a:rPr lang="en-US" dirty="0"/>
              <a:t>Wireless Connections</a:t>
            </a:r>
            <a:br>
              <a:rPr lang="en-US" dirty="0"/>
            </a:br>
            <a:endParaRPr lang="en-US" dirty="0"/>
          </a:p>
        </p:txBody>
      </p:sp>
      <p:sp>
        <p:nvSpPr>
          <p:cNvPr id="2" name="Rectangle 1"/>
          <p:cNvSpPr/>
          <p:nvPr/>
        </p:nvSpPr>
        <p:spPr>
          <a:xfrm>
            <a:off x="1195200" y="1702553"/>
            <a:ext cx="9828400" cy="1200329"/>
          </a:xfrm>
          <a:prstGeom prst="rect">
            <a:avLst/>
          </a:prstGeom>
        </p:spPr>
        <p:txBody>
          <a:bodyPr wrap="square">
            <a:spAutoFit/>
          </a:bodyPr>
          <a:lstStyle/>
          <a:p>
            <a:pPr lvl="0">
              <a:buSzPct val="25000"/>
            </a:pPr>
            <a:r>
              <a:rPr lang="en-US" sz="2400" dirty="0">
                <a:solidFill>
                  <a:srgbClr val="000000"/>
                </a:solidFill>
                <a:latin typeface="Open Sans Semibold"/>
                <a:ea typeface="Calibri"/>
                <a:cs typeface="Open Sans Semibold"/>
                <a:sym typeface="Calibri"/>
              </a:rPr>
              <a:t>When connecting to wireless networks to access a system handling valuable data, only connect to wireless networks employing cryptographically strong wireless encryption standards such as WPA2.</a:t>
            </a:r>
          </a:p>
        </p:txBody>
      </p:sp>
    </p:spTree>
    <p:extLst>
      <p:ext uri="{BB962C8B-B14F-4D97-AF65-F5344CB8AC3E}">
        <p14:creationId xmlns:p14="http://schemas.microsoft.com/office/powerpoint/2010/main" val="336170433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21" y="3132209"/>
            <a:ext cx="8987112" cy="1362075"/>
          </a:xfrm>
        </p:spPr>
        <p:txBody>
          <a:bodyPr/>
          <a:lstStyle/>
          <a:p>
            <a:r>
              <a:rPr lang="en-US" dirty="0"/>
              <a:t>Information and Asset Handling Requirements</a:t>
            </a:r>
            <a:endParaRPr lang="en-US" dirty="0">
              <a:solidFill>
                <a:srgbClr val="000000"/>
              </a:solidFill>
            </a:endParaRPr>
          </a:p>
        </p:txBody>
      </p:sp>
      <p:sp>
        <p:nvSpPr>
          <p:cNvPr id="3" name="Text Placeholder 2"/>
          <p:cNvSpPr>
            <a:spLocks noGrp="1"/>
          </p:cNvSpPr>
          <p:nvPr>
            <p:ph type="body" idx="1"/>
          </p:nvPr>
        </p:nvSpPr>
        <p:spPr>
          <a:xfrm>
            <a:off x="707650" y="1530350"/>
            <a:ext cx="8428039" cy="1500188"/>
          </a:xfrm>
        </p:spPr>
        <p:txBody>
          <a:bodyPr/>
          <a:lstStyle/>
          <a:p>
            <a:r>
              <a:rPr lang="en-US" sz="4600" dirty="0">
                <a:solidFill>
                  <a:srgbClr val="006F53"/>
                </a:solidFill>
              </a:rPr>
              <a:t>Module </a:t>
            </a:r>
            <a:r>
              <a:rPr lang="en-US" sz="4600" dirty="0"/>
              <a:t>7</a:t>
            </a:r>
            <a:endParaRPr lang="en-US" sz="4600" dirty="0">
              <a:solidFill>
                <a:srgbClr val="006F53"/>
              </a:solidFill>
            </a:endParaRPr>
          </a:p>
        </p:txBody>
      </p:sp>
    </p:spTree>
    <p:extLst>
      <p:ext uri="{BB962C8B-B14F-4D97-AF65-F5344CB8AC3E}">
        <p14:creationId xmlns:p14="http://schemas.microsoft.com/office/powerpoint/2010/main" val="3015238959"/>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6000" dirty="0"/>
              <a:t>Module Objectives</a:t>
            </a:r>
          </a:p>
        </p:txBody>
      </p:sp>
      <p:sp>
        <p:nvSpPr>
          <p:cNvPr id="6" name="Content Placeholder 5"/>
          <p:cNvSpPr>
            <a:spLocks noGrp="1"/>
          </p:cNvSpPr>
          <p:nvPr>
            <p:ph sz="half" idx="10"/>
          </p:nvPr>
        </p:nvSpPr>
        <p:spPr>
          <a:xfrm>
            <a:off x="1158239" y="1812126"/>
            <a:ext cx="10737428" cy="4042574"/>
          </a:xfrm>
          <a:prstGeom prst="rect">
            <a:avLst/>
          </a:prstGeom>
        </p:spPr>
        <p:txBody>
          <a:bodyPr/>
          <a:lstStyle/>
          <a:p>
            <a:pPr marL="541338" indent="-541338">
              <a:buClrTx/>
              <a:buSzPct val="100000"/>
              <a:buFont typeface="+mj-lt"/>
              <a:buAutoNum type="arabicPeriod"/>
            </a:pPr>
            <a:r>
              <a:rPr lang="en-US" dirty="0"/>
              <a:t>Understand how media requires controls to protect its content</a:t>
            </a:r>
          </a:p>
          <a:p>
            <a:pPr marL="541338" indent="-541338">
              <a:buClrTx/>
              <a:buSzPct val="100000"/>
              <a:buFont typeface="+mj-lt"/>
              <a:buAutoNum type="arabicPeriod"/>
            </a:pPr>
            <a:r>
              <a:rPr lang="en-US" dirty="0"/>
              <a:t>Understand labeling and marking requirements of assets that have been classified</a:t>
            </a:r>
          </a:p>
          <a:p>
            <a:pPr marL="541338" indent="-541338">
              <a:buClrTx/>
              <a:buSzPct val="100000"/>
              <a:buFont typeface="+mj-lt"/>
              <a:buAutoNum type="arabicPeriod"/>
            </a:pPr>
            <a:r>
              <a:rPr lang="en-US" dirty="0"/>
              <a:t>Understand how the handling of media and assets that have been classified should be allowed only to those that are authorized</a:t>
            </a:r>
          </a:p>
          <a:p>
            <a:pPr marL="541338" indent="-541338">
              <a:buClrTx/>
              <a:buSzPct val="100000"/>
              <a:buFont typeface="+mj-lt"/>
              <a:buAutoNum type="arabicPeriod"/>
            </a:pPr>
            <a:r>
              <a:rPr lang="en-US" dirty="0"/>
              <a:t>Understand how storage, retention, and destruction of assets is dictated by classification</a:t>
            </a:r>
          </a:p>
        </p:txBody>
      </p:sp>
    </p:spTree>
    <p:extLst>
      <p:ext uri="{BB962C8B-B14F-4D97-AF65-F5344CB8AC3E}">
        <p14:creationId xmlns:p14="http://schemas.microsoft.com/office/powerpoint/2010/main" val="149010248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Media</a:t>
            </a:r>
            <a:endParaRPr lang="en-US" sz="6000" dirty="0"/>
          </a:p>
        </p:txBody>
      </p:sp>
      <p:graphicFrame>
        <p:nvGraphicFramePr>
          <p:cNvPr id="10" name="Content Placeholder 3"/>
          <p:cNvGraphicFramePr>
            <a:graphicFrameLocks noGrp="1"/>
          </p:cNvGraphicFramePr>
          <p:nvPr>
            <p:ph sz="half" idx="10"/>
            <p:extLst>
              <p:ext uri="{D42A27DB-BD31-4B8C-83A1-F6EECF244321}">
                <p14:modId xmlns:p14="http://schemas.microsoft.com/office/powerpoint/2010/main" val="3194629657"/>
              </p:ext>
            </p:extLst>
          </p:nvPr>
        </p:nvGraphicFramePr>
        <p:xfrm>
          <a:off x="1158875" y="1961422"/>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75854305"/>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Marking</a:t>
            </a:r>
            <a:endParaRPr lang="en-US" sz="6000" dirty="0"/>
          </a:p>
        </p:txBody>
      </p:sp>
      <p:graphicFrame>
        <p:nvGraphicFramePr>
          <p:cNvPr id="10" name="Content Placeholder 3"/>
          <p:cNvGraphicFramePr>
            <a:graphicFrameLocks noGrp="1"/>
          </p:cNvGraphicFramePr>
          <p:nvPr>
            <p:ph sz="half" idx="10"/>
            <p:extLst>
              <p:ext uri="{D42A27DB-BD31-4B8C-83A1-F6EECF244321}">
                <p14:modId xmlns:p14="http://schemas.microsoft.com/office/powerpoint/2010/main" val="2775719994"/>
              </p:ext>
            </p:extLst>
          </p:nvPr>
        </p:nvGraphicFramePr>
        <p:xfrm>
          <a:off x="1267363" y="1763465"/>
          <a:ext cx="9891417" cy="49055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086296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Handling</a:t>
            </a:r>
            <a:endParaRPr lang="en-US" sz="6000" dirty="0"/>
          </a:p>
        </p:txBody>
      </p:sp>
      <p:graphicFrame>
        <p:nvGraphicFramePr>
          <p:cNvPr id="10" name="Content Placeholder 3"/>
          <p:cNvGraphicFramePr>
            <a:graphicFrameLocks noGrp="1"/>
          </p:cNvGraphicFramePr>
          <p:nvPr>
            <p:ph sz="half" idx="10"/>
            <p:extLst>
              <p:ext uri="{D42A27DB-BD31-4B8C-83A1-F6EECF244321}">
                <p14:modId xmlns:p14="http://schemas.microsoft.com/office/powerpoint/2010/main" val="130775743"/>
              </p:ext>
            </p:extLst>
          </p:nvPr>
        </p:nvGraphicFramePr>
        <p:xfrm>
          <a:off x="1329358" y="1999134"/>
          <a:ext cx="9875918"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965060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Storing</a:t>
            </a:r>
            <a:endParaRPr lang="en-US" sz="6000" dirty="0"/>
          </a:p>
        </p:txBody>
      </p:sp>
      <p:sp>
        <p:nvSpPr>
          <p:cNvPr id="2" name="Rectangle 1"/>
          <p:cNvSpPr/>
          <p:nvPr/>
        </p:nvSpPr>
        <p:spPr>
          <a:xfrm>
            <a:off x="1195201" y="1702553"/>
            <a:ext cx="8995127" cy="2003112"/>
          </a:xfrm>
          <a:prstGeom prst="rect">
            <a:avLst/>
          </a:prstGeom>
        </p:spPr>
        <p:txBody>
          <a:bodyPr wrap="square">
            <a:spAutoFit/>
          </a:bodyPr>
          <a:lstStyle/>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Sensitive media should not be left lying about where </a:t>
            </a:r>
            <a:br>
              <a:rPr lang="en-US" sz="2400" dirty="0">
                <a:solidFill>
                  <a:srgbClr val="000000"/>
                </a:solidFill>
                <a:latin typeface="Open Sans Semibold"/>
                <a:ea typeface="Calibri"/>
                <a:cs typeface="Open Sans Semibold"/>
                <a:sym typeface="Calibri"/>
              </a:rPr>
            </a:br>
            <a:r>
              <a:rPr lang="en-US" sz="2400" dirty="0">
                <a:solidFill>
                  <a:srgbClr val="000000"/>
                </a:solidFill>
                <a:latin typeface="Open Sans Semibold"/>
                <a:ea typeface="Calibri"/>
                <a:cs typeface="Open Sans Semibold"/>
                <a:sym typeface="Calibri"/>
              </a:rPr>
              <a:t>a passerby could access it.</a:t>
            </a:r>
          </a:p>
          <a:p>
            <a:pPr marL="34290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Whenever possible, backup media should be encrypted and stored in a security container. </a:t>
            </a:r>
          </a:p>
          <a:p>
            <a:pPr lvl="0" algn="ctr">
              <a:buSzPct val="25000"/>
            </a:pPr>
            <a:endParaRPr lang="en-US" sz="24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1492520336"/>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Destruction</a:t>
            </a:r>
            <a:endParaRPr lang="en-US" sz="6000" dirty="0"/>
          </a:p>
        </p:txBody>
      </p:sp>
      <p:sp>
        <p:nvSpPr>
          <p:cNvPr id="2" name="Rectangle 1"/>
          <p:cNvSpPr/>
          <p:nvPr/>
        </p:nvSpPr>
        <p:spPr>
          <a:xfrm>
            <a:off x="1195201" y="1702553"/>
            <a:ext cx="9970576" cy="830997"/>
          </a:xfrm>
          <a:prstGeom prst="rect">
            <a:avLst/>
          </a:prstGeom>
        </p:spPr>
        <p:txBody>
          <a:bodyPr wrap="square">
            <a:spAutoFit/>
          </a:bodyPr>
          <a:lstStyle/>
          <a:p>
            <a:pPr lvl="0">
              <a:buSzPct val="25000"/>
            </a:pPr>
            <a:r>
              <a:rPr lang="en-US" sz="2400" dirty="0">
                <a:solidFill>
                  <a:srgbClr val="000000"/>
                </a:solidFill>
                <a:latin typeface="Open Sans Semibold"/>
                <a:ea typeface="Calibri"/>
                <a:cs typeface="Open Sans Semibold"/>
                <a:sym typeface="Calibri"/>
              </a:rPr>
              <a:t>Media that is no longer needed or is defective should be defensibly destroyed rather than simply disposed of.</a:t>
            </a:r>
          </a:p>
        </p:txBody>
      </p:sp>
    </p:spTree>
    <p:extLst>
      <p:ext uri="{BB962C8B-B14F-4D97-AF65-F5344CB8AC3E}">
        <p14:creationId xmlns:p14="http://schemas.microsoft.com/office/powerpoint/2010/main" val="33615697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p:txBody>
          <a:bodyPr>
            <a:normAutofit/>
          </a:bodyPr>
          <a:lstStyle/>
          <a:p>
            <a:r>
              <a:rPr lang="en-US" sz="6000" dirty="0"/>
              <a:t>Domain Agenda </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1093117411"/>
              </p:ext>
            </p:extLst>
          </p:nvPr>
        </p:nvGraphicFramePr>
        <p:xfrm>
          <a:off x="1303689" y="1811041"/>
          <a:ext cx="10025572"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698225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p:cNvSpPr>
            <a:spLocks noGrp="1"/>
          </p:cNvSpPr>
          <p:nvPr>
            <p:ph type="title"/>
          </p:nvPr>
        </p:nvSpPr>
        <p:spPr>
          <a:xfrm>
            <a:off x="1195201" y="559553"/>
            <a:ext cx="10559355" cy="1143000"/>
          </a:xfrm>
        </p:spPr>
        <p:txBody>
          <a:bodyPr>
            <a:normAutofit/>
          </a:bodyPr>
          <a:lstStyle/>
          <a:p>
            <a:r>
              <a:rPr lang="en-US" dirty="0"/>
              <a:t>Record Retention</a:t>
            </a:r>
          </a:p>
        </p:txBody>
      </p:sp>
      <p:sp>
        <p:nvSpPr>
          <p:cNvPr id="8" name="Content Placeholder 2"/>
          <p:cNvSpPr txBox="1">
            <a:spLocks/>
          </p:cNvSpPr>
          <p:nvPr/>
        </p:nvSpPr>
        <p:spPr>
          <a:xfrm>
            <a:off x="1195201" y="1702553"/>
            <a:ext cx="10038080" cy="4353560"/>
          </a:xfrm>
          <a:prstGeom prst="rect">
            <a:avLst/>
          </a:prstGeom>
        </p:spPr>
        <p:txBody>
          <a:bodyPr/>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r>
              <a:rPr lang="en-US" dirty="0"/>
              <a:t>Information and data should be kept only as long as it is required</a:t>
            </a:r>
          </a:p>
          <a:p>
            <a:r>
              <a:rPr lang="en-US" dirty="0"/>
              <a:t>Ensure that:</a:t>
            </a:r>
          </a:p>
          <a:p>
            <a:pPr marL="665163" lvl="1"/>
            <a:r>
              <a:rPr lang="en-US" dirty="0"/>
              <a:t>The organization understands the retention requirements for different types of data throughout the organization</a:t>
            </a:r>
          </a:p>
          <a:p>
            <a:pPr marL="665163" lvl="1"/>
            <a:r>
              <a:rPr lang="en-US" dirty="0"/>
              <a:t>The organization documents in a record’s schedule the retention requirements for each type of information</a:t>
            </a:r>
          </a:p>
          <a:p>
            <a:pPr marL="665163" lvl="1"/>
            <a:r>
              <a:rPr lang="en-US" dirty="0"/>
              <a:t>The systems, processes, and individuals of the organization retain information in accordance with the schedule but not longer</a:t>
            </a:r>
          </a:p>
        </p:txBody>
      </p:sp>
    </p:spTree>
    <p:extLst>
      <p:ext uri="{BB962C8B-B14F-4D97-AF65-F5344CB8AC3E}">
        <p14:creationId xmlns:p14="http://schemas.microsoft.com/office/powerpoint/2010/main" val="834553135"/>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21" y="3132209"/>
            <a:ext cx="8987112" cy="1362075"/>
          </a:xfrm>
        </p:spPr>
        <p:txBody>
          <a:bodyPr/>
          <a:lstStyle/>
          <a:p>
            <a:r>
              <a:rPr lang="en-US" dirty="0"/>
              <a:t>Data Remanence</a:t>
            </a:r>
            <a:endParaRPr lang="en-US" dirty="0">
              <a:solidFill>
                <a:srgbClr val="000000"/>
              </a:solidFill>
            </a:endParaRPr>
          </a:p>
        </p:txBody>
      </p:sp>
      <p:sp>
        <p:nvSpPr>
          <p:cNvPr id="3" name="Text Placeholder 2"/>
          <p:cNvSpPr>
            <a:spLocks noGrp="1"/>
          </p:cNvSpPr>
          <p:nvPr>
            <p:ph type="body" idx="1"/>
          </p:nvPr>
        </p:nvSpPr>
        <p:spPr>
          <a:xfrm>
            <a:off x="707650" y="1530350"/>
            <a:ext cx="8428039" cy="1500188"/>
          </a:xfrm>
        </p:spPr>
        <p:txBody>
          <a:bodyPr/>
          <a:lstStyle/>
          <a:p>
            <a:r>
              <a:rPr lang="en-US" sz="4600" dirty="0">
                <a:solidFill>
                  <a:srgbClr val="006F53"/>
                </a:solidFill>
              </a:rPr>
              <a:t>Module </a:t>
            </a:r>
            <a:r>
              <a:rPr lang="en-US" sz="4600" dirty="0"/>
              <a:t>8</a:t>
            </a:r>
            <a:endParaRPr lang="en-US" sz="4600" dirty="0">
              <a:solidFill>
                <a:srgbClr val="006F53"/>
              </a:solidFill>
            </a:endParaRPr>
          </a:p>
        </p:txBody>
      </p:sp>
    </p:spTree>
    <p:extLst>
      <p:ext uri="{BB962C8B-B14F-4D97-AF65-F5344CB8AC3E}">
        <p14:creationId xmlns:p14="http://schemas.microsoft.com/office/powerpoint/2010/main" val="271698313"/>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6000" dirty="0"/>
              <a:t>Module Objectives</a:t>
            </a:r>
          </a:p>
        </p:txBody>
      </p:sp>
      <p:sp>
        <p:nvSpPr>
          <p:cNvPr id="6" name="Content Placeholder 5"/>
          <p:cNvSpPr>
            <a:spLocks noGrp="1"/>
          </p:cNvSpPr>
          <p:nvPr>
            <p:ph sz="half" idx="10"/>
          </p:nvPr>
        </p:nvSpPr>
        <p:spPr>
          <a:xfrm>
            <a:off x="1158239" y="1812126"/>
            <a:ext cx="10737428" cy="4042574"/>
          </a:xfrm>
          <a:prstGeom prst="rect">
            <a:avLst/>
          </a:prstGeom>
        </p:spPr>
        <p:txBody>
          <a:bodyPr/>
          <a:lstStyle/>
          <a:p>
            <a:pPr marL="541338" indent="-541338">
              <a:buClrTx/>
              <a:buSzPct val="100000"/>
              <a:buFont typeface="+mj-lt"/>
              <a:buAutoNum type="arabicPeriod"/>
            </a:pPr>
            <a:r>
              <a:rPr lang="en-US" dirty="0"/>
              <a:t>Understand data remanence and its impact to the value of assets.</a:t>
            </a:r>
          </a:p>
          <a:p>
            <a:pPr marL="541338" indent="-541338">
              <a:buClrTx/>
              <a:buSzPct val="100000"/>
              <a:buFont typeface="+mj-lt"/>
              <a:buAutoNum type="arabicPeriod"/>
            </a:pPr>
            <a:r>
              <a:rPr lang="en-US" dirty="0"/>
              <a:t>Explain the various options in addressing data remanence, including clearing, purging, and destruction.</a:t>
            </a:r>
          </a:p>
          <a:p>
            <a:pPr marL="541338" indent="-541338">
              <a:buClrTx/>
              <a:buSzPct val="100000"/>
              <a:buFont typeface="+mj-lt"/>
              <a:buAutoNum type="arabicPeriod"/>
            </a:pPr>
            <a:r>
              <a:rPr lang="en-US" dirty="0"/>
              <a:t>Explain methods used to clear, purge, and destroy data.</a:t>
            </a:r>
          </a:p>
        </p:txBody>
      </p:sp>
    </p:spTree>
    <p:extLst>
      <p:ext uri="{BB962C8B-B14F-4D97-AF65-F5344CB8AC3E}">
        <p14:creationId xmlns:p14="http://schemas.microsoft.com/office/powerpoint/2010/main" val="200862730"/>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Data Remanence </a:t>
            </a:r>
            <a:endParaRPr lang="en-US" sz="6000" dirty="0"/>
          </a:p>
        </p:txBody>
      </p:sp>
      <p:sp>
        <p:nvSpPr>
          <p:cNvPr id="2" name="Rectangle 1"/>
          <p:cNvSpPr/>
          <p:nvPr/>
        </p:nvSpPr>
        <p:spPr>
          <a:xfrm>
            <a:off x="1195201" y="1702553"/>
            <a:ext cx="10134060" cy="1572225"/>
          </a:xfrm>
          <a:prstGeom prst="rect">
            <a:avLst/>
          </a:prstGeom>
        </p:spPr>
        <p:txBody>
          <a:bodyPr wrap="square">
            <a:spAutoFit/>
          </a:bodyPr>
          <a:lstStyle/>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The residual physical representation of data that has been in some way erased</a:t>
            </a:r>
          </a:p>
          <a:p>
            <a:pPr marL="34290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After storage media is erased, there may be some physical characteristics that allow data to be reconstructed</a:t>
            </a:r>
          </a:p>
          <a:p>
            <a:pPr lvl="0">
              <a:buSzPct val="25000"/>
            </a:pPr>
            <a:endParaRPr lang="en-US" sz="20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173309310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4"/>
          <p:cNvSpPr>
            <a:spLocks noGrp="1"/>
          </p:cNvSpPr>
          <p:nvPr>
            <p:ph type="title"/>
          </p:nvPr>
        </p:nvSpPr>
        <p:spPr>
          <a:xfrm>
            <a:off x="1195201" y="559553"/>
            <a:ext cx="10559355" cy="1143000"/>
          </a:xfrm>
        </p:spPr>
        <p:txBody>
          <a:bodyPr>
            <a:normAutofit/>
          </a:bodyPr>
          <a:lstStyle/>
          <a:p>
            <a:r>
              <a:rPr lang="en-US" dirty="0"/>
              <a:t>Data Remanence (continued) </a:t>
            </a:r>
          </a:p>
        </p:txBody>
      </p:sp>
      <p:sp>
        <p:nvSpPr>
          <p:cNvPr id="12" name="Content Placeholder 2"/>
          <p:cNvSpPr txBox="1">
            <a:spLocks/>
          </p:cNvSpPr>
          <p:nvPr/>
        </p:nvSpPr>
        <p:spPr>
          <a:xfrm>
            <a:off x="1195201" y="1702553"/>
            <a:ext cx="10038080" cy="4353560"/>
          </a:xfrm>
          <a:prstGeom prst="rect">
            <a:avLst/>
          </a:prstGeom>
        </p:spPr>
        <p:txBody>
          <a:bodyPr/>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r>
              <a:rPr lang="en-US" dirty="0"/>
              <a:t>On a hard disk drive (HDD), the data is magnetically written onto the drive by altering the magnetic field of the hard drive platter </a:t>
            </a:r>
          </a:p>
          <a:p>
            <a:r>
              <a:rPr lang="en-US" dirty="0"/>
              <a:t>Solid-state drives (SSDs) use flash memory to store data </a:t>
            </a:r>
          </a:p>
          <a:p>
            <a:r>
              <a:rPr lang="en-US" dirty="0"/>
              <a:t>Three commonly accepted countermeasures employed to address data remanence in HDDs: </a:t>
            </a:r>
          </a:p>
          <a:p>
            <a:pPr marL="665163" lvl="1"/>
            <a:r>
              <a:rPr lang="en-US" dirty="0"/>
              <a:t>Clearing</a:t>
            </a:r>
          </a:p>
          <a:p>
            <a:pPr marL="665163" lvl="1"/>
            <a:r>
              <a:rPr lang="en-US" dirty="0"/>
              <a:t>Purging</a:t>
            </a:r>
          </a:p>
          <a:p>
            <a:pPr marL="665163" lvl="1"/>
            <a:r>
              <a:rPr lang="en-US" dirty="0"/>
              <a:t>Destruction</a:t>
            </a:r>
          </a:p>
        </p:txBody>
      </p:sp>
    </p:spTree>
    <p:extLst>
      <p:ext uri="{BB962C8B-B14F-4D97-AF65-F5344CB8AC3E}">
        <p14:creationId xmlns:p14="http://schemas.microsoft.com/office/powerpoint/2010/main" val="63654082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Clearing </a:t>
            </a:r>
            <a:endParaRPr lang="en-US" sz="6000" dirty="0"/>
          </a:p>
        </p:txBody>
      </p:sp>
      <p:sp>
        <p:nvSpPr>
          <p:cNvPr id="2" name="Rectangle 1"/>
          <p:cNvSpPr/>
          <p:nvPr/>
        </p:nvSpPr>
        <p:spPr>
          <a:xfrm>
            <a:off x="1195201" y="1702553"/>
            <a:ext cx="10165057" cy="1941557"/>
          </a:xfrm>
          <a:prstGeom prst="rect">
            <a:avLst/>
          </a:prstGeom>
        </p:spPr>
        <p:txBody>
          <a:bodyPr wrap="square">
            <a:spAutoFit/>
          </a:bodyPr>
          <a:lstStyle/>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The removal of sensitive data from storage devices so there is assurance that the data may not be reconstructed using normal system functions or software file/data recovery utilities</a:t>
            </a:r>
          </a:p>
          <a:p>
            <a:pPr marL="34290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The data may still be recoverable but not without special laboratory techniques</a:t>
            </a:r>
          </a:p>
          <a:p>
            <a:pPr lvl="0">
              <a:buSzPct val="25000"/>
            </a:pPr>
            <a:endParaRPr lang="en-US" sz="20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3784945212"/>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Purging</a:t>
            </a:r>
            <a:endParaRPr lang="en-US" sz="6000" dirty="0"/>
          </a:p>
        </p:txBody>
      </p:sp>
      <p:sp>
        <p:nvSpPr>
          <p:cNvPr id="2" name="Rectangle 1"/>
          <p:cNvSpPr/>
          <p:nvPr/>
        </p:nvSpPr>
        <p:spPr>
          <a:xfrm>
            <a:off x="1195201" y="1700292"/>
            <a:ext cx="10149558" cy="830997"/>
          </a:xfrm>
          <a:prstGeom prst="rect">
            <a:avLst/>
          </a:prstGeom>
        </p:spPr>
        <p:txBody>
          <a:bodyPr wrap="square">
            <a:spAutoFit/>
          </a:bodyPr>
          <a:lstStyle/>
          <a:p>
            <a:pPr lvl="0">
              <a:buSzPct val="25000"/>
            </a:pPr>
            <a:r>
              <a:rPr lang="en-US" sz="2400" dirty="0">
                <a:solidFill>
                  <a:srgbClr val="000000"/>
                </a:solidFill>
                <a:latin typeface="Open Sans Semibold"/>
                <a:ea typeface="Calibri"/>
                <a:cs typeface="Open Sans Semibold"/>
                <a:sym typeface="Calibri"/>
              </a:rPr>
              <a:t>The removal of sensitive data from a system or storage device with the intent that the data cannot be reconstructed by any known technique. </a:t>
            </a:r>
          </a:p>
        </p:txBody>
      </p:sp>
    </p:spTree>
    <p:extLst>
      <p:ext uri="{BB962C8B-B14F-4D97-AF65-F5344CB8AC3E}">
        <p14:creationId xmlns:p14="http://schemas.microsoft.com/office/powerpoint/2010/main" val="243214936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Destruction </a:t>
            </a:r>
            <a:endParaRPr lang="en-US" sz="6000" dirty="0"/>
          </a:p>
        </p:txBody>
      </p:sp>
      <p:graphicFrame>
        <p:nvGraphicFramePr>
          <p:cNvPr id="10" name="Content Placeholder 3"/>
          <p:cNvGraphicFramePr>
            <a:graphicFrameLocks noGrp="1"/>
          </p:cNvGraphicFramePr>
          <p:nvPr>
            <p:ph sz="half" idx="10"/>
            <p:extLst>
              <p:ext uri="{D42A27DB-BD31-4B8C-83A1-F6EECF244321}">
                <p14:modId xmlns:p14="http://schemas.microsoft.com/office/powerpoint/2010/main" val="2263281609"/>
              </p:ext>
            </p:extLst>
          </p:nvPr>
        </p:nvGraphicFramePr>
        <p:xfrm>
          <a:off x="1158875" y="1952458"/>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97895070"/>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Data Destruction Methods</a:t>
            </a:r>
            <a:endParaRPr lang="en-US" sz="6000" dirty="0"/>
          </a:p>
        </p:txBody>
      </p:sp>
      <p:sp>
        <p:nvSpPr>
          <p:cNvPr id="11" name="Freeform: Shape 5"/>
          <p:cNvSpPr/>
          <p:nvPr/>
        </p:nvSpPr>
        <p:spPr>
          <a:xfrm>
            <a:off x="987382" y="2111176"/>
            <a:ext cx="2470074" cy="2380005"/>
          </a:xfrm>
          <a:custGeom>
            <a:avLst/>
            <a:gdLst>
              <a:gd name="connsiteX0" fmla="*/ 0 w 2228170"/>
              <a:gd name="connsiteY0" fmla="*/ 1114085 h 2228170"/>
              <a:gd name="connsiteX1" fmla="*/ 1114085 w 2228170"/>
              <a:gd name="connsiteY1" fmla="*/ 0 h 2228170"/>
              <a:gd name="connsiteX2" fmla="*/ 2228170 w 2228170"/>
              <a:gd name="connsiteY2" fmla="*/ 1114085 h 2228170"/>
              <a:gd name="connsiteX3" fmla="*/ 1114085 w 2228170"/>
              <a:gd name="connsiteY3" fmla="*/ 2228170 h 2228170"/>
              <a:gd name="connsiteX4" fmla="*/ 0 w 2228170"/>
              <a:gd name="connsiteY4" fmla="*/ 1114085 h 2228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8170" h="2228170">
                <a:moveTo>
                  <a:pt x="0" y="1114085"/>
                </a:moveTo>
                <a:cubicBezTo>
                  <a:pt x="0" y="498793"/>
                  <a:pt x="498793" y="0"/>
                  <a:pt x="1114085" y="0"/>
                </a:cubicBezTo>
                <a:cubicBezTo>
                  <a:pt x="1729377" y="0"/>
                  <a:pt x="2228170" y="498793"/>
                  <a:pt x="2228170" y="1114085"/>
                </a:cubicBezTo>
                <a:cubicBezTo>
                  <a:pt x="2228170" y="1729377"/>
                  <a:pt x="1729377" y="2228170"/>
                  <a:pt x="1114085" y="2228170"/>
                </a:cubicBezTo>
                <a:cubicBezTo>
                  <a:pt x="498793" y="2228170"/>
                  <a:pt x="0" y="1729377"/>
                  <a:pt x="0" y="1114085"/>
                </a:cubicBezTo>
                <a:close/>
              </a:path>
            </a:pathLst>
          </a:custGeom>
          <a:solidFill>
            <a:srgbClr val="E4E3E8"/>
          </a:solidFill>
          <a:ln>
            <a:solidFill>
              <a:srgbClr val="7F7F7F"/>
            </a:solidFill>
          </a:ln>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349168" tIns="349168" rIns="349168" bIns="349168" numCol="1" spcCol="1270" anchor="ctr" anchorCtr="0">
            <a:noAutofit/>
          </a:bodyPr>
          <a:lstStyle/>
          <a:p>
            <a:pPr lvl="0" algn="ctr">
              <a:lnSpc>
                <a:spcPct val="90000"/>
              </a:lnSpc>
              <a:buSzPct val="25000"/>
            </a:pPr>
            <a:r>
              <a:rPr lang="en-US" sz="2400" dirty="0">
                <a:solidFill>
                  <a:srgbClr val="000000"/>
                </a:solidFill>
                <a:latin typeface="Open Sans Semibold"/>
                <a:ea typeface="Calibri"/>
                <a:cs typeface="Open Sans Semibold"/>
                <a:sym typeface="Calibri"/>
              </a:rPr>
              <a:t>Overwriting </a:t>
            </a:r>
          </a:p>
        </p:txBody>
      </p:sp>
      <p:sp>
        <p:nvSpPr>
          <p:cNvPr id="14" name="Freeform: Shape 9"/>
          <p:cNvSpPr/>
          <p:nvPr/>
        </p:nvSpPr>
        <p:spPr>
          <a:xfrm>
            <a:off x="8752108" y="2111176"/>
            <a:ext cx="2470074" cy="2380005"/>
          </a:xfrm>
          <a:custGeom>
            <a:avLst/>
            <a:gdLst>
              <a:gd name="connsiteX0" fmla="*/ 0 w 2228170"/>
              <a:gd name="connsiteY0" fmla="*/ 1114085 h 2228170"/>
              <a:gd name="connsiteX1" fmla="*/ 1114085 w 2228170"/>
              <a:gd name="connsiteY1" fmla="*/ 0 h 2228170"/>
              <a:gd name="connsiteX2" fmla="*/ 2228170 w 2228170"/>
              <a:gd name="connsiteY2" fmla="*/ 1114085 h 2228170"/>
              <a:gd name="connsiteX3" fmla="*/ 1114085 w 2228170"/>
              <a:gd name="connsiteY3" fmla="*/ 2228170 h 2228170"/>
              <a:gd name="connsiteX4" fmla="*/ 0 w 2228170"/>
              <a:gd name="connsiteY4" fmla="*/ 1114085 h 2228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8170" h="2228170">
                <a:moveTo>
                  <a:pt x="0" y="1114085"/>
                </a:moveTo>
                <a:cubicBezTo>
                  <a:pt x="0" y="498793"/>
                  <a:pt x="498793" y="0"/>
                  <a:pt x="1114085" y="0"/>
                </a:cubicBezTo>
                <a:cubicBezTo>
                  <a:pt x="1729377" y="0"/>
                  <a:pt x="2228170" y="498793"/>
                  <a:pt x="2228170" y="1114085"/>
                </a:cubicBezTo>
                <a:cubicBezTo>
                  <a:pt x="2228170" y="1729377"/>
                  <a:pt x="1729377" y="2228170"/>
                  <a:pt x="1114085" y="2228170"/>
                </a:cubicBezTo>
                <a:cubicBezTo>
                  <a:pt x="498793" y="2228170"/>
                  <a:pt x="0" y="1729377"/>
                  <a:pt x="0" y="1114085"/>
                </a:cubicBezTo>
                <a:close/>
              </a:path>
            </a:pathLst>
          </a:custGeom>
          <a:solidFill>
            <a:srgbClr val="E4E3E8"/>
          </a:solidFill>
          <a:ln>
            <a:solidFill>
              <a:srgbClr val="7F7F7F"/>
            </a:solidFill>
          </a:ln>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349168" tIns="349168" rIns="349168" bIns="349168" numCol="1" spcCol="1270" anchor="ctr" anchorCtr="0">
            <a:noAutofit/>
          </a:bodyPr>
          <a:lstStyle/>
          <a:p>
            <a:pPr lvl="0" algn="ctr">
              <a:lnSpc>
                <a:spcPct val="90000"/>
              </a:lnSpc>
              <a:buSzPct val="25000"/>
            </a:pPr>
            <a:r>
              <a:rPr lang="en-US" sz="2400" dirty="0">
                <a:solidFill>
                  <a:srgbClr val="000000"/>
                </a:solidFill>
                <a:latin typeface="Open Sans Semibold"/>
                <a:ea typeface="Calibri"/>
                <a:cs typeface="Open Sans Semibold"/>
                <a:sym typeface="Calibri"/>
              </a:rPr>
              <a:t>Encryption </a:t>
            </a:r>
          </a:p>
        </p:txBody>
      </p:sp>
      <p:sp>
        <p:nvSpPr>
          <p:cNvPr id="17" name="Freeform: Shape 11"/>
          <p:cNvSpPr/>
          <p:nvPr/>
        </p:nvSpPr>
        <p:spPr>
          <a:xfrm>
            <a:off x="4869744" y="2111176"/>
            <a:ext cx="2470074" cy="2380005"/>
          </a:xfrm>
          <a:custGeom>
            <a:avLst/>
            <a:gdLst>
              <a:gd name="connsiteX0" fmla="*/ 0 w 2228170"/>
              <a:gd name="connsiteY0" fmla="*/ 1114085 h 2228170"/>
              <a:gd name="connsiteX1" fmla="*/ 1114085 w 2228170"/>
              <a:gd name="connsiteY1" fmla="*/ 0 h 2228170"/>
              <a:gd name="connsiteX2" fmla="*/ 2228170 w 2228170"/>
              <a:gd name="connsiteY2" fmla="*/ 1114085 h 2228170"/>
              <a:gd name="connsiteX3" fmla="*/ 1114085 w 2228170"/>
              <a:gd name="connsiteY3" fmla="*/ 2228170 h 2228170"/>
              <a:gd name="connsiteX4" fmla="*/ 0 w 2228170"/>
              <a:gd name="connsiteY4" fmla="*/ 1114085 h 2228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8170" h="2228170">
                <a:moveTo>
                  <a:pt x="0" y="1114085"/>
                </a:moveTo>
                <a:cubicBezTo>
                  <a:pt x="0" y="498793"/>
                  <a:pt x="498793" y="0"/>
                  <a:pt x="1114085" y="0"/>
                </a:cubicBezTo>
                <a:cubicBezTo>
                  <a:pt x="1729377" y="0"/>
                  <a:pt x="2228170" y="498793"/>
                  <a:pt x="2228170" y="1114085"/>
                </a:cubicBezTo>
                <a:cubicBezTo>
                  <a:pt x="2228170" y="1729377"/>
                  <a:pt x="1729377" y="2228170"/>
                  <a:pt x="1114085" y="2228170"/>
                </a:cubicBezTo>
                <a:cubicBezTo>
                  <a:pt x="498793" y="2228170"/>
                  <a:pt x="0" y="1729377"/>
                  <a:pt x="0" y="1114085"/>
                </a:cubicBezTo>
                <a:close/>
              </a:path>
            </a:pathLst>
          </a:custGeom>
          <a:solidFill>
            <a:srgbClr val="E4E3E8"/>
          </a:solidFill>
          <a:ln>
            <a:solidFill>
              <a:srgbClr val="7F7F7F"/>
            </a:solidFill>
          </a:ln>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349168" tIns="349168" rIns="349168" bIns="349168" numCol="1" spcCol="1270" anchor="ctr" anchorCtr="0">
            <a:noAutofit/>
          </a:bodyPr>
          <a:lstStyle/>
          <a:p>
            <a:pPr lvl="0" algn="ctr">
              <a:lnSpc>
                <a:spcPct val="90000"/>
              </a:lnSpc>
              <a:buSzPct val="25000"/>
            </a:pPr>
            <a:r>
              <a:rPr lang="en-US" sz="2400" dirty="0">
                <a:solidFill>
                  <a:srgbClr val="000000"/>
                </a:solidFill>
                <a:latin typeface="Open Sans Semibold"/>
                <a:ea typeface="Calibri"/>
                <a:cs typeface="Open Sans Semibold"/>
                <a:sym typeface="Calibri"/>
              </a:rPr>
              <a:t>Degaussing </a:t>
            </a:r>
          </a:p>
        </p:txBody>
      </p:sp>
    </p:spTree>
    <p:extLst>
      <p:ext uri="{BB962C8B-B14F-4D97-AF65-F5344CB8AC3E}">
        <p14:creationId xmlns:p14="http://schemas.microsoft.com/office/powerpoint/2010/main" val="1700974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P spid="17" grpId="0" animBg="1"/>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1195200" y="559553"/>
            <a:ext cx="10996799" cy="1143000"/>
          </a:xfrm>
        </p:spPr>
        <p:txBody>
          <a:bodyPr>
            <a:noAutofit/>
          </a:bodyPr>
          <a:lstStyle/>
          <a:p>
            <a:r>
              <a:rPr lang="en-US" spc="-50" dirty="0"/>
              <a:t>Media Destruction – Defensible Destruction</a:t>
            </a:r>
          </a:p>
        </p:txBody>
      </p:sp>
      <p:sp>
        <p:nvSpPr>
          <p:cNvPr id="2" name="Rectangle 1"/>
          <p:cNvSpPr/>
          <p:nvPr/>
        </p:nvSpPr>
        <p:spPr>
          <a:xfrm>
            <a:off x="1195201" y="1702553"/>
            <a:ext cx="10072068" cy="3170099"/>
          </a:xfrm>
          <a:prstGeom prst="rect">
            <a:avLst/>
          </a:prstGeom>
        </p:spPr>
        <p:txBody>
          <a:bodyPr wrap="square">
            <a:spAutoFit/>
          </a:bodyPr>
          <a:lstStyle/>
          <a:p>
            <a:pPr marL="342900" lvl="0" indent="-342900">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Physically breaking the media apart</a:t>
            </a:r>
          </a:p>
          <a:p>
            <a:pPr marL="342900" indent="-342900">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Chemically altering the media into a non-readable, non-reverse-constructible state </a:t>
            </a:r>
          </a:p>
          <a:p>
            <a:pPr marL="342900" lvl="0" indent="-342900">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Phase transition </a:t>
            </a:r>
          </a:p>
          <a:p>
            <a:pPr marL="342900" indent="-342900">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For magnetic media, raising its temperature above the Curie Temperature</a:t>
            </a:r>
          </a:p>
          <a:p>
            <a:pPr lvl="0" algn="ctr">
              <a:buSzPct val="25000"/>
            </a:pPr>
            <a:endParaRPr lang="en-US" sz="2000" dirty="0">
              <a:solidFill>
                <a:srgbClr val="000000"/>
              </a:solidFill>
              <a:latin typeface="Open Sans Semibold"/>
              <a:ea typeface="Calibri"/>
              <a:cs typeface="Open Sans Semibold"/>
              <a:sym typeface="Calibri"/>
            </a:endParaRPr>
          </a:p>
          <a:p>
            <a:pPr algn="ctr">
              <a:buSzPct val="25000"/>
            </a:pPr>
            <a:endParaRPr lang="en-US" sz="2000" dirty="0">
              <a:solidFill>
                <a:srgbClr val="000000"/>
              </a:solidFill>
              <a:latin typeface="Open Sans Semibold"/>
              <a:ea typeface="Calibri"/>
              <a:cs typeface="Open Sans Semibold"/>
              <a:sym typeface="Calibri"/>
            </a:endParaRPr>
          </a:p>
          <a:p>
            <a:pPr lvl="0" algn="ctr">
              <a:buSzPct val="25000"/>
            </a:pPr>
            <a:r>
              <a:rPr lang="en-US" sz="2000" dirty="0">
                <a:solidFill>
                  <a:srgbClr val="000000"/>
                </a:solidFill>
                <a:latin typeface="Open Sans Semibold"/>
                <a:ea typeface="Calibri"/>
                <a:cs typeface="Open Sans Semibold"/>
                <a:sym typeface="Calibri"/>
              </a:rPr>
              <a:t> </a:t>
            </a:r>
          </a:p>
          <a:p>
            <a:pPr lvl="0" algn="ctr">
              <a:buSzPct val="25000"/>
            </a:pPr>
            <a:endParaRPr lang="en-US" sz="20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3879431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p:txBody>
          <a:bodyPr>
            <a:normAutofit/>
          </a:bodyPr>
          <a:lstStyle/>
          <a:p>
            <a:pPr lvl="0"/>
            <a:r>
              <a:rPr lang="en-US" sz="6000" dirty="0"/>
              <a:t>Domain Agenda </a:t>
            </a:r>
            <a:r>
              <a:rPr lang="en-US" dirty="0"/>
              <a:t>(continued)</a:t>
            </a:r>
            <a:endParaRPr lang="en-US" sz="6000" dirty="0"/>
          </a:p>
        </p:txBody>
      </p:sp>
      <p:graphicFrame>
        <p:nvGraphicFramePr>
          <p:cNvPr id="9" name="Content Placeholder 3"/>
          <p:cNvGraphicFramePr>
            <a:graphicFrameLocks noGrp="1"/>
          </p:cNvGraphicFramePr>
          <p:nvPr>
            <p:ph sz="half" idx="10"/>
            <p:extLst>
              <p:ext uri="{D42A27DB-BD31-4B8C-83A1-F6EECF244321}">
                <p14:modId xmlns:p14="http://schemas.microsoft.com/office/powerpoint/2010/main" val="949976104"/>
              </p:ext>
            </p:extLst>
          </p:nvPr>
        </p:nvGraphicFramePr>
        <p:xfrm>
          <a:off x="1288191" y="1905081"/>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674574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Solid-State Drives (SSDs)</a:t>
            </a:r>
            <a:endParaRPr lang="en-US" sz="6000" dirty="0"/>
          </a:p>
        </p:txBody>
      </p:sp>
      <p:sp>
        <p:nvSpPr>
          <p:cNvPr id="2" name="Rectangle 1"/>
          <p:cNvSpPr/>
          <p:nvPr/>
        </p:nvSpPr>
        <p:spPr>
          <a:xfrm>
            <a:off x="1195201" y="1702553"/>
            <a:ext cx="9963579" cy="1508105"/>
          </a:xfrm>
          <a:prstGeom prst="rect">
            <a:avLst/>
          </a:prstGeom>
        </p:spPr>
        <p:txBody>
          <a:bodyPr wrap="square">
            <a:spAutoFit/>
          </a:bodyPr>
          <a:lstStyle/>
          <a:p>
            <a:pPr marL="342900" lvl="0" indent="-342900">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SSDs use flash memory for data storage and retrieval</a:t>
            </a:r>
          </a:p>
          <a:p>
            <a:pPr marL="342900" indent="-342900">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Flash memory differs from magnetic memory in one key way: flash memory cannot be overwritten </a:t>
            </a:r>
          </a:p>
          <a:p>
            <a:pPr lvl="0" algn="ctr">
              <a:buSzPct val="25000"/>
            </a:pPr>
            <a:endParaRPr lang="en-US" sz="20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357258467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1195200" y="559553"/>
            <a:ext cx="10996799" cy="1143000"/>
          </a:xfrm>
        </p:spPr>
        <p:txBody>
          <a:bodyPr>
            <a:noAutofit/>
          </a:bodyPr>
          <a:lstStyle/>
          <a:p>
            <a:r>
              <a:rPr lang="en-US" dirty="0"/>
              <a:t>Solid-State Drive (SSD) Data Destruction</a:t>
            </a:r>
          </a:p>
        </p:txBody>
      </p:sp>
      <p:graphicFrame>
        <p:nvGraphicFramePr>
          <p:cNvPr id="12" name="Content Placeholder 3"/>
          <p:cNvGraphicFramePr>
            <a:graphicFrameLocks noGrp="1"/>
          </p:cNvGraphicFramePr>
          <p:nvPr>
            <p:ph sz="half" idx="10"/>
            <p:extLst>
              <p:ext uri="{D42A27DB-BD31-4B8C-83A1-F6EECF244321}">
                <p14:modId xmlns:p14="http://schemas.microsoft.com/office/powerpoint/2010/main" val="534736621"/>
              </p:ext>
            </p:extLst>
          </p:nvPr>
        </p:nvGraphicFramePr>
        <p:xfrm>
          <a:off x="1298360" y="1735663"/>
          <a:ext cx="9906915" cy="50466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94558734"/>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Cloud-Based Data Remanence </a:t>
            </a:r>
            <a:endParaRPr lang="en-US" sz="6000" dirty="0"/>
          </a:p>
        </p:txBody>
      </p:sp>
      <p:sp>
        <p:nvSpPr>
          <p:cNvPr id="2" name="Rectangle 1"/>
          <p:cNvSpPr/>
          <p:nvPr/>
        </p:nvSpPr>
        <p:spPr>
          <a:xfrm>
            <a:off x="1195201" y="1702553"/>
            <a:ext cx="10196053" cy="2677656"/>
          </a:xfrm>
          <a:prstGeom prst="rect">
            <a:avLst/>
          </a:prstGeom>
        </p:spPr>
        <p:txBody>
          <a:bodyPr wrap="square">
            <a:spAutoFit/>
          </a:bodyPr>
          <a:lstStyle/>
          <a:p>
            <a:pPr marL="342900" lvl="0" indent="-342900">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Little to no visibility into the management and security of the data in many cases</a:t>
            </a:r>
          </a:p>
          <a:p>
            <a:pPr marL="342900" indent="-342900">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PaaS-based architectures can actually provide a solution for the issues raised by data remanence in the cloud </a:t>
            </a:r>
          </a:p>
          <a:p>
            <a:pPr marL="342900" lvl="0" indent="-342900">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Crypto-Erase / Crypto Shredding</a:t>
            </a:r>
          </a:p>
          <a:p>
            <a:pPr algn="ctr">
              <a:buSzPct val="25000"/>
            </a:pPr>
            <a:endParaRPr lang="en-US" sz="2400" dirty="0">
              <a:solidFill>
                <a:srgbClr val="000000"/>
              </a:solidFill>
              <a:latin typeface="Open Sans Semibold"/>
              <a:ea typeface="Calibri"/>
              <a:cs typeface="Open Sans Semibold"/>
              <a:sym typeface="Calibri"/>
            </a:endParaRPr>
          </a:p>
          <a:p>
            <a:pPr lvl="0" algn="ctr">
              <a:buSzPct val="25000"/>
            </a:pPr>
            <a:endParaRPr lang="en-US" sz="24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3760051737"/>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707221" y="3132209"/>
            <a:ext cx="8987112" cy="1362075"/>
          </a:xfrm>
        </p:spPr>
        <p:txBody>
          <a:bodyPr/>
          <a:lstStyle/>
          <a:p>
            <a:r>
              <a:rPr lang="en-US" dirty="0"/>
              <a:t>Domain Review</a:t>
            </a:r>
            <a:endParaRPr lang="en-US" dirty="0">
              <a:solidFill>
                <a:srgbClr val="000000"/>
              </a:solidFill>
            </a:endParaRPr>
          </a:p>
        </p:txBody>
      </p:sp>
      <p:sp>
        <p:nvSpPr>
          <p:cNvPr id="7" name="Text Placeholder 2"/>
          <p:cNvSpPr>
            <a:spLocks noGrp="1"/>
          </p:cNvSpPr>
          <p:nvPr>
            <p:ph type="body" idx="1"/>
          </p:nvPr>
        </p:nvSpPr>
        <p:spPr>
          <a:xfrm>
            <a:off x="707650" y="1530350"/>
            <a:ext cx="8428039" cy="1500188"/>
          </a:xfrm>
        </p:spPr>
        <p:txBody>
          <a:bodyPr/>
          <a:lstStyle/>
          <a:p>
            <a:r>
              <a:rPr lang="en-US" sz="4600" dirty="0">
                <a:solidFill>
                  <a:srgbClr val="006F53"/>
                </a:solidFill>
              </a:rPr>
              <a:t>Module </a:t>
            </a:r>
            <a:r>
              <a:rPr lang="en-US" sz="4600" dirty="0"/>
              <a:t>9</a:t>
            </a:r>
            <a:endParaRPr lang="en-US" sz="4600" dirty="0">
              <a:solidFill>
                <a:srgbClr val="006F53"/>
              </a:solidFill>
            </a:endParaRPr>
          </a:p>
        </p:txBody>
      </p:sp>
    </p:spTree>
    <p:extLst>
      <p:ext uri="{BB962C8B-B14F-4D97-AF65-F5344CB8AC3E}">
        <p14:creationId xmlns:p14="http://schemas.microsoft.com/office/powerpoint/2010/main" val="1010516528"/>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Domain Summary</a:t>
            </a:r>
            <a:endParaRPr lang="en-US" sz="6000" dirty="0"/>
          </a:p>
        </p:txBody>
      </p:sp>
      <p:sp>
        <p:nvSpPr>
          <p:cNvPr id="11" name="Content Placeholder 5"/>
          <p:cNvSpPr>
            <a:spLocks noGrp="1"/>
          </p:cNvSpPr>
          <p:nvPr>
            <p:ph sz="half" idx="10"/>
          </p:nvPr>
        </p:nvSpPr>
        <p:spPr>
          <a:xfrm>
            <a:off x="1158239" y="1812126"/>
            <a:ext cx="10398761" cy="4042574"/>
          </a:xfrm>
          <a:prstGeom prst="rect">
            <a:avLst/>
          </a:prstGeom>
        </p:spPr>
        <p:txBody>
          <a:bodyPr/>
          <a:lstStyle/>
          <a:p>
            <a:pPr>
              <a:buFont typeface="Open Sans Semibold" panose="020B0706030804020204" pitchFamily="34" charset="0"/>
              <a:buChar char="•"/>
            </a:pPr>
            <a:r>
              <a:rPr lang="en-US" dirty="0"/>
              <a:t>Asset Security is all about the protection of valuable assets to an organization as those assets go through their lifecycle. Protection will always be done based on value.</a:t>
            </a:r>
          </a:p>
          <a:p>
            <a:pPr>
              <a:buFont typeface="Open Sans Semibold" panose="020B0706030804020204" pitchFamily="34" charset="0"/>
              <a:buChar char="•"/>
            </a:pPr>
            <a:r>
              <a:rPr lang="en-US" dirty="0"/>
              <a:t>The value of the asset is expressed by its classification level that is initiated by the owner. The value must be monitored as the asset goes through its lifecycle.</a:t>
            </a:r>
          </a:p>
          <a:p>
            <a:pPr>
              <a:buFont typeface="Open Sans Semibold" panose="020B0706030804020204" pitchFamily="34" charset="0"/>
              <a:buChar char="•"/>
            </a:pPr>
            <a:r>
              <a:rPr lang="en-US" dirty="0"/>
              <a:t>Classification, therefore, protects the asset based on its value. To protect the asset based on its classification, we need to implement baselines of minimum levels of security for each of the classification levels.</a:t>
            </a:r>
          </a:p>
        </p:txBody>
      </p:sp>
    </p:spTree>
    <p:extLst>
      <p:ext uri="{BB962C8B-B14F-4D97-AF65-F5344CB8AC3E}">
        <p14:creationId xmlns:p14="http://schemas.microsoft.com/office/powerpoint/2010/main" val="191950794"/>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Domain Summary (continued)</a:t>
            </a:r>
            <a:endParaRPr lang="en-US" sz="6000" dirty="0"/>
          </a:p>
        </p:txBody>
      </p:sp>
      <p:sp>
        <p:nvSpPr>
          <p:cNvPr id="11" name="Content Placeholder 5"/>
          <p:cNvSpPr>
            <a:spLocks noGrp="1"/>
          </p:cNvSpPr>
          <p:nvPr>
            <p:ph sz="half" idx="10"/>
          </p:nvPr>
        </p:nvSpPr>
        <p:spPr>
          <a:xfrm>
            <a:off x="1195201" y="1702553"/>
            <a:ext cx="9749651" cy="4042574"/>
          </a:xfrm>
          <a:prstGeom prst="rect">
            <a:avLst/>
          </a:prstGeom>
        </p:spPr>
        <p:txBody>
          <a:bodyPr/>
          <a:lstStyle/>
          <a:p>
            <a:r>
              <a:rPr lang="en-US" dirty="0"/>
              <a:t>To properly protect valuable assets, such as information, an organization requires the careful and proper implementation of ownership and classification processes that can ensure the assets receive the level of protection based on their value to the organization.</a:t>
            </a:r>
          </a:p>
        </p:txBody>
      </p:sp>
    </p:spTree>
    <p:extLst>
      <p:ext uri="{BB962C8B-B14F-4D97-AF65-F5344CB8AC3E}">
        <p14:creationId xmlns:p14="http://schemas.microsoft.com/office/powerpoint/2010/main" val="318544574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Domain Summary (continued)</a:t>
            </a:r>
            <a:endParaRPr lang="en-US" sz="6000" dirty="0"/>
          </a:p>
        </p:txBody>
      </p:sp>
      <p:sp>
        <p:nvSpPr>
          <p:cNvPr id="11" name="Content Placeholder 5"/>
          <p:cNvSpPr>
            <a:spLocks noGrp="1"/>
          </p:cNvSpPr>
          <p:nvPr>
            <p:ph sz="half" idx="10"/>
          </p:nvPr>
        </p:nvSpPr>
        <p:spPr>
          <a:xfrm>
            <a:off x="1158240" y="1812126"/>
            <a:ext cx="10285871" cy="4042574"/>
          </a:xfrm>
          <a:prstGeom prst="rect">
            <a:avLst/>
          </a:prstGeom>
        </p:spPr>
        <p:txBody>
          <a:bodyPr/>
          <a:lstStyle/>
          <a:p>
            <a:r>
              <a:rPr lang="en-US" dirty="0"/>
              <a:t>The enormous increase in the collection of personal information by organizations has resulted in a corresponding increase in the importance of privacy considerations, and privacy protection constitutes an important part of the asset security domain. Individual privacy protection in the context of asset security includes the concepts of asset owners and custodians, processors, remanence, and limitations on collection and storage of valuable assets such as information. This also includes the important issue of retention as it relates to legal and regulatory requirements to the organization.</a:t>
            </a:r>
          </a:p>
        </p:txBody>
      </p:sp>
    </p:spTree>
    <p:extLst>
      <p:ext uri="{BB962C8B-B14F-4D97-AF65-F5344CB8AC3E}">
        <p14:creationId xmlns:p14="http://schemas.microsoft.com/office/powerpoint/2010/main" val="2054869386"/>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p:txBody>
          <a:bodyPr>
            <a:normAutofit/>
          </a:bodyPr>
          <a:lstStyle/>
          <a:p>
            <a:r>
              <a:rPr lang="en-US" dirty="0"/>
              <a:t>Domain Summary (continued)</a:t>
            </a:r>
            <a:endParaRPr lang="en-US" sz="6000" dirty="0"/>
          </a:p>
        </p:txBody>
      </p:sp>
      <p:sp>
        <p:nvSpPr>
          <p:cNvPr id="11" name="Content Placeholder 5"/>
          <p:cNvSpPr>
            <a:spLocks noGrp="1"/>
          </p:cNvSpPr>
          <p:nvPr>
            <p:ph sz="half" idx="10"/>
          </p:nvPr>
        </p:nvSpPr>
        <p:spPr>
          <a:xfrm>
            <a:off x="1158240" y="1812126"/>
            <a:ext cx="10370538" cy="4042574"/>
          </a:xfrm>
          <a:prstGeom prst="rect">
            <a:avLst/>
          </a:prstGeom>
        </p:spPr>
        <p:txBody>
          <a:bodyPr/>
          <a:lstStyle/>
          <a:p>
            <a:pPr>
              <a:buFont typeface="Open Sans Semibold" panose="020B0706030804020204" pitchFamily="34" charset="0"/>
              <a:buChar char="•"/>
            </a:pPr>
            <a:r>
              <a:rPr lang="en-US" dirty="0"/>
              <a:t>Appropriate security controls must be chosen to protect the asset as it goes through its lifecycle, keeping in mind the requirements of each of the lifecycle phases and the handling requirements throughout. Therefore, understanding and applying proper baselines, scoping and tailoring, standards selection, and proper controls need to be understood by the security professional. This also requires the protection of data in different states, these states being data at rest, data in motion, and data in use. Encryption can be an effective tool in protecting all states.</a:t>
            </a:r>
          </a:p>
          <a:p>
            <a:pPr>
              <a:buFont typeface="Open Sans Semibold" panose="020B0706030804020204" pitchFamily="34" charset="0"/>
              <a:buChar char="•"/>
            </a:pPr>
            <a:r>
              <a:rPr lang="en-US" dirty="0"/>
              <a:t>The asset lifecycle should end with the asset and data being destroyed securely, this is referred to as defensible destruction.</a:t>
            </a:r>
          </a:p>
        </p:txBody>
      </p:sp>
    </p:spTree>
    <p:extLst>
      <p:ext uri="{BB962C8B-B14F-4D97-AF65-F5344CB8AC3E}">
        <p14:creationId xmlns:p14="http://schemas.microsoft.com/office/powerpoint/2010/main" val="1350368030"/>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58240" y="1812126"/>
            <a:ext cx="10038080" cy="4042574"/>
          </a:xfrm>
          <a:prstGeom prst="rect">
            <a:avLst/>
          </a:prstGeom>
        </p:spPr>
        <p:txBody>
          <a:bodyPr/>
          <a:lstStyle/>
          <a:p>
            <a:pPr marL="457200" indent="-457200">
              <a:spcAft>
                <a:spcPts val="1600"/>
              </a:spcAft>
              <a:buClrTx/>
              <a:buSzPct val="100000"/>
              <a:buFont typeface="+mj-lt"/>
              <a:buAutoNum type="arabicPeriod"/>
            </a:pPr>
            <a:r>
              <a:rPr lang="en-US" dirty="0"/>
              <a:t>How can an asset classification program improve the organization’s ability to achieve its goals and objectives? </a:t>
            </a:r>
          </a:p>
          <a:p>
            <a:pPr marL="623888" indent="-623888">
              <a:buClrTx/>
              <a:buSzPct val="100000"/>
              <a:buFont typeface="+mj-lt"/>
              <a:buAutoNum type="alphaUcPeriod"/>
            </a:pPr>
            <a:r>
              <a:rPr lang="en-US" dirty="0"/>
              <a:t>By meeting the requirements imposed by the audit function</a:t>
            </a:r>
          </a:p>
          <a:p>
            <a:pPr marL="623888" indent="-623888">
              <a:buClrTx/>
              <a:buSzPct val="100000"/>
              <a:buFont typeface="+mj-lt"/>
              <a:buAutoNum type="alphaUcPeriod"/>
            </a:pPr>
            <a:r>
              <a:rPr lang="en-US" dirty="0"/>
              <a:t>By controlling changes to production environments</a:t>
            </a:r>
          </a:p>
          <a:p>
            <a:pPr marL="623888" indent="-623888">
              <a:buClrTx/>
              <a:buSzPct val="100000"/>
              <a:buFont typeface="+mj-lt"/>
              <a:buAutoNum type="alphaUcPeriod"/>
            </a:pPr>
            <a:r>
              <a:rPr lang="en-US" dirty="0"/>
              <a:t>By enhancing ownership principles</a:t>
            </a:r>
          </a:p>
          <a:p>
            <a:pPr marL="623888" indent="-623888">
              <a:buClrTx/>
              <a:buSzPct val="100000"/>
              <a:buFont typeface="+mj-lt"/>
              <a:buAutoNum type="alphaUcPeriod"/>
            </a:pPr>
            <a:r>
              <a:rPr lang="en-US" dirty="0"/>
              <a:t>By specifying controls to protect valuable assets</a:t>
            </a:r>
          </a:p>
        </p:txBody>
      </p:sp>
    </p:spTree>
    <p:extLst>
      <p:ext uri="{BB962C8B-B14F-4D97-AF65-F5344CB8AC3E}">
        <p14:creationId xmlns:p14="http://schemas.microsoft.com/office/powerpoint/2010/main" val="1034055630"/>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58240" y="1812126"/>
            <a:ext cx="9388285" cy="4080674"/>
          </a:xfrm>
          <a:prstGeom prst="rect">
            <a:avLst/>
          </a:prstGeom>
        </p:spPr>
        <p:txBody>
          <a:bodyPr/>
          <a:lstStyle/>
          <a:p>
            <a:pPr marL="0" indent="0">
              <a:buNone/>
            </a:pPr>
            <a:r>
              <a:rPr lang="en-US" dirty="0"/>
              <a:t>The correct answer is D. </a:t>
            </a:r>
          </a:p>
          <a:p>
            <a:pPr marL="0" indent="0">
              <a:buNone/>
            </a:pPr>
            <a:endParaRPr lang="en-US" sz="2400" dirty="0"/>
          </a:p>
          <a:p>
            <a:pPr marL="0" indent="0">
              <a:buNone/>
            </a:pPr>
            <a:r>
              <a:rPr lang="en-US" dirty="0"/>
              <a:t>Asset classification is implemented to allow the organization to protect assets based on the value of those assets, which is categorized by its classification level. Protection of assets, including information, is always done based on its value and, therefore, asset classification not only portrays its value, but also defines the protection requirements.</a:t>
            </a:r>
          </a:p>
        </p:txBody>
      </p:sp>
    </p:spTree>
    <p:extLst>
      <p:ext uri="{BB962C8B-B14F-4D97-AF65-F5344CB8AC3E}">
        <p14:creationId xmlns:p14="http://schemas.microsoft.com/office/powerpoint/2010/main" val="11509597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21" y="3132209"/>
            <a:ext cx="8428499" cy="1362075"/>
          </a:xfrm>
        </p:spPr>
        <p:txBody>
          <a:bodyPr/>
          <a:lstStyle/>
          <a:p>
            <a:r>
              <a:rPr lang="en-US" dirty="0"/>
              <a:t>Information and Assets</a:t>
            </a:r>
            <a:endParaRPr lang="en-US" dirty="0">
              <a:solidFill>
                <a:srgbClr val="000000"/>
              </a:solidFill>
            </a:endParaRPr>
          </a:p>
        </p:txBody>
      </p:sp>
      <p:sp>
        <p:nvSpPr>
          <p:cNvPr id="3" name="Text Placeholder 2"/>
          <p:cNvSpPr>
            <a:spLocks noGrp="1"/>
          </p:cNvSpPr>
          <p:nvPr>
            <p:ph type="body" idx="1"/>
          </p:nvPr>
        </p:nvSpPr>
        <p:spPr>
          <a:xfrm>
            <a:off x="707650" y="1530350"/>
            <a:ext cx="8428039" cy="1500188"/>
          </a:xfrm>
        </p:spPr>
        <p:txBody>
          <a:bodyPr/>
          <a:lstStyle/>
          <a:p>
            <a:r>
              <a:rPr lang="en-US" sz="4600" dirty="0">
                <a:solidFill>
                  <a:srgbClr val="006F53"/>
                </a:solidFill>
              </a:rPr>
              <a:t>Module 1</a:t>
            </a:r>
          </a:p>
        </p:txBody>
      </p:sp>
    </p:spTree>
    <p:extLst>
      <p:ext uri="{BB962C8B-B14F-4D97-AF65-F5344CB8AC3E}">
        <p14:creationId xmlns:p14="http://schemas.microsoft.com/office/powerpoint/2010/main" val="1098127386"/>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95201" y="559553"/>
            <a:ext cx="10150132" cy="1143000"/>
          </a:xfrm>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58240" y="1812126"/>
            <a:ext cx="10038080" cy="4042574"/>
          </a:xfrm>
          <a:prstGeom prst="rect">
            <a:avLst/>
          </a:prstGeom>
        </p:spPr>
        <p:txBody>
          <a:bodyPr/>
          <a:lstStyle/>
          <a:p>
            <a:pPr marL="457200" indent="-457200">
              <a:spcAft>
                <a:spcPts val="1600"/>
              </a:spcAft>
              <a:buClrTx/>
              <a:buSzPct val="100000"/>
              <a:buFont typeface="+mj-lt"/>
              <a:buAutoNum type="arabicPeriod" startAt="2"/>
            </a:pPr>
            <a:r>
              <a:rPr lang="en-US" dirty="0"/>
              <a:t>What is the correct order of the asset lifecycle phases?</a:t>
            </a:r>
          </a:p>
          <a:p>
            <a:pPr marL="623888" indent="-623888">
              <a:buClrTx/>
              <a:buSzPct val="100000"/>
              <a:buFont typeface="+mj-lt"/>
              <a:buAutoNum type="alphaUcPeriod"/>
            </a:pPr>
            <a:r>
              <a:rPr lang="en-US" dirty="0"/>
              <a:t>Create, use, share, store, archive, and destroy </a:t>
            </a:r>
          </a:p>
          <a:p>
            <a:pPr marL="623888" indent="-623888">
              <a:buClrTx/>
              <a:buSzPct val="100000"/>
              <a:buFont typeface="+mj-lt"/>
              <a:buAutoNum type="alphaUcPeriod"/>
            </a:pPr>
            <a:r>
              <a:rPr lang="en-US" dirty="0"/>
              <a:t>Create, share, use, archive, store, and destroy</a:t>
            </a:r>
          </a:p>
          <a:p>
            <a:pPr marL="623888" indent="-623888">
              <a:buClrTx/>
              <a:buSzPct val="100000"/>
              <a:buFont typeface="+mj-lt"/>
              <a:buAutoNum type="alphaUcPeriod"/>
            </a:pPr>
            <a:r>
              <a:rPr lang="en-US" dirty="0"/>
              <a:t>Create, store, use, share, archive, and destroy</a:t>
            </a:r>
          </a:p>
          <a:p>
            <a:pPr marL="623888" indent="-623888">
              <a:buClrTx/>
              <a:buSzPct val="100000"/>
              <a:buFont typeface="+mj-lt"/>
              <a:buAutoNum type="alphaUcPeriod"/>
            </a:pPr>
            <a:r>
              <a:rPr lang="en-US" dirty="0"/>
              <a:t>Create, share, archive, use, store, and destroy</a:t>
            </a:r>
          </a:p>
        </p:txBody>
      </p:sp>
    </p:spTree>
    <p:extLst>
      <p:ext uri="{BB962C8B-B14F-4D97-AF65-F5344CB8AC3E}">
        <p14:creationId xmlns:p14="http://schemas.microsoft.com/office/powerpoint/2010/main" val="145532613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58240" y="1812126"/>
            <a:ext cx="9605101" cy="4080674"/>
          </a:xfrm>
          <a:prstGeom prst="rect">
            <a:avLst/>
          </a:prstGeom>
        </p:spPr>
        <p:txBody>
          <a:bodyPr/>
          <a:lstStyle/>
          <a:p>
            <a:pPr marL="0" indent="0">
              <a:buNone/>
            </a:pPr>
            <a:r>
              <a:rPr lang="en-US" dirty="0"/>
              <a:t>The correct answer is C. </a:t>
            </a:r>
          </a:p>
          <a:p>
            <a:pPr marL="0" indent="0">
              <a:buNone/>
            </a:pPr>
            <a:endParaRPr lang="en-US" sz="2400" dirty="0"/>
          </a:p>
          <a:p>
            <a:pPr marL="0" indent="0">
              <a:buNone/>
            </a:pPr>
            <a:r>
              <a:rPr lang="en-US" dirty="0"/>
              <a:t>This is the correct order of the lifecycle phases of assets: create, store, use, share, archive, and destroy. This is according to the Securosis Blog. Asset classification, therefore, needs to be able to protect assets in whatever phase they are in.</a:t>
            </a:r>
          </a:p>
        </p:txBody>
      </p:sp>
    </p:spTree>
    <p:extLst>
      <p:ext uri="{BB962C8B-B14F-4D97-AF65-F5344CB8AC3E}">
        <p14:creationId xmlns:p14="http://schemas.microsoft.com/office/powerpoint/2010/main" val="2817056055"/>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95201" y="559553"/>
            <a:ext cx="10150132" cy="1143000"/>
          </a:xfrm>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58240" y="1812126"/>
            <a:ext cx="10271760" cy="4042574"/>
          </a:xfrm>
          <a:prstGeom prst="rect">
            <a:avLst/>
          </a:prstGeom>
        </p:spPr>
        <p:txBody>
          <a:bodyPr/>
          <a:lstStyle/>
          <a:p>
            <a:pPr marL="457200" indent="-457200">
              <a:spcAft>
                <a:spcPts val="1600"/>
              </a:spcAft>
              <a:buClrTx/>
              <a:buSzPct val="100000"/>
              <a:buFont typeface="+mj-lt"/>
              <a:buAutoNum type="arabicPeriod" startAt="3"/>
            </a:pPr>
            <a:r>
              <a:rPr lang="en-US" dirty="0"/>
              <a:t>Which of the following is the BEST definition of defensible destruction?</a:t>
            </a:r>
          </a:p>
          <a:p>
            <a:pPr marL="623888" indent="-623888">
              <a:buClrTx/>
              <a:buSzPct val="100000"/>
              <a:buFont typeface="+mj-lt"/>
              <a:buAutoNum type="alphaUcPeriod"/>
            </a:pPr>
            <a:r>
              <a:rPr lang="en-US" dirty="0"/>
              <a:t>The destruction of assets using defense approved methods </a:t>
            </a:r>
          </a:p>
          <a:p>
            <a:pPr marL="623888" indent="-623888">
              <a:buClrTx/>
              <a:buSzPct val="100000"/>
              <a:buFont typeface="+mj-lt"/>
              <a:buAutoNum type="alphaUcPeriod"/>
            </a:pPr>
            <a:r>
              <a:rPr lang="en-US" dirty="0"/>
              <a:t>The destruction of assets using a controlled, legally defensible, and compliant way</a:t>
            </a:r>
          </a:p>
          <a:p>
            <a:pPr marL="623888" indent="-623888">
              <a:buClrTx/>
              <a:buSzPct val="100000"/>
              <a:buFont typeface="+mj-lt"/>
              <a:buAutoNum type="alphaUcPeriod"/>
            </a:pPr>
            <a:r>
              <a:rPr lang="en-US" dirty="0"/>
              <a:t>The destruction of assets without the opportunity of the recovery of those assets</a:t>
            </a:r>
          </a:p>
          <a:p>
            <a:pPr marL="623888" indent="-623888">
              <a:buClrTx/>
              <a:buSzPct val="100000"/>
              <a:buFont typeface="+mj-lt"/>
              <a:buAutoNum type="alphaUcPeriod"/>
            </a:pPr>
            <a:r>
              <a:rPr lang="en-US" dirty="0"/>
              <a:t>The destruction of assets using a method that may not allow attackers to recover data</a:t>
            </a:r>
          </a:p>
        </p:txBody>
      </p:sp>
    </p:spTree>
    <p:extLst>
      <p:ext uri="{BB962C8B-B14F-4D97-AF65-F5344CB8AC3E}">
        <p14:creationId xmlns:p14="http://schemas.microsoft.com/office/powerpoint/2010/main" val="324131284"/>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58240" y="1812126"/>
            <a:ext cx="10038080" cy="4080674"/>
          </a:xfrm>
          <a:prstGeom prst="rect">
            <a:avLst/>
          </a:prstGeom>
        </p:spPr>
        <p:txBody>
          <a:bodyPr/>
          <a:lstStyle/>
          <a:p>
            <a:pPr marL="0" indent="0">
              <a:buNone/>
            </a:pPr>
            <a:r>
              <a:rPr lang="en-US" dirty="0"/>
              <a:t>The correct answer is B. </a:t>
            </a:r>
          </a:p>
          <a:p>
            <a:pPr marL="0" indent="0">
              <a:buNone/>
            </a:pPr>
            <a:endParaRPr lang="en-US" sz="2400" dirty="0"/>
          </a:p>
          <a:p>
            <a:pPr marL="0" indent="0">
              <a:buNone/>
            </a:pPr>
            <a:r>
              <a:rPr lang="en-US" dirty="0"/>
              <a:t>The perfect definition of legally defensible destruction of assets, which should end the asset lifecycle, is eliminating data using a controlled, legally defensible, and regulatory compliant way.</a:t>
            </a:r>
          </a:p>
        </p:txBody>
      </p:sp>
    </p:spTree>
    <p:extLst>
      <p:ext uri="{BB962C8B-B14F-4D97-AF65-F5344CB8AC3E}">
        <p14:creationId xmlns:p14="http://schemas.microsoft.com/office/powerpoint/2010/main" val="1559581084"/>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95201" y="559553"/>
            <a:ext cx="10150132" cy="1143000"/>
          </a:xfrm>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58239" y="1812126"/>
            <a:ext cx="10356427" cy="4042574"/>
          </a:xfrm>
          <a:prstGeom prst="rect">
            <a:avLst/>
          </a:prstGeom>
        </p:spPr>
        <p:txBody>
          <a:bodyPr/>
          <a:lstStyle/>
          <a:p>
            <a:pPr marL="457200" indent="-457200">
              <a:spcAft>
                <a:spcPts val="1600"/>
              </a:spcAft>
              <a:buClrTx/>
              <a:buSzPct val="100000"/>
              <a:buFont typeface="+mj-lt"/>
              <a:buAutoNum type="arabicPeriod" startAt="4"/>
            </a:pPr>
            <a:r>
              <a:rPr lang="en-US" dirty="0"/>
              <a:t>In an environment where asset classification has been implemented to address the requirements of privacy protection, who in the following list is considered to be the “owner” and, therefore, has the accountability to ensure that the requirements for protection and compliance are addressed properly?</a:t>
            </a:r>
          </a:p>
          <a:p>
            <a:pPr marL="623888" indent="-623888">
              <a:buClrTx/>
              <a:buSzPct val="100000"/>
              <a:buFont typeface="+mj-lt"/>
              <a:buAutoNum type="alphaUcPeriod"/>
            </a:pPr>
            <a:r>
              <a:rPr lang="en-US" dirty="0"/>
              <a:t>Data processor </a:t>
            </a:r>
          </a:p>
          <a:p>
            <a:pPr marL="623888" indent="-623888">
              <a:buClrTx/>
              <a:buSzPct val="100000"/>
              <a:buFont typeface="+mj-lt"/>
              <a:buAutoNum type="alphaUcPeriod"/>
            </a:pPr>
            <a:r>
              <a:rPr lang="en-US" dirty="0"/>
              <a:t>Data subject</a:t>
            </a:r>
          </a:p>
          <a:p>
            <a:pPr marL="623888" indent="-623888">
              <a:buClrTx/>
              <a:buSzPct val="100000"/>
              <a:buFont typeface="+mj-lt"/>
              <a:buAutoNum type="alphaUcPeriod"/>
            </a:pPr>
            <a:r>
              <a:rPr lang="en-US" dirty="0"/>
              <a:t>Data controller</a:t>
            </a:r>
          </a:p>
          <a:p>
            <a:pPr marL="623888" indent="-623888">
              <a:buClrTx/>
              <a:buSzPct val="100000"/>
              <a:buFont typeface="+mj-lt"/>
              <a:buAutoNum type="alphaUcPeriod"/>
            </a:pPr>
            <a:r>
              <a:rPr lang="en-US" dirty="0"/>
              <a:t>Data steward</a:t>
            </a:r>
          </a:p>
        </p:txBody>
      </p:sp>
    </p:spTree>
    <p:extLst>
      <p:ext uri="{BB962C8B-B14F-4D97-AF65-F5344CB8AC3E}">
        <p14:creationId xmlns:p14="http://schemas.microsoft.com/office/powerpoint/2010/main" val="1863888165"/>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58240" y="1812126"/>
            <a:ext cx="10038080" cy="4080674"/>
          </a:xfrm>
          <a:prstGeom prst="rect">
            <a:avLst/>
          </a:prstGeom>
        </p:spPr>
        <p:txBody>
          <a:bodyPr/>
          <a:lstStyle/>
          <a:p>
            <a:pPr marL="0" indent="0">
              <a:buNone/>
            </a:pPr>
            <a:r>
              <a:rPr lang="en-US" dirty="0"/>
              <a:t>The correct answer is C. </a:t>
            </a:r>
          </a:p>
          <a:p>
            <a:pPr marL="0" indent="0">
              <a:buNone/>
            </a:pPr>
            <a:endParaRPr lang="en-US" sz="2400" dirty="0"/>
          </a:p>
          <a:p>
            <a:pPr marL="0" indent="0">
              <a:buNone/>
            </a:pPr>
            <a:r>
              <a:rPr lang="en-US" dirty="0"/>
              <a:t>In specific privacy legislation, the roles for accountability of protection of subject’s personal privacy information is assigned to the data controller. They act as the “owner” and, therefore, have the accountability to protect based on legislative and legal requirements.</a:t>
            </a:r>
          </a:p>
        </p:txBody>
      </p:sp>
    </p:spTree>
    <p:extLst>
      <p:ext uri="{BB962C8B-B14F-4D97-AF65-F5344CB8AC3E}">
        <p14:creationId xmlns:p14="http://schemas.microsoft.com/office/powerpoint/2010/main" val="364541401"/>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95201" y="559553"/>
            <a:ext cx="10150132" cy="1143000"/>
          </a:xfrm>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58239" y="1812126"/>
            <a:ext cx="10356427" cy="4042574"/>
          </a:xfrm>
          <a:prstGeom prst="rect">
            <a:avLst/>
          </a:prstGeom>
        </p:spPr>
        <p:txBody>
          <a:bodyPr/>
          <a:lstStyle/>
          <a:p>
            <a:pPr marL="457200" indent="-457200">
              <a:spcAft>
                <a:spcPts val="1600"/>
              </a:spcAft>
              <a:buClrTx/>
              <a:buSzPct val="100000"/>
              <a:buFont typeface="+mj-lt"/>
              <a:buAutoNum type="arabicPeriod" startAt="5"/>
            </a:pPr>
            <a:r>
              <a:rPr lang="en-US" dirty="0"/>
              <a:t>Which of the following is NOT a Organization for Economic Cooperation and Development (OECD) principle of privacy protection?</a:t>
            </a:r>
          </a:p>
          <a:p>
            <a:pPr marL="623888" indent="-623888">
              <a:buClrTx/>
              <a:buSzPct val="100000"/>
              <a:buFont typeface="+mj-lt"/>
              <a:buAutoNum type="alphaUcPeriod"/>
            </a:pPr>
            <a:r>
              <a:rPr lang="en-US" dirty="0"/>
              <a:t>Collection Limitation Principle</a:t>
            </a:r>
          </a:p>
          <a:p>
            <a:pPr marL="623888" indent="-623888">
              <a:buClrTx/>
              <a:buSzPct val="100000"/>
              <a:buFont typeface="+mj-lt"/>
              <a:buAutoNum type="alphaUcPeriod"/>
            </a:pPr>
            <a:r>
              <a:rPr lang="en-US" dirty="0"/>
              <a:t>Right to be Forgotten Principle</a:t>
            </a:r>
          </a:p>
          <a:p>
            <a:pPr marL="623888" indent="-623888">
              <a:buClrTx/>
              <a:buSzPct val="100000"/>
              <a:buFont typeface="+mj-lt"/>
              <a:buAutoNum type="alphaUcPeriod"/>
            </a:pPr>
            <a:r>
              <a:rPr lang="en-US" dirty="0"/>
              <a:t>Use Limitation Principle </a:t>
            </a:r>
          </a:p>
          <a:p>
            <a:pPr marL="623888" indent="-623888">
              <a:buClrTx/>
              <a:buSzPct val="100000"/>
              <a:buFont typeface="+mj-lt"/>
              <a:buAutoNum type="alphaUcPeriod"/>
            </a:pPr>
            <a:r>
              <a:rPr lang="en-US" dirty="0"/>
              <a:t>Accountability Principle</a:t>
            </a:r>
          </a:p>
        </p:txBody>
      </p:sp>
    </p:spTree>
    <p:extLst>
      <p:ext uri="{BB962C8B-B14F-4D97-AF65-F5344CB8AC3E}">
        <p14:creationId xmlns:p14="http://schemas.microsoft.com/office/powerpoint/2010/main" val="2389004873"/>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58240" y="1812126"/>
            <a:ext cx="10038080" cy="4080674"/>
          </a:xfrm>
          <a:prstGeom prst="rect">
            <a:avLst/>
          </a:prstGeom>
        </p:spPr>
        <p:txBody>
          <a:bodyPr/>
          <a:lstStyle/>
          <a:p>
            <a:pPr marL="0" indent="0">
              <a:buNone/>
            </a:pPr>
            <a:r>
              <a:rPr lang="en-US" dirty="0"/>
              <a:t>The correct answer is B. </a:t>
            </a:r>
          </a:p>
          <a:p>
            <a:pPr marL="0" indent="0">
              <a:buNone/>
            </a:pPr>
            <a:endParaRPr lang="en-US" sz="2400" dirty="0"/>
          </a:p>
          <a:p>
            <a:pPr marL="0" indent="0">
              <a:buNone/>
            </a:pPr>
            <a:r>
              <a:rPr lang="en-US" dirty="0"/>
              <a:t>The right to be forgotten principle is not a principle addressed in the OECD guidelines for privacy protection. It has been introduced and is part of privacy legislation in Europe and Argentina since 2006 and is part of the new General Data Protection Regulation (GDPR) to take effect in Europe.</a:t>
            </a:r>
          </a:p>
        </p:txBody>
      </p:sp>
    </p:spTree>
    <p:extLst>
      <p:ext uri="{BB962C8B-B14F-4D97-AF65-F5344CB8AC3E}">
        <p14:creationId xmlns:p14="http://schemas.microsoft.com/office/powerpoint/2010/main" val="2350178828"/>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95201" y="559553"/>
            <a:ext cx="10150132" cy="1143000"/>
          </a:xfrm>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95201" y="1827624"/>
            <a:ext cx="9583627" cy="4042574"/>
          </a:xfrm>
          <a:prstGeom prst="rect">
            <a:avLst/>
          </a:prstGeom>
        </p:spPr>
        <p:txBody>
          <a:bodyPr/>
          <a:lstStyle/>
          <a:p>
            <a:pPr marL="457200" indent="-457200">
              <a:spcAft>
                <a:spcPts val="1600"/>
              </a:spcAft>
              <a:buClrTx/>
              <a:buSzPct val="100000"/>
              <a:buFont typeface="+mj-lt"/>
              <a:buAutoNum type="arabicPeriod" startAt="6"/>
            </a:pPr>
            <a:r>
              <a:rPr lang="en-US" dirty="0"/>
              <a:t>Effective retention requirements for organizations requires all of the following EXCEPT for?</a:t>
            </a:r>
          </a:p>
          <a:p>
            <a:pPr marL="623888" indent="-623888">
              <a:buClrTx/>
              <a:buSzPct val="100000"/>
              <a:buFont typeface="+mj-lt"/>
              <a:buAutoNum type="alphaUcPeriod"/>
            </a:pPr>
            <a:r>
              <a:rPr lang="en-US" dirty="0"/>
              <a:t>Policy</a:t>
            </a:r>
          </a:p>
          <a:p>
            <a:pPr marL="623888" indent="-623888">
              <a:buClrTx/>
              <a:buSzPct val="100000"/>
              <a:buFont typeface="+mj-lt"/>
              <a:buAutoNum type="alphaUcPeriod"/>
            </a:pPr>
            <a:r>
              <a:rPr lang="en-US" dirty="0"/>
              <a:t>Awareness, education, training </a:t>
            </a:r>
          </a:p>
          <a:p>
            <a:pPr marL="623888" indent="-623888">
              <a:buClrTx/>
              <a:buSzPct val="100000"/>
              <a:buFont typeface="+mj-lt"/>
              <a:buAutoNum type="alphaUcPeriod"/>
            </a:pPr>
            <a:r>
              <a:rPr lang="en-US" dirty="0"/>
              <a:t>Understanding of requirements related to compliance</a:t>
            </a:r>
          </a:p>
          <a:p>
            <a:pPr marL="623888" indent="-623888">
              <a:buClrTx/>
              <a:buSzPct val="100000"/>
              <a:buFont typeface="+mj-lt"/>
              <a:buAutoNum type="alphaUcPeriod"/>
            </a:pPr>
            <a:r>
              <a:rPr lang="en-US" dirty="0"/>
              <a:t>Data steward</a:t>
            </a:r>
          </a:p>
        </p:txBody>
      </p:sp>
    </p:spTree>
    <p:extLst>
      <p:ext uri="{BB962C8B-B14F-4D97-AF65-F5344CB8AC3E}">
        <p14:creationId xmlns:p14="http://schemas.microsoft.com/office/powerpoint/2010/main" val="381959827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95201" y="1827625"/>
            <a:ext cx="10038080" cy="4080674"/>
          </a:xfrm>
          <a:prstGeom prst="rect">
            <a:avLst/>
          </a:prstGeom>
        </p:spPr>
        <p:txBody>
          <a:bodyPr/>
          <a:lstStyle/>
          <a:p>
            <a:pPr marL="0" indent="0">
              <a:buNone/>
            </a:pPr>
            <a:r>
              <a:rPr lang="en-US" dirty="0"/>
              <a:t>The correct answer is D. </a:t>
            </a:r>
          </a:p>
          <a:p>
            <a:pPr marL="0" indent="0">
              <a:buNone/>
            </a:pPr>
            <a:endParaRPr lang="en-US" sz="2400" dirty="0"/>
          </a:p>
          <a:p>
            <a:pPr marL="0" indent="0">
              <a:buNone/>
            </a:pPr>
            <a:r>
              <a:rPr lang="en-US" dirty="0"/>
              <a:t>A data steward may be required to address the proper protection of assets but is NOT a requirement to implement effective data retention methods in the organization. The other three answers are absolutely critical in addressing any important requirement, including retention.</a:t>
            </a:r>
          </a:p>
        </p:txBody>
      </p:sp>
    </p:spTree>
    <p:extLst>
      <p:ext uri="{BB962C8B-B14F-4D97-AF65-F5344CB8AC3E}">
        <p14:creationId xmlns:p14="http://schemas.microsoft.com/office/powerpoint/2010/main" val="34399146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6000" dirty="0"/>
              <a:t>Module Objectives</a:t>
            </a:r>
          </a:p>
        </p:txBody>
      </p:sp>
      <p:sp>
        <p:nvSpPr>
          <p:cNvPr id="6" name="Content Placeholder 5"/>
          <p:cNvSpPr>
            <a:spLocks noGrp="1"/>
          </p:cNvSpPr>
          <p:nvPr>
            <p:ph sz="half" idx="10"/>
          </p:nvPr>
        </p:nvSpPr>
        <p:spPr>
          <a:xfrm>
            <a:off x="1158240" y="1812126"/>
            <a:ext cx="10038080" cy="4042574"/>
          </a:xfrm>
          <a:prstGeom prst="rect">
            <a:avLst/>
          </a:prstGeom>
        </p:spPr>
        <p:txBody>
          <a:bodyPr/>
          <a:lstStyle/>
          <a:p>
            <a:pPr marL="541338" indent="-541338">
              <a:buClrTx/>
              <a:buSzPct val="100000"/>
              <a:buFont typeface="+mj-lt"/>
              <a:buAutoNum type="arabicPeriod"/>
            </a:pPr>
            <a:r>
              <a:rPr lang="en-US" dirty="0"/>
              <a:t>Understand key asset terms such as assets, information, data, resources, etc.</a:t>
            </a:r>
          </a:p>
          <a:p>
            <a:pPr marL="541338" indent="-541338">
              <a:buClrTx/>
              <a:buSzPct val="100000"/>
              <a:buFont typeface="+mj-lt"/>
              <a:buAutoNum type="arabicPeriod"/>
            </a:pPr>
            <a:r>
              <a:rPr lang="en-US" dirty="0"/>
              <a:t>Explain how security controls are dictated by the value of assets, including information.</a:t>
            </a:r>
          </a:p>
          <a:p>
            <a:pPr marL="541338" indent="-541338">
              <a:buClrTx/>
              <a:buSzPct val="100000"/>
              <a:buFont typeface="+mj-lt"/>
              <a:buAutoNum type="arabicPeriod"/>
            </a:pPr>
            <a:r>
              <a:rPr lang="en-US" dirty="0"/>
              <a:t>Understand that information/data is only one example of valuable assets that organizations need to protect based on the value of those assets to the organization.</a:t>
            </a:r>
          </a:p>
          <a:p>
            <a:pPr marL="541338" indent="-541338">
              <a:buClrTx/>
              <a:buSzPct val="100000"/>
              <a:buFont typeface="+mj-lt"/>
              <a:buAutoNum type="arabicPeriod"/>
            </a:pPr>
            <a:r>
              <a:rPr lang="en-US" dirty="0"/>
              <a:t>Explain how asset classification drives the protection of assets based on value.</a:t>
            </a:r>
          </a:p>
        </p:txBody>
      </p:sp>
    </p:spTree>
    <p:extLst>
      <p:ext uri="{BB962C8B-B14F-4D97-AF65-F5344CB8AC3E}">
        <p14:creationId xmlns:p14="http://schemas.microsoft.com/office/powerpoint/2010/main" val="3876760094"/>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95201" y="559553"/>
            <a:ext cx="10150132" cy="1143000"/>
          </a:xfrm>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95201" y="1827625"/>
            <a:ext cx="10356427" cy="4042574"/>
          </a:xfrm>
          <a:prstGeom prst="rect">
            <a:avLst/>
          </a:prstGeom>
        </p:spPr>
        <p:txBody>
          <a:bodyPr/>
          <a:lstStyle/>
          <a:p>
            <a:pPr marL="457200" indent="-457200">
              <a:spcAft>
                <a:spcPts val="1600"/>
              </a:spcAft>
              <a:buClrTx/>
              <a:buSzPct val="100000"/>
              <a:buFont typeface="+mj-lt"/>
              <a:buAutoNum type="arabicPeriod" startAt="7"/>
            </a:pPr>
            <a:r>
              <a:rPr lang="en-US" dirty="0"/>
              <a:t>Which of the following is not an objective of baseline security controls used in protecting assets?</a:t>
            </a:r>
          </a:p>
          <a:p>
            <a:pPr marL="623888" indent="-623888">
              <a:buClrTx/>
              <a:buSzPct val="100000"/>
              <a:buFont typeface="+mj-lt"/>
              <a:buAutoNum type="alphaUcPeriod"/>
            </a:pPr>
            <a:r>
              <a:rPr lang="en-US" dirty="0"/>
              <a:t>Specific steps that must be executed</a:t>
            </a:r>
          </a:p>
          <a:p>
            <a:pPr marL="623888" indent="-623888">
              <a:buClrTx/>
              <a:buSzPct val="100000"/>
              <a:buFont typeface="+mj-lt"/>
              <a:buAutoNum type="alphaUcPeriod"/>
            </a:pPr>
            <a:r>
              <a:rPr lang="en-US" dirty="0"/>
              <a:t>Minimum level of security controls</a:t>
            </a:r>
          </a:p>
          <a:p>
            <a:pPr marL="623888" indent="-623888">
              <a:buClrTx/>
              <a:buSzPct val="100000"/>
              <a:buFont typeface="+mj-lt"/>
              <a:buAutoNum type="alphaUcPeriod"/>
            </a:pPr>
            <a:r>
              <a:rPr lang="en-US" dirty="0"/>
              <a:t>May be associated with specific architectures and systems</a:t>
            </a:r>
          </a:p>
          <a:p>
            <a:pPr marL="623888" indent="-623888">
              <a:buClrTx/>
              <a:buSzPct val="100000"/>
              <a:buFont typeface="+mj-lt"/>
              <a:buAutoNum type="alphaUcPeriod"/>
            </a:pPr>
            <a:r>
              <a:rPr lang="en-US" dirty="0"/>
              <a:t>A consistent reference point</a:t>
            </a:r>
          </a:p>
        </p:txBody>
      </p:sp>
    </p:spTree>
    <p:extLst>
      <p:ext uri="{BB962C8B-B14F-4D97-AF65-F5344CB8AC3E}">
        <p14:creationId xmlns:p14="http://schemas.microsoft.com/office/powerpoint/2010/main" val="505213706"/>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58240" y="1812126"/>
            <a:ext cx="10038080" cy="4080674"/>
          </a:xfrm>
          <a:prstGeom prst="rect">
            <a:avLst/>
          </a:prstGeom>
        </p:spPr>
        <p:txBody>
          <a:bodyPr/>
          <a:lstStyle/>
          <a:p>
            <a:pPr marL="0" indent="0">
              <a:buNone/>
            </a:pPr>
            <a:r>
              <a:rPr lang="en-US" dirty="0"/>
              <a:t>The correct answer is A. </a:t>
            </a:r>
          </a:p>
          <a:p>
            <a:pPr marL="0" indent="0">
              <a:buNone/>
            </a:pPr>
            <a:endParaRPr lang="en-US" sz="2400" dirty="0"/>
          </a:p>
          <a:p>
            <a:pPr marL="0" indent="0">
              <a:buNone/>
            </a:pPr>
            <a:r>
              <a:rPr lang="en-US" dirty="0"/>
              <a:t>Specific steps required to be executed are actually examples of procedures, not baselines. A baseline is a minimum level of security that must be achieved so that they can be consistently referenced and may be specific to certain architectures and systems.</a:t>
            </a:r>
          </a:p>
        </p:txBody>
      </p:sp>
    </p:spTree>
    <p:extLst>
      <p:ext uri="{BB962C8B-B14F-4D97-AF65-F5344CB8AC3E}">
        <p14:creationId xmlns:p14="http://schemas.microsoft.com/office/powerpoint/2010/main" val="3416988621"/>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95201" y="559553"/>
            <a:ext cx="10150132" cy="1143000"/>
          </a:xfrm>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95201" y="1812126"/>
            <a:ext cx="10356427" cy="4042574"/>
          </a:xfrm>
          <a:prstGeom prst="rect">
            <a:avLst/>
          </a:prstGeom>
        </p:spPr>
        <p:txBody>
          <a:bodyPr/>
          <a:lstStyle/>
          <a:p>
            <a:pPr marL="457200" indent="-457200">
              <a:spcAft>
                <a:spcPts val="1600"/>
              </a:spcAft>
              <a:buClrTx/>
              <a:buSzPct val="100000"/>
              <a:buFont typeface="+mj-lt"/>
              <a:buAutoNum type="arabicPeriod" startAt="8"/>
            </a:pPr>
            <a:r>
              <a:rPr lang="en-US" dirty="0"/>
              <a:t>Which of the following is the BEST definition of “scoping”?</a:t>
            </a:r>
          </a:p>
          <a:p>
            <a:pPr marL="623888" indent="-623888">
              <a:buClrTx/>
              <a:buSzPct val="100000"/>
              <a:buFont typeface="+mj-lt"/>
              <a:buAutoNum type="alphaUcPeriod"/>
            </a:pPr>
            <a:r>
              <a:rPr lang="en-US" dirty="0"/>
              <a:t>Altering baselines to apply more specifically</a:t>
            </a:r>
          </a:p>
          <a:p>
            <a:pPr marL="623888" indent="-623888">
              <a:buClrTx/>
              <a:buSzPct val="100000"/>
              <a:buFont typeface="+mj-lt"/>
              <a:buAutoNum type="alphaUcPeriod"/>
            </a:pPr>
            <a:r>
              <a:rPr lang="en-US" dirty="0"/>
              <a:t>Modifying assumptions based on previous learned behavior</a:t>
            </a:r>
          </a:p>
          <a:p>
            <a:pPr marL="623888" indent="-623888">
              <a:buClrTx/>
              <a:buSzPct val="100000"/>
              <a:buFont typeface="+mj-lt"/>
              <a:buAutoNum type="alphaUcPeriod"/>
            </a:pPr>
            <a:r>
              <a:rPr lang="en-US" dirty="0"/>
              <a:t>Limiting general baseline recommendations by removing those that do not apply</a:t>
            </a:r>
          </a:p>
          <a:p>
            <a:pPr marL="623888" indent="-623888">
              <a:buClrTx/>
              <a:buSzPct val="100000"/>
              <a:buFont typeface="+mj-lt"/>
              <a:buAutoNum type="alphaUcPeriod"/>
            </a:pPr>
            <a:r>
              <a:rPr lang="en-US" dirty="0"/>
              <a:t>Responsible protection of assets based on goals and objectives</a:t>
            </a:r>
          </a:p>
        </p:txBody>
      </p:sp>
    </p:spTree>
    <p:extLst>
      <p:ext uri="{BB962C8B-B14F-4D97-AF65-F5344CB8AC3E}">
        <p14:creationId xmlns:p14="http://schemas.microsoft.com/office/powerpoint/2010/main" val="789010685"/>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58240" y="1812126"/>
            <a:ext cx="9651561" cy="4080674"/>
          </a:xfrm>
          <a:prstGeom prst="rect">
            <a:avLst/>
          </a:prstGeom>
        </p:spPr>
        <p:txBody>
          <a:bodyPr/>
          <a:lstStyle/>
          <a:p>
            <a:pPr marL="0" indent="0">
              <a:buNone/>
            </a:pPr>
            <a:r>
              <a:rPr lang="en-US" dirty="0"/>
              <a:t>The correct answer is C. </a:t>
            </a:r>
          </a:p>
          <a:p>
            <a:pPr marL="0" indent="0">
              <a:buNone/>
            </a:pPr>
            <a:endParaRPr lang="en-US" sz="2400" dirty="0"/>
          </a:p>
          <a:p>
            <a:pPr marL="0" indent="0">
              <a:buNone/>
            </a:pPr>
            <a:r>
              <a:rPr lang="en-US" dirty="0"/>
              <a:t>Limiting recommendations by removing those that do not apply is “scoping.” You are scoping to make sure things apply in the environments that you are trying to understand fully, from the perspective of protecting assets.  </a:t>
            </a:r>
          </a:p>
        </p:txBody>
      </p:sp>
    </p:spTree>
    <p:extLst>
      <p:ext uri="{BB962C8B-B14F-4D97-AF65-F5344CB8AC3E}">
        <p14:creationId xmlns:p14="http://schemas.microsoft.com/office/powerpoint/2010/main" val="2968927777"/>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95201" y="559553"/>
            <a:ext cx="10150132" cy="1143000"/>
          </a:xfrm>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58239" y="1812126"/>
            <a:ext cx="10356427" cy="4042574"/>
          </a:xfrm>
          <a:prstGeom prst="rect">
            <a:avLst/>
          </a:prstGeom>
        </p:spPr>
        <p:txBody>
          <a:bodyPr/>
          <a:lstStyle/>
          <a:p>
            <a:pPr marL="457200" indent="-457200">
              <a:spcAft>
                <a:spcPts val="1600"/>
              </a:spcAft>
              <a:buClrTx/>
              <a:buSzPct val="100000"/>
              <a:buFont typeface="+mj-lt"/>
              <a:buAutoNum type="arabicPeriod" startAt="9"/>
            </a:pPr>
            <a:r>
              <a:rPr lang="en-US" dirty="0"/>
              <a:t>Which of the following is the BEST definition of an asset?</a:t>
            </a:r>
          </a:p>
          <a:p>
            <a:pPr marL="623888" indent="-623888">
              <a:buClrTx/>
              <a:buSzPct val="100000"/>
              <a:buFont typeface="+mj-lt"/>
              <a:buAutoNum type="alphaUcPeriod"/>
            </a:pPr>
            <a:r>
              <a:rPr lang="en-US" dirty="0"/>
              <a:t>A hardware system in a data center</a:t>
            </a:r>
          </a:p>
          <a:p>
            <a:pPr marL="623888" indent="-623888">
              <a:buClrTx/>
              <a:buSzPct val="100000"/>
              <a:buFont typeface="+mj-lt"/>
              <a:buAutoNum type="alphaUcPeriod"/>
            </a:pPr>
            <a:r>
              <a:rPr lang="en-US" dirty="0"/>
              <a:t>People in specific valuable environments</a:t>
            </a:r>
          </a:p>
          <a:p>
            <a:pPr marL="623888" indent="-623888">
              <a:buClrTx/>
              <a:buSzPct val="100000"/>
              <a:buFont typeface="+mj-lt"/>
              <a:buAutoNum type="alphaUcPeriod"/>
            </a:pPr>
            <a:r>
              <a:rPr lang="en-US" dirty="0"/>
              <a:t>Software running in a categorized environment</a:t>
            </a:r>
          </a:p>
          <a:p>
            <a:pPr marL="623888" indent="-623888">
              <a:buClrTx/>
              <a:buSzPct val="100000"/>
              <a:buFont typeface="+mj-lt"/>
              <a:buAutoNum type="alphaUcPeriod"/>
            </a:pPr>
            <a:r>
              <a:rPr lang="en-US" dirty="0"/>
              <a:t>Any item perceived as having value</a:t>
            </a:r>
          </a:p>
        </p:txBody>
      </p:sp>
    </p:spTree>
    <p:extLst>
      <p:ext uri="{BB962C8B-B14F-4D97-AF65-F5344CB8AC3E}">
        <p14:creationId xmlns:p14="http://schemas.microsoft.com/office/powerpoint/2010/main" val="322890096"/>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58240" y="1812126"/>
            <a:ext cx="9698022" cy="4080674"/>
          </a:xfrm>
          <a:prstGeom prst="rect">
            <a:avLst/>
          </a:prstGeom>
        </p:spPr>
        <p:txBody>
          <a:bodyPr/>
          <a:lstStyle/>
          <a:p>
            <a:pPr marL="0" indent="0">
              <a:buNone/>
            </a:pPr>
            <a:r>
              <a:rPr lang="en-US" dirty="0"/>
              <a:t>The correct answer is D. </a:t>
            </a:r>
          </a:p>
          <a:p>
            <a:pPr marL="0" indent="0">
              <a:buNone/>
            </a:pPr>
            <a:endParaRPr lang="en-US" sz="2400" dirty="0"/>
          </a:p>
          <a:p>
            <a:pPr marL="0" indent="0">
              <a:buNone/>
            </a:pPr>
            <a:r>
              <a:rPr lang="en-US" dirty="0"/>
              <a:t>Even though A, B, and C may be considered to be assets, the question is asking for the best definition, not examples. An asset is anything that has value to the organization.</a:t>
            </a:r>
          </a:p>
        </p:txBody>
      </p:sp>
    </p:spTree>
    <p:extLst>
      <p:ext uri="{BB962C8B-B14F-4D97-AF65-F5344CB8AC3E}">
        <p14:creationId xmlns:p14="http://schemas.microsoft.com/office/powerpoint/2010/main" val="1777376691"/>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95201" y="559553"/>
            <a:ext cx="10282390" cy="1143000"/>
          </a:xfrm>
        </p:spPr>
        <p:txBody>
          <a:bodyPr>
            <a:normAutofit/>
          </a:bodyPr>
          <a:lstStyle/>
          <a:p>
            <a:r>
              <a:rPr lang="en-US" dirty="0"/>
              <a:t>Domain Review Questions</a:t>
            </a:r>
            <a:endParaRPr lang="en-US" sz="6000" dirty="0"/>
          </a:p>
        </p:txBody>
      </p:sp>
      <p:sp>
        <p:nvSpPr>
          <p:cNvPr id="6" name="Content Placeholder 2"/>
          <p:cNvSpPr>
            <a:spLocks noGrp="1"/>
          </p:cNvSpPr>
          <p:nvPr>
            <p:ph sz="half" idx="10"/>
          </p:nvPr>
        </p:nvSpPr>
        <p:spPr>
          <a:xfrm>
            <a:off x="1158240" y="1812126"/>
            <a:ext cx="10038080" cy="4042574"/>
          </a:xfrm>
          <a:prstGeom prst="rect">
            <a:avLst/>
          </a:prstGeom>
        </p:spPr>
        <p:txBody>
          <a:bodyPr/>
          <a:lstStyle/>
          <a:p>
            <a:pPr marL="623888" indent="-623888">
              <a:spcAft>
                <a:spcPts val="1600"/>
              </a:spcAft>
              <a:buClrTx/>
              <a:buSzPct val="100000"/>
              <a:buFont typeface="+mj-lt"/>
              <a:buAutoNum type="arabicPeriod" startAt="10"/>
            </a:pPr>
            <a:r>
              <a:rPr lang="en-US" dirty="0"/>
              <a:t>Which of the following is NOT an example of a data state?</a:t>
            </a:r>
          </a:p>
          <a:p>
            <a:pPr marL="623888" indent="-623888">
              <a:buClrTx/>
              <a:buSzPct val="100000"/>
              <a:buFont typeface="+mj-lt"/>
              <a:buAutoNum type="alphaUcPeriod"/>
            </a:pPr>
            <a:r>
              <a:rPr lang="en-US" dirty="0"/>
              <a:t>Data in motion</a:t>
            </a:r>
          </a:p>
          <a:p>
            <a:pPr marL="623888" indent="-623888">
              <a:buClrTx/>
              <a:buSzPct val="100000"/>
              <a:buFont typeface="+mj-lt"/>
              <a:buAutoNum type="alphaUcPeriod"/>
            </a:pPr>
            <a:r>
              <a:rPr lang="en-US" dirty="0"/>
              <a:t>Data in use</a:t>
            </a:r>
          </a:p>
          <a:p>
            <a:pPr marL="623888" indent="-623888">
              <a:buClrTx/>
              <a:buSzPct val="100000"/>
              <a:buFont typeface="+mj-lt"/>
              <a:buAutoNum type="alphaUcPeriod"/>
            </a:pPr>
            <a:r>
              <a:rPr lang="en-US" dirty="0"/>
              <a:t>Data in storage</a:t>
            </a:r>
          </a:p>
          <a:p>
            <a:pPr marL="623888" indent="-623888">
              <a:buClrTx/>
              <a:buSzPct val="100000"/>
              <a:buFont typeface="+mj-lt"/>
              <a:buAutoNum type="alphaUcPeriod"/>
            </a:pPr>
            <a:r>
              <a:rPr lang="en-US" dirty="0"/>
              <a:t>Data at rest</a:t>
            </a:r>
          </a:p>
        </p:txBody>
      </p:sp>
    </p:spTree>
    <p:extLst>
      <p:ext uri="{BB962C8B-B14F-4D97-AF65-F5344CB8AC3E}">
        <p14:creationId xmlns:p14="http://schemas.microsoft.com/office/powerpoint/2010/main" val="3174721574"/>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r>
              <a:rPr lang="en-US" sz="6000" dirty="0"/>
              <a:t>Answer</a:t>
            </a:r>
          </a:p>
        </p:txBody>
      </p:sp>
      <p:sp>
        <p:nvSpPr>
          <p:cNvPr id="5" name="Content Placeholder 2"/>
          <p:cNvSpPr>
            <a:spLocks noGrp="1"/>
          </p:cNvSpPr>
          <p:nvPr>
            <p:ph sz="half" idx="10"/>
          </p:nvPr>
        </p:nvSpPr>
        <p:spPr>
          <a:xfrm>
            <a:off x="1158240" y="1812126"/>
            <a:ext cx="10038080" cy="4080674"/>
          </a:xfrm>
          <a:prstGeom prst="rect">
            <a:avLst/>
          </a:prstGeom>
        </p:spPr>
        <p:txBody>
          <a:bodyPr/>
          <a:lstStyle/>
          <a:p>
            <a:pPr marL="0" indent="0">
              <a:buNone/>
            </a:pPr>
            <a:r>
              <a:rPr lang="en-US" dirty="0"/>
              <a:t>The correct answer is C. </a:t>
            </a:r>
          </a:p>
          <a:p>
            <a:pPr marL="0" indent="0">
              <a:buNone/>
            </a:pPr>
            <a:endParaRPr lang="en-US" sz="2400" dirty="0"/>
          </a:p>
          <a:p>
            <a:pPr marL="0" indent="0">
              <a:buNone/>
            </a:pPr>
            <a:r>
              <a:rPr lang="en-US" dirty="0"/>
              <a:t>Data in storage may be an example of data at rest, which is the correct terminology related to a data state. The three valid data states are data in motion, data at rest, and data in use. It is important to protect data in all three states and of course always based on value.</a:t>
            </a:r>
          </a:p>
        </p:txBody>
      </p:sp>
    </p:spTree>
    <p:extLst>
      <p:ext uri="{BB962C8B-B14F-4D97-AF65-F5344CB8AC3E}">
        <p14:creationId xmlns:p14="http://schemas.microsoft.com/office/powerpoint/2010/main" val="2699792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Down Arrow 8"/>
          <p:cNvSpPr/>
          <p:nvPr/>
        </p:nvSpPr>
        <p:spPr>
          <a:xfrm rot="2504558">
            <a:off x="6511361" y="3445149"/>
            <a:ext cx="857250" cy="1147668"/>
          </a:xfrm>
          <a:prstGeom prst="downArrow">
            <a:avLst/>
          </a:prstGeom>
          <a:solidFill>
            <a:srgbClr val="006F52"/>
          </a:solidFill>
          <a:ln>
            <a:solidFill>
              <a:srgbClr val="46464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Down Arrow 9"/>
          <p:cNvSpPr/>
          <p:nvPr/>
        </p:nvSpPr>
        <p:spPr>
          <a:xfrm rot="19243457">
            <a:off x="3856323" y="3447166"/>
            <a:ext cx="857250" cy="1147668"/>
          </a:xfrm>
          <a:prstGeom prst="downArrow">
            <a:avLst/>
          </a:prstGeom>
          <a:solidFill>
            <a:srgbClr val="006F52"/>
          </a:solidFill>
          <a:ln>
            <a:solidFill>
              <a:srgbClr val="46464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Title 4"/>
          <p:cNvSpPr>
            <a:spLocks noGrp="1"/>
          </p:cNvSpPr>
          <p:nvPr>
            <p:ph type="title"/>
          </p:nvPr>
        </p:nvSpPr>
        <p:spPr>
          <a:xfrm>
            <a:off x="1195202" y="559553"/>
            <a:ext cx="9966688" cy="1143000"/>
          </a:xfrm>
        </p:spPr>
        <p:txBody>
          <a:bodyPr>
            <a:normAutofit/>
          </a:bodyPr>
          <a:lstStyle/>
          <a:p>
            <a:r>
              <a:rPr lang="en-US" dirty="0"/>
              <a:t>Assets, Information, and Resources</a:t>
            </a:r>
            <a:endParaRPr lang="en-US" sz="6000" dirty="0"/>
          </a:p>
        </p:txBody>
      </p:sp>
      <p:sp>
        <p:nvSpPr>
          <p:cNvPr id="3" name="Rectangle 2"/>
          <p:cNvSpPr/>
          <p:nvPr/>
        </p:nvSpPr>
        <p:spPr>
          <a:xfrm>
            <a:off x="2181225" y="2270501"/>
            <a:ext cx="2019300" cy="1581150"/>
          </a:xfrm>
          <a:prstGeom prst="rect">
            <a:avLst/>
          </a:prstGeom>
          <a:solidFill>
            <a:srgbClr val="E4E3E8"/>
          </a:solidFill>
          <a:ln>
            <a:solidFill>
              <a:schemeClr val="tx1">
                <a:lumMod val="50000"/>
                <a:lumOff val="50000"/>
              </a:schemeClr>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latin typeface="open sans semibold" charset="0"/>
              </a:rPr>
              <a:t>Assets</a:t>
            </a:r>
          </a:p>
        </p:txBody>
      </p:sp>
      <p:sp>
        <p:nvSpPr>
          <p:cNvPr id="4" name="Oval 3"/>
          <p:cNvSpPr/>
          <p:nvPr/>
        </p:nvSpPr>
        <p:spPr>
          <a:xfrm>
            <a:off x="4599419" y="3862468"/>
            <a:ext cx="2029981" cy="1984220"/>
          </a:xfrm>
          <a:prstGeom prst="ellipse">
            <a:avLst/>
          </a:prstGeom>
          <a:solidFill>
            <a:srgbClr val="E4E3E8"/>
          </a:solidFill>
          <a:ln>
            <a:solidFill>
              <a:srgbClr val="7F7F7F"/>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latin typeface="open sans semibold" charset="0"/>
              </a:rPr>
              <a:t>Value </a:t>
            </a:r>
          </a:p>
        </p:txBody>
      </p:sp>
      <p:sp>
        <p:nvSpPr>
          <p:cNvPr id="8" name="Rectangle 7"/>
          <p:cNvSpPr/>
          <p:nvPr/>
        </p:nvSpPr>
        <p:spPr>
          <a:xfrm>
            <a:off x="7036663" y="2256664"/>
            <a:ext cx="2019300" cy="1581150"/>
          </a:xfrm>
          <a:prstGeom prst="rect">
            <a:avLst/>
          </a:prstGeom>
          <a:solidFill>
            <a:srgbClr val="E4E3E8"/>
          </a:solidFill>
          <a:ln>
            <a:solidFill>
              <a:srgbClr val="7F7F7F"/>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solidFill>
                <a:latin typeface="open sans semibold" charset="0"/>
              </a:rPr>
              <a:t>Resources</a:t>
            </a:r>
          </a:p>
        </p:txBody>
      </p:sp>
    </p:spTree>
    <p:extLst>
      <p:ext uri="{BB962C8B-B14F-4D97-AF65-F5344CB8AC3E}">
        <p14:creationId xmlns:p14="http://schemas.microsoft.com/office/powerpoint/2010/main" val="18638899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2" y="559553"/>
            <a:ext cx="10996798" cy="1143000"/>
          </a:xfrm>
        </p:spPr>
        <p:txBody>
          <a:bodyPr>
            <a:noAutofit/>
          </a:bodyPr>
          <a:lstStyle/>
          <a:p>
            <a:pPr>
              <a:lnSpc>
                <a:spcPct val="110000"/>
              </a:lnSpc>
            </a:pPr>
            <a:r>
              <a:rPr lang="en-US" sz="5400" dirty="0"/>
              <a:t>Assets, Information, and Other Valuable Resources</a:t>
            </a:r>
          </a:p>
        </p:txBody>
      </p:sp>
      <p:sp>
        <p:nvSpPr>
          <p:cNvPr id="9" name="Content Placeholder 2"/>
          <p:cNvSpPr txBox="1">
            <a:spLocks/>
          </p:cNvSpPr>
          <p:nvPr/>
        </p:nvSpPr>
        <p:spPr>
          <a:xfrm>
            <a:off x="3396175" y="4111890"/>
            <a:ext cx="2875243" cy="589896"/>
          </a:xfrm>
          <a:prstGeom prst="rect">
            <a:avLst/>
          </a:prstGeom>
        </p:spPr>
        <p:txBody>
          <a:bodyPr/>
          <a:lstStyle>
            <a:lvl1pPr marL="342814" indent="-342814" algn="l" defTabSz="457086" rtl="0" eaLnBrk="1" latinLnBrk="0" hangingPunct="1">
              <a:spcBef>
                <a:spcPct val="20000"/>
              </a:spcBef>
              <a:buClr>
                <a:srgbClr val="851619"/>
              </a:buClr>
              <a:buFont typeface="Arial"/>
              <a:buChar char="•"/>
              <a:defRPr sz="3233" b="1" kern="1200">
                <a:solidFill>
                  <a:schemeClr val="tx1"/>
                </a:solidFill>
                <a:latin typeface="+mn-lt"/>
                <a:ea typeface="+mn-ea"/>
                <a:cs typeface="+mn-cs"/>
              </a:defRPr>
            </a:lvl1pPr>
            <a:lvl2pPr marL="742765" indent="-285678" algn="l" defTabSz="457086" rtl="0" eaLnBrk="1" latinLnBrk="0" hangingPunct="1">
              <a:spcBef>
                <a:spcPct val="20000"/>
              </a:spcBef>
              <a:buClr>
                <a:srgbClr val="851619"/>
              </a:buClr>
              <a:buFont typeface="Arial"/>
              <a:buChar char="–"/>
              <a:defRPr sz="2812" kern="1200">
                <a:solidFill>
                  <a:schemeClr val="tx1"/>
                </a:solidFill>
                <a:latin typeface="+mn-lt"/>
                <a:ea typeface="+mn-ea"/>
                <a:cs typeface="+mn-cs"/>
              </a:defRPr>
            </a:lvl2pPr>
            <a:lvl3pPr marL="1142715" indent="-228544" algn="l" defTabSz="457086" rtl="0" eaLnBrk="1" latinLnBrk="0" hangingPunct="1">
              <a:spcBef>
                <a:spcPct val="20000"/>
              </a:spcBef>
              <a:buClr>
                <a:srgbClr val="851619"/>
              </a:buClr>
              <a:buFont typeface="Arial"/>
              <a:buChar char="•"/>
              <a:defRPr sz="2390" kern="1200">
                <a:solidFill>
                  <a:schemeClr val="tx1"/>
                </a:solidFill>
                <a:latin typeface="+mn-lt"/>
                <a:ea typeface="+mn-ea"/>
                <a:cs typeface="+mn-cs"/>
              </a:defRPr>
            </a:lvl3pPr>
            <a:lvl4pPr marL="1599800"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4pPr>
            <a:lvl5pPr marL="2056886"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5pPr>
            <a:lvl6pPr marL="2513972" indent="-228544" algn="l" defTabSz="457086" rtl="0" eaLnBrk="1" latinLnBrk="0" hangingPunct="1">
              <a:spcBef>
                <a:spcPct val="20000"/>
              </a:spcBef>
              <a:buFont typeface="Arial"/>
              <a:buChar char="•"/>
              <a:defRPr sz="1968"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968"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968"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968" kern="1200">
                <a:solidFill>
                  <a:schemeClr val="tx1"/>
                </a:solidFill>
                <a:latin typeface="+mn-lt"/>
                <a:ea typeface="+mn-ea"/>
                <a:cs typeface="+mn-cs"/>
              </a:defRPr>
            </a:lvl9pPr>
          </a:lstStyle>
          <a:p>
            <a:pPr>
              <a:buClr>
                <a:schemeClr val="tx1"/>
              </a:buClr>
            </a:pPr>
            <a:r>
              <a:rPr lang="en-US" sz="2200" b="0" dirty="0">
                <a:latin typeface="Open Sans Semibold" charset="0"/>
              </a:rPr>
              <a:t>Quantitative </a:t>
            </a:r>
          </a:p>
          <a:p>
            <a:pPr>
              <a:buClr>
                <a:schemeClr val="tx1"/>
              </a:buClr>
            </a:pPr>
            <a:r>
              <a:rPr lang="en-US" sz="2200" b="0" dirty="0">
                <a:latin typeface="Open Sans Semibold" charset="0"/>
              </a:rPr>
              <a:t>Qualitative</a:t>
            </a:r>
          </a:p>
        </p:txBody>
      </p:sp>
      <p:sp>
        <p:nvSpPr>
          <p:cNvPr id="12" name="Flowchart: Off-page Connector 23"/>
          <p:cNvSpPr/>
          <p:nvPr/>
        </p:nvSpPr>
        <p:spPr>
          <a:xfrm>
            <a:off x="3278610" y="2213270"/>
            <a:ext cx="2407131" cy="1788045"/>
          </a:xfrm>
          <a:prstGeom prst="flowChartOffpageConnector">
            <a:avLst/>
          </a:prstGeom>
          <a:solidFill>
            <a:srgbClr val="E4E3E8"/>
          </a:solidFill>
          <a:ln w="9525" cap="flat" cmpd="sng" algn="ctr">
            <a:solidFill>
              <a:srgbClr val="7F7F7F"/>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Franklin Gothic Book"/>
              <a:ea typeface="+mn-ea"/>
              <a:cs typeface="+mn-cs"/>
            </a:endParaRPr>
          </a:p>
        </p:txBody>
      </p:sp>
      <p:sp>
        <p:nvSpPr>
          <p:cNvPr id="15" name="Flowchart: Off-page Connector 26"/>
          <p:cNvSpPr/>
          <p:nvPr/>
        </p:nvSpPr>
        <p:spPr>
          <a:xfrm>
            <a:off x="6558273" y="2213270"/>
            <a:ext cx="2407131" cy="1788045"/>
          </a:xfrm>
          <a:prstGeom prst="flowChartOffpageConnector">
            <a:avLst/>
          </a:prstGeom>
          <a:solidFill>
            <a:srgbClr val="E4E3E8"/>
          </a:solidFill>
          <a:ln w="9525" cap="flat" cmpd="sng" algn="ctr">
            <a:solidFill>
              <a:srgbClr val="7F7F7F"/>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Franklin Gothic Book"/>
              <a:ea typeface="+mn-ea"/>
              <a:cs typeface="+mn-cs"/>
            </a:endParaRPr>
          </a:p>
        </p:txBody>
      </p:sp>
      <p:sp>
        <p:nvSpPr>
          <p:cNvPr id="2" name="Rectangle 1"/>
          <p:cNvSpPr/>
          <p:nvPr/>
        </p:nvSpPr>
        <p:spPr>
          <a:xfrm>
            <a:off x="4694532" y="2542329"/>
            <a:ext cx="6096000" cy="830997"/>
          </a:xfrm>
          <a:prstGeom prst="rect">
            <a:avLst/>
          </a:prstGeom>
        </p:spPr>
        <p:txBody>
          <a:bodyPr>
            <a:spAutoFit/>
          </a:bodyPr>
          <a:lstStyle/>
          <a:p>
            <a:pPr lvl="0" algn="ctr" defTabSz="914400">
              <a:defRPr/>
            </a:pPr>
            <a:r>
              <a:rPr lang="en-US" sz="2400" kern="0" dirty="0">
                <a:latin typeface="Open Sans Semibold" charset="0"/>
              </a:rPr>
              <a:t>Protection of</a:t>
            </a:r>
          </a:p>
          <a:p>
            <a:pPr lvl="0" algn="ctr" defTabSz="914400">
              <a:defRPr/>
            </a:pPr>
            <a:r>
              <a:rPr lang="en-US" sz="2400" kern="0" dirty="0">
                <a:latin typeface="Open Sans Semibold" charset="0"/>
              </a:rPr>
              <a:t>Valuable Assets</a:t>
            </a:r>
          </a:p>
        </p:txBody>
      </p:sp>
      <p:sp>
        <p:nvSpPr>
          <p:cNvPr id="3" name="Rectangle 2"/>
          <p:cNvSpPr/>
          <p:nvPr/>
        </p:nvSpPr>
        <p:spPr>
          <a:xfrm>
            <a:off x="1396680" y="2547388"/>
            <a:ext cx="6096000" cy="830997"/>
          </a:xfrm>
          <a:prstGeom prst="rect">
            <a:avLst/>
          </a:prstGeom>
        </p:spPr>
        <p:txBody>
          <a:bodyPr>
            <a:spAutoFit/>
          </a:bodyPr>
          <a:lstStyle/>
          <a:p>
            <a:pPr lvl="0" algn="ctr" defTabSz="914400">
              <a:defRPr/>
            </a:pPr>
            <a:r>
              <a:rPr lang="en-US" sz="2400" kern="0" dirty="0">
                <a:latin typeface="Open Sans Semibold" charset="0"/>
              </a:rPr>
              <a:t>Value of</a:t>
            </a:r>
          </a:p>
          <a:p>
            <a:pPr lvl="0" algn="ctr" defTabSz="914400">
              <a:defRPr/>
            </a:pPr>
            <a:r>
              <a:rPr lang="en-US" sz="2400" kern="0" dirty="0">
                <a:latin typeface="Open Sans Semibold" charset="0"/>
              </a:rPr>
              <a:t>an Asset</a:t>
            </a:r>
          </a:p>
        </p:txBody>
      </p:sp>
      <p:sp>
        <p:nvSpPr>
          <p:cNvPr id="17" name="Content Placeholder 2"/>
          <p:cNvSpPr txBox="1">
            <a:spLocks/>
          </p:cNvSpPr>
          <p:nvPr/>
        </p:nvSpPr>
        <p:spPr>
          <a:xfrm>
            <a:off x="6558273" y="4081586"/>
            <a:ext cx="2407131" cy="589896"/>
          </a:xfrm>
          <a:prstGeom prst="rect">
            <a:avLst/>
          </a:prstGeom>
        </p:spPr>
        <p:txBody>
          <a:bodyPr/>
          <a:lstStyle>
            <a:lvl1pPr marL="342814" indent="-342814" algn="l" defTabSz="457086" rtl="0" eaLnBrk="1" latinLnBrk="0" hangingPunct="1">
              <a:spcBef>
                <a:spcPct val="20000"/>
              </a:spcBef>
              <a:buClr>
                <a:srgbClr val="851619"/>
              </a:buClr>
              <a:buFont typeface="Arial"/>
              <a:buChar char="•"/>
              <a:defRPr sz="3233" b="1" kern="1200">
                <a:solidFill>
                  <a:schemeClr val="tx1"/>
                </a:solidFill>
                <a:latin typeface="+mn-lt"/>
                <a:ea typeface="+mn-ea"/>
                <a:cs typeface="+mn-cs"/>
              </a:defRPr>
            </a:lvl1pPr>
            <a:lvl2pPr marL="742765" indent="-285678" algn="l" defTabSz="457086" rtl="0" eaLnBrk="1" latinLnBrk="0" hangingPunct="1">
              <a:spcBef>
                <a:spcPct val="20000"/>
              </a:spcBef>
              <a:buClr>
                <a:srgbClr val="851619"/>
              </a:buClr>
              <a:buFont typeface="Arial"/>
              <a:buChar char="–"/>
              <a:defRPr sz="2812" kern="1200">
                <a:solidFill>
                  <a:schemeClr val="tx1"/>
                </a:solidFill>
                <a:latin typeface="+mn-lt"/>
                <a:ea typeface="+mn-ea"/>
                <a:cs typeface="+mn-cs"/>
              </a:defRPr>
            </a:lvl2pPr>
            <a:lvl3pPr marL="1142715" indent="-228544" algn="l" defTabSz="457086" rtl="0" eaLnBrk="1" latinLnBrk="0" hangingPunct="1">
              <a:spcBef>
                <a:spcPct val="20000"/>
              </a:spcBef>
              <a:buClr>
                <a:srgbClr val="851619"/>
              </a:buClr>
              <a:buFont typeface="Arial"/>
              <a:buChar char="•"/>
              <a:defRPr sz="2390" kern="1200">
                <a:solidFill>
                  <a:schemeClr val="tx1"/>
                </a:solidFill>
                <a:latin typeface="+mn-lt"/>
                <a:ea typeface="+mn-ea"/>
                <a:cs typeface="+mn-cs"/>
              </a:defRPr>
            </a:lvl3pPr>
            <a:lvl4pPr marL="1599800"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4pPr>
            <a:lvl5pPr marL="2056886"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5pPr>
            <a:lvl6pPr marL="2513972" indent="-228544" algn="l" defTabSz="457086" rtl="0" eaLnBrk="1" latinLnBrk="0" hangingPunct="1">
              <a:spcBef>
                <a:spcPct val="20000"/>
              </a:spcBef>
              <a:buFont typeface="Arial"/>
              <a:buChar char="•"/>
              <a:defRPr sz="1968"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968"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968"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968" kern="1200">
                <a:solidFill>
                  <a:schemeClr val="tx1"/>
                </a:solidFill>
                <a:latin typeface="+mn-lt"/>
                <a:ea typeface="+mn-ea"/>
                <a:cs typeface="+mn-cs"/>
              </a:defRPr>
            </a:lvl9pPr>
          </a:lstStyle>
          <a:p>
            <a:pPr>
              <a:buClr>
                <a:schemeClr val="tx1"/>
              </a:buClr>
            </a:pPr>
            <a:r>
              <a:rPr lang="en-US" sz="2200" b="0" dirty="0">
                <a:latin typeface="Open Sans Semibold" charset="0"/>
              </a:rPr>
              <a:t>Should be based on the value</a:t>
            </a:r>
          </a:p>
        </p:txBody>
      </p:sp>
    </p:spTree>
    <p:extLst>
      <p:ext uri="{BB962C8B-B14F-4D97-AF65-F5344CB8AC3E}">
        <p14:creationId xmlns:p14="http://schemas.microsoft.com/office/powerpoint/2010/main" val="2109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2" y="559553"/>
            <a:ext cx="9966688" cy="1143000"/>
          </a:xfrm>
        </p:spPr>
        <p:txBody>
          <a:bodyPr>
            <a:normAutofit/>
          </a:bodyPr>
          <a:lstStyle/>
          <a:p>
            <a:r>
              <a:rPr lang="en-US" dirty="0"/>
              <a:t>Examples of Valuable Assets</a:t>
            </a:r>
            <a:endParaRPr lang="en-US" sz="6000" dirty="0"/>
          </a:p>
        </p:txBody>
      </p:sp>
      <p:sp>
        <p:nvSpPr>
          <p:cNvPr id="7" name="Freeform: Shape 4"/>
          <p:cNvSpPr/>
          <p:nvPr/>
        </p:nvSpPr>
        <p:spPr>
          <a:xfrm>
            <a:off x="2242010" y="1702553"/>
            <a:ext cx="2342426" cy="1253731"/>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E4E3E8"/>
          </a:solidFill>
          <a:ln w="12700">
            <a:solidFill>
              <a:srgbClr val="7F7F7F"/>
            </a:solidFill>
          </a:ln>
          <a:effectLst>
            <a:glow>
              <a:srgbClr val="92D050">
                <a:alpha val="40000"/>
              </a:srgbClr>
            </a:glow>
            <a:outerShdw blurRad="50800" dist="38100" dir="5400000" algn="t" rotWithShape="0">
              <a:prstClr val="black">
                <a:alpha val="40000"/>
              </a:prstClr>
            </a:outerShdw>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algn="ctr" defTabSz="1599720">
              <a:lnSpc>
                <a:spcPct val="90000"/>
              </a:lnSpc>
              <a:spcBef>
                <a:spcPct val="0"/>
              </a:spcBef>
              <a:spcAft>
                <a:spcPct val="35000"/>
              </a:spcAft>
            </a:pPr>
            <a:r>
              <a:rPr lang="en-US" sz="2000" dirty="0">
                <a:solidFill>
                  <a:schemeClr val="tx1"/>
                </a:solidFill>
                <a:latin typeface="Open Sans Semibold"/>
                <a:cs typeface="Open Sans Semibold"/>
              </a:rPr>
              <a:t>People </a:t>
            </a:r>
          </a:p>
        </p:txBody>
      </p:sp>
      <p:sp>
        <p:nvSpPr>
          <p:cNvPr id="8" name="Freeform: Shape 5"/>
          <p:cNvSpPr/>
          <p:nvPr/>
        </p:nvSpPr>
        <p:spPr>
          <a:xfrm>
            <a:off x="4818680" y="1702553"/>
            <a:ext cx="2342426" cy="1253731"/>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E4E3E8"/>
          </a:solidFill>
          <a:ln w="12700">
            <a:solidFill>
              <a:srgbClr val="7F7F7F"/>
            </a:solidFill>
          </a:ln>
          <a:effectLst>
            <a:glow>
              <a:srgbClr val="92D050">
                <a:alpha val="40000"/>
              </a:srgbClr>
            </a:glow>
            <a:outerShdw blurRad="50800" dist="38100" dir="5400000" algn="t" rotWithShape="0">
              <a:prstClr val="black">
                <a:alpha val="40000"/>
              </a:prstClr>
            </a:outerShdw>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algn="ctr" defTabSz="1599720">
              <a:spcBef>
                <a:spcPct val="0"/>
              </a:spcBef>
              <a:spcAft>
                <a:spcPct val="35000"/>
              </a:spcAft>
            </a:pPr>
            <a:r>
              <a:rPr lang="en-US" sz="2000" dirty="0">
                <a:solidFill>
                  <a:srgbClr val="000000"/>
                </a:solidFill>
                <a:latin typeface="Open Sans Semibold"/>
                <a:cs typeface="Open Sans Semibold"/>
              </a:rPr>
              <a:t>Corporate Reputation/Brand</a:t>
            </a:r>
          </a:p>
        </p:txBody>
      </p:sp>
      <p:sp>
        <p:nvSpPr>
          <p:cNvPr id="9" name="Freeform: Shape 6"/>
          <p:cNvSpPr/>
          <p:nvPr/>
        </p:nvSpPr>
        <p:spPr>
          <a:xfrm>
            <a:off x="7395349" y="1702553"/>
            <a:ext cx="2342426" cy="1253731"/>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E4E3E8"/>
          </a:solidFill>
          <a:ln w="12700">
            <a:solidFill>
              <a:srgbClr val="7F7F7F"/>
            </a:solidFill>
          </a:ln>
          <a:effectLst>
            <a:glow>
              <a:srgbClr val="92D050">
                <a:alpha val="40000"/>
              </a:srgbClr>
            </a:glow>
            <a:outerShdw blurRad="50800" dist="38100" dir="5400000" algn="t" rotWithShape="0">
              <a:prstClr val="black">
                <a:alpha val="40000"/>
              </a:prstClr>
            </a:outerShdw>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algn="ctr" defTabSz="1599720">
              <a:lnSpc>
                <a:spcPct val="90000"/>
              </a:lnSpc>
              <a:spcBef>
                <a:spcPct val="0"/>
              </a:spcBef>
              <a:spcAft>
                <a:spcPct val="35000"/>
              </a:spcAft>
            </a:pPr>
            <a:r>
              <a:rPr lang="en-US" sz="2000" dirty="0">
                <a:solidFill>
                  <a:srgbClr val="000000"/>
                </a:solidFill>
                <a:latin typeface="Open Sans Semibold"/>
                <a:cs typeface="Open Sans Semibold"/>
              </a:rPr>
              <a:t>Products</a:t>
            </a:r>
          </a:p>
        </p:txBody>
      </p:sp>
      <p:sp>
        <p:nvSpPr>
          <p:cNvPr id="10" name="Freeform: Shape 7"/>
          <p:cNvSpPr/>
          <p:nvPr/>
        </p:nvSpPr>
        <p:spPr>
          <a:xfrm>
            <a:off x="2242010" y="3112554"/>
            <a:ext cx="2342426" cy="1253731"/>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E4E3E8"/>
          </a:solidFill>
          <a:ln w="12700">
            <a:solidFill>
              <a:srgbClr val="7F7F7F"/>
            </a:solidFill>
          </a:ln>
          <a:effectLst>
            <a:glow>
              <a:srgbClr val="92D050">
                <a:alpha val="40000"/>
              </a:srgbClr>
            </a:glow>
            <a:outerShdw blurRad="50800" dist="38100" dir="5400000" algn="t" rotWithShape="0">
              <a:prstClr val="black">
                <a:alpha val="40000"/>
              </a:prstClr>
            </a:outerShdw>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algn="ctr" defTabSz="1599720">
              <a:spcBef>
                <a:spcPct val="0"/>
              </a:spcBef>
              <a:spcAft>
                <a:spcPct val="35000"/>
              </a:spcAft>
            </a:pPr>
            <a:r>
              <a:rPr lang="en-US" sz="2000" dirty="0">
                <a:solidFill>
                  <a:srgbClr val="000000"/>
                </a:solidFill>
                <a:latin typeface="Open Sans Semibold"/>
                <a:cs typeface="Open Sans Semibold"/>
              </a:rPr>
              <a:t>Information/Data </a:t>
            </a:r>
          </a:p>
        </p:txBody>
      </p:sp>
      <p:sp>
        <p:nvSpPr>
          <p:cNvPr id="11" name="Freeform: Shape 8"/>
          <p:cNvSpPr/>
          <p:nvPr/>
        </p:nvSpPr>
        <p:spPr>
          <a:xfrm>
            <a:off x="4818680" y="3112554"/>
            <a:ext cx="2342426" cy="1253731"/>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E4E3E8"/>
          </a:solidFill>
          <a:ln w="12700">
            <a:solidFill>
              <a:srgbClr val="7F7F7F"/>
            </a:solidFill>
          </a:ln>
          <a:effectLst>
            <a:glow>
              <a:srgbClr val="92D050">
                <a:alpha val="40000"/>
              </a:srgbClr>
            </a:glow>
            <a:outerShdw blurRad="50800" dist="38100" dir="5400000" algn="t" rotWithShape="0">
              <a:prstClr val="black">
                <a:alpha val="40000"/>
              </a:prstClr>
            </a:outerShdw>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algn="ctr" defTabSz="1599720">
              <a:lnSpc>
                <a:spcPct val="90000"/>
              </a:lnSpc>
              <a:spcBef>
                <a:spcPct val="0"/>
              </a:spcBef>
              <a:spcAft>
                <a:spcPct val="35000"/>
              </a:spcAft>
            </a:pPr>
            <a:r>
              <a:rPr lang="en-US" sz="2000" dirty="0">
                <a:solidFill>
                  <a:srgbClr val="000000"/>
                </a:solidFill>
                <a:latin typeface="Open Sans Semibold"/>
                <a:cs typeface="Open Sans Semibold"/>
              </a:rPr>
              <a:t>Architectures</a:t>
            </a:r>
          </a:p>
        </p:txBody>
      </p:sp>
      <p:sp>
        <p:nvSpPr>
          <p:cNvPr id="12" name="Freeform: Shape 9"/>
          <p:cNvSpPr/>
          <p:nvPr/>
        </p:nvSpPr>
        <p:spPr>
          <a:xfrm>
            <a:off x="7395349" y="3112554"/>
            <a:ext cx="2342426" cy="1253731"/>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E4E3E8"/>
          </a:solidFill>
          <a:ln w="12700">
            <a:solidFill>
              <a:srgbClr val="7F7F7F"/>
            </a:solidFill>
          </a:ln>
          <a:effectLst>
            <a:glow>
              <a:srgbClr val="92D050">
                <a:alpha val="40000"/>
              </a:srgbClr>
            </a:glow>
            <a:outerShdw blurRad="50800" dist="38100" dir="5400000" algn="t" rotWithShape="0">
              <a:prstClr val="black">
                <a:alpha val="40000"/>
              </a:prstClr>
            </a:outerShdw>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algn="ctr" defTabSz="1599720">
              <a:lnSpc>
                <a:spcPct val="90000"/>
              </a:lnSpc>
              <a:spcBef>
                <a:spcPct val="0"/>
              </a:spcBef>
              <a:spcAft>
                <a:spcPct val="35000"/>
              </a:spcAft>
            </a:pPr>
            <a:r>
              <a:rPr lang="en-US" sz="2000" dirty="0">
                <a:solidFill>
                  <a:srgbClr val="000000"/>
                </a:solidFill>
                <a:latin typeface="Open Sans Semibold"/>
                <a:cs typeface="Open Sans Semibold"/>
              </a:rPr>
              <a:t>Processes</a:t>
            </a:r>
          </a:p>
        </p:txBody>
      </p:sp>
      <p:sp>
        <p:nvSpPr>
          <p:cNvPr id="13" name="Freeform: Shape 7"/>
          <p:cNvSpPr/>
          <p:nvPr/>
        </p:nvSpPr>
        <p:spPr>
          <a:xfrm>
            <a:off x="2242010" y="4522555"/>
            <a:ext cx="2342426" cy="1253731"/>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E4E3E8"/>
          </a:solidFill>
          <a:ln w="12700">
            <a:solidFill>
              <a:srgbClr val="7F7F7F"/>
            </a:solidFill>
          </a:ln>
          <a:effectLst>
            <a:glow>
              <a:srgbClr val="92D050">
                <a:alpha val="40000"/>
              </a:srgbClr>
            </a:glow>
            <a:outerShdw blurRad="50800" dist="38100" dir="5400000" algn="t" rotWithShape="0">
              <a:prstClr val="black">
                <a:alpha val="40000"/>
              </a:prstClr>
            </a:outerShdw>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algn="ctr" defTabSz="1599720">
              <a:lnSpc>
                <a:spcPct val="90000"/>
              </a:lnSpc>
              <a:spcBef>
                <a:spcPct val="0"/>
              </a:spcBef>
              <a:spcAft>
                <a:spcPct val="35000"/>
              </a:spcAft>
            </a:pPr>
            <a:r>
              <a:rPr lang="en-US" sz="2000" dirty="0">
                <a:solidFill>
                  <a:srgbClr val="000000"/>
                </a:solidFill>
                <a:latin typeface="Open Sans Semibold"/>
                <a:cs typeface="Open Sans Semibold"/>
              </a:rPr>
              <a:t>Hardware</a:t>
            </a:r>
          </a:p>
        </p:txBody>
      </p:sp>
      <p:sp>
        <p:nvSpPr>
          <p:cNvPr id="14" name="Freeform: Shape 8"/>
          <p:cNvSpPr/>
          <p:nvPr/>
        </p:nvSpPr>
        <p:spPr>
          <a:xfrm>
            <a:off x="4818680" y="4522555"/>
            <a:ext cx="2342426" cy="1253731"/>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E4E3E8"/>
          </a:solidFill>
          <a:ln w="12700">
            <a:solidFill>
              <a:srgbClr val="7F7F7F"/>
            </a:solidFill>
          </a:ln>
          <a:effectLst>
            <a:glow>
              <a:srgbClr val="92D050">
                <a:alpha val="40000"/>
              </a:srgbClr>
            </a:glow>
            <a:outerShdw blurRad="50800" dist="38100" dir="5400000" algn="t" rotWithShape="0">
              <a:prstClr val="black">
                <a:alpha val="40000"/>
              </a:prstClr>
            </a:outerShdw>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algn="ctr" defTabSz="1599720">
              <a:lnSpc>
                <a:spcPct val="90000"/>
              </a:lnSpc>
              <a:spcBef>
                <a:spcPct val="0"/>
              </a:spcBef>
              <a:spcAft>
                <a:spcPct val="35000"/>
              </a:spcAft>
            </a:pPr>
            <a:r>
              <a:rPr lang="en-US" sz="2000" dirty="0">
                <a:solidFill>
                  <a:srgbClr val="000000"/>
                </a:solidFill>
                <a:latin typeface="Open Sans Semibold"/>
                <a:cs typeface="Open Sans Semibold"/>
              </a:rPr>
              <a:t>Software</a:t>
            </a:r>
            <a:r>
              <a:rPr lang="en-US" sz="2000" b="1" dirty="0">
                <a:solidFill>
                  <a:srgbClr val="000000"/>
                </a:solidFill>
              </a:rPr>
              <a:t> </a:t>
            </a:r>
            <a:endParaRPr lang="en-US" sz="2000" dirty="0">
              <a:solidFill>
                <a:srgbClr val="000000"/>
              </a:solidFill>
            </a:endParaRPr>
          </a:p>
        </p:txBody>
      </p:sp>
      <p:sp>
        <p:nvSpPr>
          <p:cNvPr id="15" name="Freeform: Shape 9"/>
          <p:cNvSpPr/>
          <p:nvPr/>
        </p:nvSpPr>
        <p:spPr>
          <a:xfrm>
            <a:off x="7395349" y="4522555"/>
            <a:ext cx="2342426" cy="1253731"/>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E4E3E8"/>
          </a:solidFill>
          <a:ln w="12700">
            <a:solidFill>
              <a:srgbClr val="7F7F7F"/>
            </a:solidFill>
          </a:ln>
          <a:effectLst>
            <a:glow>
              <a:srgbClr val="92D050">
                <a:alpha val="40000"/>
              </a:srgbClr>
            </a:glow>
            <a:outerShdw blurRad="50800" dist="38100" dir="5400000" algn="t" rotWithShape="0">
              <a:prstClr val="black">
                <a:alpha val="40000"/>
              </a:prstClr>
            </a:outerShdw>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algn="ctr" defTabSz="1599720">
              <a:spcBef>
                <a:spcPct val="0"/>
              </a:spcBef>
              <a:spcAft>
                <a:spcPct val="35000"/>
              </a:spcAft>
            </a:pPr>
            <a:r>
              <a:rPr lang="en-US" sz="2000" dirty="0">
                <a:solidFill>
                  <a:srgbClr val="000000"/>
                </a:solidFill>
                <a:latin typeface="Open Sans Semibold"/>
                <a:cs typeface="Open Sans Semibold"/>
              </a:rPr>
              <a:t>Intellectual Property/Ideas</a:t>
            </a:r>
          </a:p>
        </p:txBody>
      </p:sp>
    </p:spTree>
    <p:extLst>
      <p:ext uri="{BB962C8B-B14F-4D97-AF65-F5344CB8AC3E}">
        <p14:creationId xmlns:p14="http://schemas.microsoft.com/office/powerpoint/2010/main" val="538282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1" y="559553"/>
            <a:ext cx="10996799" cy="1143000"/>
          </a:xfrm>
        </p:spPr>
        <p:txBody>
          <a:bodyPr>
            <a:noAutofit/>
          </a:bodyPr>
          <a:lstStyle/>
          <a:p>
            <a:pPr>
              <a:lnSpc>
                <a:spcPct val="110000"/>
              </a:lnSpc>
            </a:pPr>
            <a:r>
              <a:rPr lang="en-US" sz="5400" dirty="0"/>
              <a:t>Identification/Discovery and Classification of Assets Based on Value</a:t>
            </a:r>
          </a:p>
        </p:txBody>
      </p:sp>
      <p:sp>
        <p:nvSpPr>
          <p:cNvPr id="7" name="Content Placeholder 5"/>
          <p:cNvSpPr txBox="1">
            <a:spLocks/>
          </p:cNvSpPr>
          <p:nvPr/>
        </p:nvSpPr>
        <p:spPr>
          <a:xfrm>
            <a:off x="1557132" y="2699383"/>
            <a:ext cx="4439478" cy="2623574"/>
          </a:xfrm>
          <a:prstGeom prst="rect">
            <a:avLst/>
          </a:prstGeom>
          <a:solidFill>
            <a:srgbClr val="E4E3E8"/>
          </a:solidFill>
        </p:spPr>
        <p:txBody>
          <a:bodyPr lIns="152400" tIns="152400" rIns="152400" bIns="152400"/>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a:buFont typeface="Open Sans Semibold" panose="020B0706030804020204" pitchFamily="34" charset="0"/>
              <a:buChar char="•"/>
            </a:pPr>
            <a:r>
              <a:rPr lang="en-US" sz="2200" dirty="0"/>
              <a:t>Inventory</a:t>
            </a:r>
          </a:p>
          <a:p>
            <a:pPr>
              <a:buFont typeface="Open Sans Semibold" panose="020B0706030804020204" pitchFamily="34" charset="0"/>
              <a:buChar char="•"/>
            </a:pPr>
            <a:r>
              <a:rPr lang="en-US" sz="2200" dirty="0"/>
              <a:t>Needs to be formal process</a:t>
            </a:r>
          </a:p>
        </p:txBody>
      </p:sp>
      <p:sp>
        <p:nvSpPr>
          <p:cNvPr id="8" name="Freeform: Shape 4"/>
          <p:cNvSpPr/>
          <p:nvPr/>
        </p:nvSpPr>
        <p:spPr>
          <a:xfrm>
            <a:off x="1557131" y="2019033"/>
            <a:ext cx="4439478" cy="678907"/>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006F53"/>
          </a:solidFill>
          <a:ln>
            <a:noFill/>
          </a:ln>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lvl="0" algn="ctr">
              <a:buSzPct val="25000"/>
            </a:pPr>
            <a:r>
              <a:rPr lang="en-US" sz="2400" dirty="0">
                <a:solidFill>
                  <a:schemeClr val="bg1"/>
                </a:solidFill>
                <a:latin typeface="Open Sans Semibold"/>
                <a:ea typeface="Open Sans"/>
                <a:cs typeface="Open Sans Semibold"/>
                <a:sym typeface="Open Sans"/>
              </a:rPr>
              <a:t>Identify/Discover Assets </a:t>
            </a:r>
          </a:p>
        </p:txBody>
      </p:sp>
      <p:sp>
        <p:nvSpPr>
          <p:cNvPr id="14" name="Content Placeholder 5"/>
          <p:cNvSpPr txBox="1">
            <a:spLocks/>
          </p:cNvSpPr>
          <p:nvPr/>
        </p:nvSpPr>
        <p:spPr>
          <a:xfrm>
            <a:off x="6209892" y="2699384"/>
            <a:ext cx="4443344" cy="2623572"/>
          </a:xfrm>
          <a:prstGeom prst="rect">
            <a:avLst/>
          </a:prstGeom>
          <a:solidFill>
            <a:srgbClr val="E4E3E8"/>
          </a:solidFill>
        </p:spPr>
        <p:txBody>
          <a:bodyPr lIns="152400" tIns="152400" rIns="152400" bIns="152400"/>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a:buFont typeface="Open Sans Semibold" panose="020B0706030804020204" pitchFamily="34" charset="0"/>
              <a:buChar char="•"/>
            </a:pPr>
            <a:r>
              <a:rPr lang="en-US" sz="2200" dirty="0"/>
              <a:t>Requires management support, commitment, and conviction</a:t>
            </a:r>
          </a:p>
          <a:p>
            <a:pPr>
              <a:buFont typeface="Open Sans Semibold" panose="020B0706030804020204" pitchFamily="34" charset="0"/>
              <a:buChar char="•"/>
            </a:pPr>
            <a:r>
              <a:rPr lang="en-US" sz="2200" dirty="0"/>
              <a:t>Accountability</a:t>
            </a:r>
          </a:p>
          <a:p>
            <a:pPr>
              <a:buFont typeface="Open Sans Semibold" panose="020B0706030804020204" pitchFamily="34" charset="0"/>
              <a:buChar char="•"/>
            </a:pPr>
            <a:r>
              <a:rPr lang="en-US" sz="2200" dirty="0"/>
              <a:t>Policies</a:t>
            </a:r>
          </a:p>
          <a:p>
            <a:pPr>
              <a:buFont typeface="Open Sans Semibold" panose="020B0706030804020204" pitchFamily="34" charset="0"/>
              <a:buChar char="•"/>
            </a:pPr>
            <a:r>
              <a:rPr lang="en-US" sz="2200" dirty="0"/>
              <a:t>Training/awareness/education</a:t>
            </a:r>
          </a:p>
        </p:txBody>
      </p:sp>
      <p:sp>
        <p:nvSpPr>
          <p:cNvPr id="15" name="Freeform: Shape 4"/>
          <p:cNvSpPr/>
          <p:nvPr/>
        </p:nvSpPr>
        <p:spPr>
          <a:xfrm>
            <a:off x="6217478" y="2019033"/>
            <a:ext cx="4439479" cy="678907"/>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006F53"/>
          </a:solidFill>
          <a:ln>
            <a:noFill/>
          </a:ln>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lvl="0" algn="ctr">
              <a:buSzPct val="25000"/>
            </a:pPr>
            <a:r>
              <a:rPr lang="en-US" sz="2400" dirty="0">
                <a:solidFill>
                  <a:srgbClr val="FFFFFF"/>
                </a:solidFill>
                <a:latin typeface="Open Sans Semibold"/>
                <a:ea typeface="Open Sans"/>
                <a:cs typeface="Open Sans Semibold"/>
                <a:sym typeface="Open Sans"/>
              </a:rPr>
              <a:t>Asset Classification </a:t>
            </a:r>
          </a:p>
        </p:txBody>
      </p:sp>
    </p:spTree>
    <p:extLst>
      <p:ext uri="{BB962C8B-B14F-4D97-AF65-F5344CB8AC3E}">
        <p14:creationId xmlns:p14="http://schemas.microsoft.com/office/powerpoint/2010/main" val="17437135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Classification Process</a:t>
            </a:r>
            <a:endParaRPr lang="en-US" sz="6000" dirty="0"/>
          </a:p>
        </p:txBody>
      </p:sp>
      <p:pic>
        <p:nvPicPr>
          <p:cNvPr id="6" name="Picture 5" descr="CSSLP_Domain2_PPT_R7_Slide18.ai"/>
          <p:cNvPicPr>
            <a:picLocks noChangeAspect="1"/>
          </p:cNvPicPr>
          <p:nvPr/>
        </p:nvPicPr>
        <p:blipFill>
          <a:blip r:embed="rId3">
            <a:lum/>
            <a:extLst>
              <a:ext uri="{28A0092B-C50C-407E-A947-70E740481C1C}">
                <a14:useLocalDpi xmlns:a14="http://schemas.microsoft.com/office/drawing/2010/main" val="0"/>
              </a:ext>
            </a:extLst>
          </a:blip>
          <a:stretch>
            <a:fillRect/>
          </a:stretch>
        </p:blipFill>
        <p:spPr>
          <a:xfrm>
            <a:off x="1019103" y="1728837"/>
            <a:ext cx="10160000" cy="3949700"/>
          </a:xfrm>
          <a:prstGeom prst="rect">
            <a:avLst/>
          </a:prstGeom>
        </p:spPr>
      </p:pic>
    </p:spTree>
    <p:extLst>
      <p:ext uri="{BB962C8B-B14F-4D97-AF65-F5344CB8AC3E}">
        <p14:creationId xmlns:p14="http://schemas.microsoft.com/office/powerpoint/2010/main" val="1180242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p:cNvSpPr>
            <a:spLocks noGrp="1"/>
          </p:cNvSpPr>
          <p:nvPr>
            <p:ph type="title"/>
          </p:nvPr>
        </p:nvSpPr>
        <p:spPr/>
        <p:txBody>
          <a:bodyPr>
            <a:normAutofit/>
          </a:bodyPr>
          <a:lstStyle/>
          <a:p>
            <a:r>
              <a:rPr lang="en-US" sz="6000" dirty="0"/>
              <a:t>Course Agenda</a:t>
            </a:r>
          </a:p>
        </p:txBody>
      </p:sp>
      <p:graphicFrame>
        <p:nvGraphicFramePr>
          <p:cNvPr id="10" name="Content Placeholder 1"/>
          <p:cNvGraphicFramePr>
            <a:graphicFrameLocks noGrp="1"/>
          </p:cNvGraphicFramePr>
          <p:nvPr>
            <p:ph sz="half" idx="10"/>
            <p:extLst>
              <p:ext uri="{D42A27DB-BD31-4B8C-83A1-F6EECF244321}">
                <p14:modId xmlns:p14="http://schemas.microsoft.com/office/powerpoint/2010/main" val="2333207084"/>
              </p:ext>
            </p:extLst>
          </p:nvPr>
        </p:nvGraphicFramePr>
        <p:xfrm>
          <a:off x="1158875" y="1811340"/>
          <a:ext cx="10037763" cy="49413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74091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2B7A0789-F780-5D41-82E2-6001E6082878}"/>
                                            </p:graphicEl>
                                          </p:spTgt>
                                        </p:tgtEl>
                                        <p:attrNameLst>
                                          <p:attrName>style.visibility</p:attrName>
                                        </p:attrNameLst>
                                      </p:cBhvr>
                                      <p:to>
                                        <p:strVal val="visible"/>
                                      </p:to>
                                    </p:set>
                                    <p:animEffect transition="in" filter="fade">
                                      <p:cBhvr>
                                        <p:cTn id="7" dur="500"/>
                                        <p:tgtEl>
                                          <p:spTgt spid="10">
                                            <p:graphicEl>
                                              <a:dgm id="{2B7A0789-F780-5D41-82E2-6001E6082878}"/>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1858FC74-4C3B-8C4E-AD18-F4DDE5356352}"/>
                                            </p:graphicEl>
                                          </p:spTgt>
                                        </p:tgtEl>
                                        <p:attrNameLst>
                                          <p:attrName>style.visibility</p:attrName>
                                        </p:attrNameLst>
                                      </p:cBhvr>
                                      <p:to>
                                        <p:strVal val="visible"/>
                                      </p:to>
                                    </p:set>
                                    <p:animEffect transition="in" filter="fade">
                                      <p:cBhvr>
                                        <p:cTn id="10" dur="500"/>
                                        <p:tgtEl>
                                          <p:spTgt spid="10">
                                            <p:graphicEl>
                                              <a:dgm id="{1858FC74-4C3B-8C4E-AD18-F4DDE535635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81B6FAE2-23E4-4546-AD04-5A1B7DB6ED86}"/>
                                            </p:graphicEl>
                                          </p:spTgt>
                                        </p:tgtEl>
                                        <p:attrNameLst>
                                          <p:attrName>style.visibility</p:attrName>
                                        </p:attrNameLst>
                                      </p:cBhvr>
                                      <p:to>
                                        <p:strVal val="visible"/>
                                      </p:to>
                                    </p:set>
                                    <p:animEffect transition="in" filter="fade">
                                      <p:cBhvr>
                                        <p:cTn id="15" dur="500"/>
                                        <p:tgtEl>
                                          <p:spTgt spid="10">
                                            <p:graphicEl>
                                              <a:dgm id="{81B6FAE2-23E4-4546-AD04-5A1B7DB6ED86}"/>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72098F93-2631-3946-8309-625790F0C226}"/>
                                            </p:graphicEl>
                                          </p:spTgt>
                                        </p:tgtEl>
                                        <p:attrNameLst>
                                          <p:attrName>style.visibility</p:attrName>
                                        </p:attrNameLst>
                                      </p:cBhvr>
                                      <p:to>
                                        <p:strVal val="visible"/>
                                      </p:to>
                                    </p:set>
                                    <p:animEffect transition="in" filter="fade">
                                      <p:cBhvr>
                                        <p:cTn id="18" dur="500"/>
                                        <p:tgtEl>
                                          <p:spTgt spid="10">
                                            <p:graphicEl>
                                              <a:dgm id="{72098F93-2631-3946-8309-625790F0C226}"/>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graphicEl>
                                              <a:dgm id="{9CC527D9-3328-1844-BDFB-663FBB123147}"/>
                                            </p:graphicEl>
                                          </p:spTgt>
                                        </p:tgtEl>
                                        <p:attrNameLst>
                                          <p:attrName>style.visibility</p:attrName>
                                        </p:attrNameLst>
                                      </p:cBhvr>
                                      <p:to>
                                        <p:strVal val="visible"/>
                                      </p:to>
                                    </p:set>
                                    <p:animEffect transition="in" filter="fade">
                                      <p:cBhvr>
                                        <p:cTn id="23" dur="500"/>
                                        <p:tgtEl>
                                          <p:spTgt spid="10">
                                            <p:graphicEl>
                                              <a:dgm id="{9CC527D9-3328-1844-BDFB-663FBB123147}"/>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graphicEl>
                                              <a:dgm id="{4C74A29A-2FB0-A14A-AD53-59D5FC2432F2}"/>
                                            </p:graphicEl>
                                          </p:spTgt>
                                        </p:tgtEl>
                                        <p:attrNameLst>
                                          <p:attrName>style.visibility</p:attrName>
                                        </p:attrNameLst>
                                      </p:cBhvr>
                                      <p:to>
                                        <p:strVal val="visible"/>
                                      </p:to>
                                    </p:set>
                                    <p:animEffect transition="in" filter="fade">
                                      <p:cBhvr>
                                        <p:cTn id="26" dur="500"/>
                                        <p:tgtEl>
                                          <p:spTgt spid="10">
                                            <p:graphicEl>
                                              <a:dgm id="{4C74A29A-2FB0-A14A-AD53-59D5FC2432F2}"/>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
                                            <p:graphicEl>
                                              <a:dgm id="{0A3154CB-248A-C741-AF88-27F9F85BF046}"/>
                                            </p:graphicEl>
                                          </p:spTgt>
                                        </p:tgtEl>
                                        <p:attrNameLst>
                                          <p:attrName>style.visibility</p:attrName>
                                        </p:attrNameLst>
                                      </p:cBhvr>
                                      <p:to>
                                        <p:strVal val="visible"/>
                                      </p:to>
                                    </p:set>
                                    <p:animEffect transition="in" filter="fade">
                                      <p:cBhvr>
                                        <p:cTn id="31" dur="500"/>
                                        <p:tgtEl>
                                          <p:spTgt spid="10">
                                            <p:graphicEl>
                                              <a:dgm id="{0A3154CB-248A-C741-AF88-27F9F85BF046}"/>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
                                            <p:graphicEl>
                                              <a:dgm id="{3F1BEDE9-6224-334F-8391-0198328B3E1D}"/>
                                            </p:graphicEl>
                                          </p:spTgt>
                                        </p:tgtEl>
                                        <p:attrNameLst>
                                          <p:attrName>style.visibility</p:attrName>
                                        </p:attrNameLst>
                                      </p:cBhvr>
                                      <p:to>
                                        <p:strVal val="visible"/>
                                      </p:to>
                                    </p:set>
                                    <p:animEffect transition="in" filter="fade">
                                      <p:cBhvr>
                                        <p:cTn id="34" dur="500"/>
                                        <p:tgtEl>
                                          <p:spTgt spid="10">
                                            <p:graphicEl>
                                              <a:dgm id="{3F1BEDE9-6224-334F-8391-0198328B3E1D}"/>
                                            </p:graphic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0">
                                            <p:graphicEl>
                                              <a:dgm id="{B1F0A441-036A-4D48-A20D-78DDE49BA465}"/>
                                            </p:graphicEl>
                                          </p:spTgt>
                                        </p:tgtEl>
                                        <p:attrNameLst>
                                          <p:attrName>style.visibility</p:attrName>
                                        </p:attrNameLst>
                                      </p:cBhvr>
                                      <p:to>
                                        <p:strVal val="visible"/>
                                      </p:to>
                                    </p:set>
                                    <p:animEffect transition="in" filter="fade">
                                      <p:cBhvr>
                                        <p:cTn id="39" dur="500"/>
                                        <p:tgtEl>
                                          <p:spTgt spid="10">
                                            <p:graphicEl>
                                              <a:dgm id="{B1F0A441-036A-4D48-A20D-78DDE49BA465}"/>
                                            </p:graphic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0">
                                            <p:graphicEl>
                                              <a:dgm id="{9056C052-B14B-C94D-8A57-3371D85E6F5D}"/>
                                            </p:graphicEl>
                                          </p:spTgt>
                                        </p:tgtEl>
                                        <p:attrNameLst>
                                          <p:attrName>style.visibility</p:attrName>
                                        </p:attrNameLst>
                                      </p:cBhvr>
                                      <p:to>
                                        <p:strVal val="visible"/>
                                      </p:to>
                                    </p:set>
                                    <p:animEffect transition="in" filter="fade">
                                      <p:cBhvr>
                                        <p:cTn id="42" dur="500"/>
                                        <p:tgtEl>
                                          <p:spTgt spid="10">
                                            <p:graphicEl>
                                              <a:dgm id="{9056C052-B14B-C94D-8A57-3371D85E6F5D}"/>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0">
                                            <p:graphicEl>
                                              <a:dgm id="{72A14F80-AACE-B84B-A9E8-95CC5EE1AD32}"/>
                                            </p:graphicEl>
                                          </p:spTgt>
                                        </p:tgtEl>
                                        <p:attrNameLst>
                                          <p:attrName>style.visibility</p:attrName>
                                        </p:attrNameLst>
                                      </p:cBhvr>
                                      <p:to>
                                        <p:strVal val="visible"/>
                                      </p:to>
                                    </p:set>
                                    <p:animEffect transition="in" filter="fade">
                                      <p:cBhvr>
                                        <p:cTn id="47" dur="500"/>
                                        <p:tgtEl>
                                          <p:spTgt spid="10">
                                            <p:graphicEl>
                                              <a:dgm id="{72A14F80-AACE-B84B-A9E8-95CC5EE1AD32}"/>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0">
                                            <p:graphicEl>
                                              <a:dgm id="{C63EBCB4-B97C-B547-BA70-CC52993AAE0C}"/>
                                            </p:graphicEl>
                                          </p:spTgt>
                                        </p:tgtEl>
                                        <p:attrNameLst>
                                          <p:attrName>style.visibility</p:attrName>
                                        </p:attrNameLst>
                                      </p:cBhvr>
                                      <p:to>
                                        <p:strVal val="visible"/>
                                      </p:to>
                                    </p:set>
                                    <p:animEffect transition="in" filter="fade">
                                      <p:cBhvr>
                                        <p:cTn id="50" dur="500"/>
                                        <p:tgtEl>
                                          <p:spTgt spid="10">
                                            <p:graphicEl>
                                              <a:dgm id="{C63EBCB4-B97C-B547-BA70-CC52993AAE0C}"/>
                                            </p:graphic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0">
                                            <p:graphicEl>
                                              <a:dgm id="{1621A777-1D87-8247-A34C-17EBFCD24916}"/>
                                            </p:graphicEl>
                                          </p:spTgt>
                                        </p:tgtEl>
                                        <p:attrNameLst>
                                          <p:attrName>style.visibility</p:attrName>
                                        </p:attrNameLst>
                                      </p:cBhvr>
                                      <p:to>
                                        <p:strVal val="visible"/>
                                      </p:to>
                                    </p:set>
                                    <p:animEffect transition="in" filter="fade">
                                      <p:cBhvr>
                                        <p:cTn id="55" dur="500"/>
                                        <p:tgtEl>
                                          <p:spTgt spid="10">
                                            <p:graphicEl>
                                              <a:dgm id="{1621A777-1D87-8247-A34C-17EBFCD24916}"/>
                                            </p:graphic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0">
                                            <p:graphicEl>
                                              <a:dgm id="{4EEA16FA-48C5-C24B-A4D8-B76F9A35E3C1}"/>
                                            </p:graphicEl>
                                          </p:spTgt>
                                        </p:tgtEl>
                                        <p:attrNameLst>
                                          <p:attrName>style.visibility</p:attrName>
                                        </p:attrNameLst>
                                      </p:cBhvr>
                                      <p:to>
                                        <p:strVal val="visible"/>
                                      </p:to>
                                    </p:set>
                                    <p:animEffect transition="in" filter="fade">
                                      <p:cBhvr>
                                        <p:cTn id="58" dur="500"/>
                                        <p:tgtEl>
                                          <p:spTgt spid="10">
                                            <p:graphicEl>
                                              <a:dgm id="{4EEA16FA-48C5-C24B-A4D8-B76F9A35E3C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Sub>
          <a:bldDgm bld="one"/>
        </p:bldSub>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4"/>
          <p:cNvSpPr txBox="1">
            <a:spLocks/>
          </p:cNvSpPr>
          <p:nvPr/>
        </p:nvSpPr>
        <p:spPr>
          <a:xfrm>
            <a:off x="1195201" y="559553"/>
            <a:ext cx="10996799" cy="1143000"/>
          </a:xfrm>
          <a:prstGeom prst="rect">
            <a:avLst/>
          </a:prstGeom>
        </p:spPr>
        <p:txBody>
          <a:bodyPr vert="horz" lIns="91440" tIns="45720" rIns="91440" bIns="45720" rtlCol="0" anchor="ctr">
            <a:noAutofit/>
          </a:bodyPr>
          <a:lstStyle>
            <a:lvl1pPr algn="l" defTabSz="457086" rtl="0" eaLnBrk="1" latinLnBrk="0" hangingPunct="1">
              <a:spcBef>
                <a:spcPct val="0"/>
              </a:spcBef>
              <a:buNone/>
              <a:defRPr lang="en-US" sz="6000" u="sng" kern="1200" baseline="12000" dirty="0">
                <a:solidFill>
                  <a:srgbClr val="006F53"/>
                </a:solidFill>
                <a:uFill>
                  <a:solidFill>
                    <a:srgbClr val="95D600"/>
                  </a:solidFill>
                </a:uFill>
                <a:latin typeface="Open Sans Semibold"/>
                <a:ea typeface="+mj-ea"/>
                <a:cs typeface="Open Sans Semibold"/>
              </a:defRPr>
            </a:lvl1pPr>
          </a:lstStyle>
          <a:p>
            <a:pPr>
              <a:lnSpc>
                <a:spcPct val="110000"/>
              </a:lnSpc>
            </a:pPr>
            <a:r>
              <a:rPr lang="en-US" sz="5400" dirty="0"/>
              <a:t>Process of Protection of Valuable Assets Based on Classification</a:t>
            </a:r>
          </a:p>
        </p:txBody>
      </p:sp>
      <p:sp>
        <p:nvSpPr>
          <p:cNvPr id="10" name="Content Placeholder 5"/>
          <p:cNvSpPr>
            <a:spLocks noGrp="1"/>
          </p:cNvSpPr>
          <p:nvPr>
            <p:ph sz="half" idx="10"/>
          </p:nvPr>
        </p:nvSpPr>
        <p:spPr>
          <a:xfrm>
            <a:off x="1254603" y="3539415"/>
            <a:ext cx="3246772" cy="1498794"/>
          </a:xfrm>
          <a:prstGeom prst="rect">
            <a:avLst/>
          </a:prstGeom>
          <a:solidFill>
            <a:srgbClr val="E4E3E8"/>
          </a:solidFill>
        </p:spPr>
        <p:txBody>
          <a:bodyPr lIns="203200" tIns="203200" rIns="0" bIns="203200"/>
          <a:lstStyle/>
          <a:p>
            <a:pPr marL="0" indent="0">
              <a:buNone/>
            </a:pPr>
            <a:r>
              <a:rPr lang="en-US" dirty="0"/>
              <a:t>Asset discovery</a:t>
            </a:r>
          </a:p>
        </p:txBody>
      </p:sp>
      <p:sp>
        <p:nvSpPr>
          <p:cNvPr id="11" name="Freeform: Shape 4"/>
          <p:cNvSpPr/>
          <p:nvPr/>
        </p:nvSpPr>
        <p:spPr>
          <a:xfrm>
            <a:off x="1254603" y="2167428"/>
            <a:ext cx="3246821" cy="1370992"/>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006F53"/>
          </a:solidFill>
          <a:ln>
            <a:noFill/>
          </a:ln>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t" anchorCtr="0">
            <a:noAutofit/>
          </a:bodyPr>
          <a:lstStyle/>
          <a:p>
            <a:pPr lvl="0" algn="ctr">
              <a:buSzPct val="25000"/>
            </a:pPr>
            <a:r>
              <a:rPr lang="en-US" sz="2400" dirty="0">
                <a:solidFill>
                  <a:srgbClr val="FFFFFF"/>
                </a:solidFill>
                <a:latin typeface="Open Sans Semibold"/>
                <a:ea typeface="Open Sans"/>
                <a:cs typeface="Open Sans Semibold"/>
                <a:sym typeface="Open Sans"/>
              </a:rPr>
              <a:t>Identify and Locate Assets Including Information</a:t>
            </a:r>
          </a:p>
        </p:txBody>
      </p:sp>
      <p:sp>
        <p:nvSpPr>
          <p:cNvPr id="12" name="Content Placeholder 5"/>
          <p:cNvSpPr txBox="1">
            <a:spLocks/>
          </p:cNvSpPr>
          <p:nvPr/>
        </p:nvSpPr>
        <p:spPr>
          <a:xfrm>
            <a:off x="4776876" y="3542424"/>
            <a:ext cx="3246772" cy="1506282"/>
          </a:xfrm>
          <a:prstGeom prst="rect">
            <a:avLst/>
          </a:prstGeom>
          <a:solidFill>
            <a:srgbClr val="E4E3E8"/>
          </a:solidFill>
        </p:spPr>
        <p:txBody>
          <a:bodyPr lIns="203200" tIns="203200" rIns="0" bIns="203200"/>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en-US" dirty="0"/>
              <a:t>Requires ownership </a:t>
            </a:r>
            <a:br>
              <a:rPr lang="en-US" dirty="0"/>
            </a:br>
            <a:r>
              <a:rPr lang="en-US" dirty="0"/>
              <a:t>to establish accountability</a:t>
            </a:r>
          </a:p>
        </p:txBody>
      </p:sp>
      <p:sp>
        <p:nvSpPr>
          <p:cNvPr id="14" name="Freeform: Shape 4"/>
          <p:cNvSpPr/>
          <p:nvPr/>
        </p:nvSpPr>
        <p:spPr>
          <a:xfrm>
            <a:off x="4776876" y="2170437"/>
            <a:ext cx="3246821" cy="1367984"/>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006F53"/>
          </a:solidFill>
          <a:ln>
            <a:noFill/>
          </a:ln>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t" anchorCtr="0">
            <a:noAutofit/>
          </a:bodyPr>
          <a:lstStyle/>
          <a:p>
            <a:pPr lvl="0" algn="ctr">
              <a:buSzPct val="25000"/>
            </a:pPr>
            <a:r>
              <a:rPr lang="en-US" sz="2400" dirty="0">
                <a:solidFill>
                  <a:srgbClr val="FFFFFF"/>
                </a:solidFill>
                <a:latin typeface="Open Sans Semibold"/>
                <a:ea typeface="Open Sans"/>
                <a:cs typeface="Open Sans Semibold"/>
                <a:sym typeface="Open Sans"/>
              </a:rPr>
              <a:t>Classify Based </a:t>
            </a:r>
            <a:br>
              <a:rPr lang="en-US" sz="2400" dirty="0">
                <a:solidFill>
                  <a:srgbClr val="FFFFFF"/>
                </a:solidFill>
                <a:latin typeface="Open Sans Semibold"/>
                <a:ea typeface="Open Sans"/>
                <a:cs typeface="Open Sans Semibold"/>
                <a:sym typeface="Open Sans"/>
              </a:rPr>
            </a:br>
            <a:r>
              <a:rPr lang="en-US" sz="2400" dirty="0">
                <a:solidFill>
                  <a:srgbClr val="FFFFFF"/>
                </a:solidFill>
                <a:latin typeface="Open Sans Semibold"/>
                <a:ea typeface="Open Sans"/>
                <a:cs typeface="Open Sans Semibold"/>
                <a:sym typeface="Open Sans"/>
              </a:rPr>
              <a:t>on Value</a:t>
            </a:r>
          </a:p>
        </p:txBody>
      </p:sp>
      <p:sp>
        <p:nvSpPr>
          <p:cNvPr id="16" name="Content Placeholder 5"/>
          <p:cNvSpPr txBox="1">
            <a:spLocks/>
          </p:cNvSpPr>
          <p:nvPr/>
        </p:nvSpPr>
        <p:spPr>
          <a:xfrm>
            <a:off x="8299149" y="3542424"/>
            <a:ext cx="3246772" cy="1495785"/>
          </a:xfrm>
          <a:prstGeom prst="rect">
            <a:avLst/>
          </a:prstGeom>
          <a:solidFill>
            <a:srgbClr val="E4E3E8"/>
          </a:solidFill>
        </p:spPr>
        <p:txBody>
          <a:bodyPr lIns="203200" tIns="203200" rIns="0" bIns="203200"/>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en-US" dirty="0"/>
              <a:t>Baselines for each classification level</a:t>
            </a:r>
          </a:p>
        </p:txBody>
      </p:sp>
      <p:sp>
        <p:nvSpPr>
          <p:cNvPr id="21" name="Freeform: Shape 4"/>
          <p:cNvSpPr/>
          <p:nvPr/>
        </p:nvSpPr>
        <p:spPr>
          <a:xfrm>
            <a:off x="8299149" y="2170437"/>
            <a:ext cx="3246821" cy="1367984"/>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006F53"/>
          </a:solidFill>
          <a:ln>
            <a:noFill/>
          </a:ln>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t" anchorCtr="0">
            <a:noAutofit/>
          </a:bodyPr>
          <a:lstStyle/>
          <a:p>
            <a:pPr lvl="0" algn="ctr">
              <a:buSzPct val="25000"/>
            </a:pPr>
            <a:r>
              <a:rPr lang="en-US" sz="2400" dirty="0">
                <a:solidFill>
                  <a:srgbClr val="FFFFFF"/>
                </a:solidFill>
                <a:latin typeface="Open Sans Semibold"/>
                <a:ea typeface="Open Sans"/>
                <a:cs typeface="Open Sans Semibold"/>
                <a:sym typeface="Open Sans"/>
              </a:rPr>
              <a:t>Protect Based on Classification</a:t>
            </a:r>
          </a:p>
        </p:txBody>
      </p:sp>
    </p:spTree>
    <p:extLst>
      <p:ext uri="{BB962C8B-B14F-4D97-AF65-F5344CB8AC3E}">
        <p14:creationId xmlns:p14="http://schemas.microsoft.com/office/powerpoint/2010/main" val="37889218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21" y="3132209"/>
            <a:ext cx="8428499" cy="1362075"/>
          </a:xfrm>
        </p:spPr>
        <p:txBody>
          <a:bodyPr/>
          <a:lstStyle/>
          <a:p>
            <a:r>
              <a:rPr lang="en-US" dirty="0"/>
              <a:t>Asset Lifecycle</a:t>
            </a:r>
            <a:endParaRPr lang="en-US" dirty="0">
              <a:solidFill>
                <a:srgbClr val="000000"/>
              </a:solidFill>
            </a:endParaRPr>
          </a:p>
        </p:txBody>
      </p:sp>
      <p:sp>
        <p:nvSpPr>
          <p:cNvPr id="3" name="Text Placeholder 2"/>
          <p:cNvSpPr>
            <a:spLocks noGrp="1"/>
          </p:cNvSpPr>
          <p:nvPr>
            <p:ph type="body" idx="1"/>
          </p:nvPr>
        </p:nvSpPr>
        <p:spPr>
          <a:xfrm>
            <a:off x="707650" y="1530350"/>
            <a:ext cx="8428039" cy="1500188"/>
          </a:xfrm>
        </p:spPr>
        <p:txBody>
          <a:bodyPr/>
          <a:lstStyle/>
          <a:p>
            <a:r>
              <a:rPr lang="en-US" sz="4600" dirty="0">
                <a:solidFill>
                  <a:srgbClr val="006F53"/>
                </a:solidFill>
              </a:rPr>
              <a:t>Module 2</a:t>
            </a:r>
          </a:p>
        </p:txBody>
      </p:sp>
    </p:spTree>
    <p:extLst>
      <p:ext uri="{BB962C8B-B14F-4D97-AF65-F5344CB8AC3E}">
        <p14:creationId xmlns:p14="http://schemas.microsoft.com/office/powerpoint/2010/main" val="5971356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6000" dirty="0"/>
              <a:t>Module Objectives</a:t>
            </a:r>
          </a:p>
        </p:txBody>
      </p:sp>
      <p:sp>
        <p:nvSpPr>
          <p:cNvPr id="6" name="Content Placeholder 5"/>
          <p:cNvSpPr>
            <a:spLocks noGrp="1"/>
          </p:cNvSpPr>
          <p:nvPr>
            <p:ph sz="half" idx="10"/>
          </p:nvPr>
        </p:nvSpPr>
        <p:spPr>
          <a:xfrm>
            <a:off x="1158240" y="1812126"/>
            <a:ext cx="10038080" cy="4042574"/>
          </a:xfrm>
          <a:prstGeom prst="rect">
            <a:avLst/>
          </a:prstGeom>
        </p:spPr>
        <p:txBody>
          <a:bodyPr/>
          <a:lstStyle/>
          <a:p>
            <a:pPr marL="541338" indent="-541338">
              <a:buClrTx/>
              <a:buSzPct val="100000"/>
              <a:buFont typeface="+mj-lt"/>
              <a:buAutoNum type="arabicPeriod"/>
            </a:pPr>
            <a:r>
              <a:rPr lang="en-US" dirty="0"/>
              <a:t>Describe the asset lifecycle. </a:t>
            </a:r>
          </a:p>
          <a:p>
            <a:pPr marL="541338" indent="-541338">
              <a:buClrTx/>
              <a:buSzPct val="100000"/>
              <a:buFont typeface="+mj-lt"/>
              <a:buAutoNum type="arabicPeriod"/>
            </a:pPr>
            <a:r>
              <a:rPr lang="en-US" dirty="0"/>
              <a:t>Understand how data classification and categorization applies to the asset lifecycle.</a:t>
            </a:r>
          </a:p>
        </p:txBody>
      </p:sp>
    </p:spTree>
    <p:extLst>
      <p:ext uri="{BB962C8B-B14F-4D97-AF65-F5344CB8AC3E}">
        <p14:creationId xmlns:p14="http://schemas.microsoft.com/office/powerpoint/2010/main" val="3237878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Asset Lifecycle</a:t>
            </a:r>
            <a:endParaRPr lang="en-US" sz="6000" dirty="0"/>
          </a:p>
        </p:txBody>
      </p:sp>
      <p:sp>
        <p:nvSpPr>
          <p:cNvPr id="4" name="Shape 280"/>
          <p:cNvSpPr txBox="1">
            <a:spLocks/>
          </p:cNvSpPr>
          <p:nvPr/>
        </p:nvSpPr>
        <p:spPr>
          <a:xfrm>
            <a:off x="1285560" y="1731757"/>
            <a:ext cx="3785398" cy="4716463"/>
          </a:xfrm>
          <a:prstGeom prst="rect">
            <a:avLst/>
          </a:prstGeom>
          <a:noFill/>
          <a:ln>
            <a:noFill/>
          </a:ln>
        </p:spPr>
        <p:txBody>
          <a:bodyPr wrap="square" lIns="0" tIns="0" rIns="0" bIns="0" anchor="t" anchorCtr="0">
            <a:noAutofit/>
          </a:bodyPr>
          <a:lstStyle>
            <a:lvl1pPr marL="342814" indent="-342814" algn="l" defTabSz="457086" rtl="0" eaLnBrk="1" latinLnBrk="0" hangingPunct="1">
              <a:spcBef>
                <a:spcPct val="20000"/>
              </a:spcBef>
              <a:buClr>
                <a:srgbClr val="516275"/>
              </a:buClr>
              <a:buFont typeface="Arial"/>
              <a:buChar char="•"/>
              <a:defRPr sz="2800" b="0" kern="1200">
                <a:solidFill>
                  <a:srgbClr val="595959"/>
                </a:solidFill>
                <a:latin typeface="Open Sans" panose="020B0606030504020204" pitchFamily="34" charset="0"/>
                <a:ea typeface="Open Sans" panose="020B0606030504020204" pitchFamily="34" charset="0"/>
                <a:cs typeface="Open Sans" panose="020B0606030504020204" pitchFamily="34" charset="0"/>
              </a:defRPr>
            </a:lvl1pPr>
            <a:lvl2pPr marL="742950" indent="-285750" algn="l" defTabSz="457086" rtl="0" eaLnBrk="1" latinLnBrk="0" hangingPunct="1">
              <a:spcBef>
                <a:spcPct val="20000"/>
              </a:spcBef>
              <a:buClr>
                <a:srgbClr val="516275"/>
              </a:buClr>
              <a:buFont typeface="Courier New" panose="02070309020205020404" pitchFamily="49" charset="0"/>
              <a:buChar char="o"/>
              <a:defRPr sz="2400" b="0" kern="1200">
                <a:solidFill>
                  <a:srgbClr val="595959"/>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457086" rtl="0" eaLnBrk="1" latinLnBrk="0" hangingPunct="1">
              <a:spcBef>
                <a:spcPct val="20000"/>
              </a:spcBef>
              <a:buClr>
                <a:srgbClr val="516275"/>
              </a:buClr>
              <a:buFontTx/>
              <a:buChar char="−"/>
              <a:defRPr sz="2000" b="0" kern="1200">
                <a:solidFill>
                  <a:srgbClr val="595959"/>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457086" rtl="0" eaLnBrk="1" latinLnBrk="0" hangingPunct="1">
              <a:spcBef>
                <a:spcPct val="20000"/>
              </a:spcBef>
              <a:buClr>
                <a:srgbClr val="516275"/>
              </a:buClr>
              <a:buFont typeface="Arial" panose="020B0604020202020204" pitchFamily="34" charset="0"/>
              <a:buChar char="»"/>
              <a:defRPr sz="1800" b="0" kern="1200">
                <a:solidFill>
                  <a:srgbClr val="595959"/>
                </a:solidFill>
                <a:latin typeface="Open Sans" panose="020B0606030504020204" pitchFamily="34" charset="0"/>
                <a:ea typeface="Open Sans" panose="020B0606030504020204" pitchFamily="34" charset="0"/>
                <a:cs typeface="Open Sans" panose="020B0606030504020204" pitchFamily="34" charset="0"/>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spcBef>
                <a:spcPts val="0"/>
              </a:spcBef>
              <a:buClr>
                <a:schemeClr val="dk1"/>
              </a:buClr>
              <a:buSzPct val="25000"/>
              <a:buFont typeface="Arial"/>
              <a:buNone/>
            </a:pPr>
            <a:r>
              <a:rPr lang="en-US" sz="2400" b="1" dirty="0">
                <a:solidFill>
                  <a:schemeClr val="tx1"/>
                </a:solidFill>
                <a:latin typeface="Open Sans Semibold"/>
                <a:ea typeface="Calibri"/>
                <a:cs typeface="Open Sans Semibold"/>
                <a:sym typeface="Calibri"/>
              </a:rPr>
              <a:t>Steps:</a:t>
            </a:r>
          </a:p>
          <a:p>
            <a:pPr marL="0" indent="0">
              <a:spcBef>
                <a:spcPts val="480"/>
              </a:spcBef>
              <a:buClr>
                <a:schemeClr val="dk1"/>
              </a:buClr>
              <a:buSzPct val="25000"/>
              <a:buFont typeface="Arial"/>
              <a:buNone/>
            </a:pPr>
            <a:r>
              <a:rPr lang="en-US" sz="2400" dirty="0">
                <a:solidFill>
                  <a:schemeClr val="tx1"/>
                </a:solidFill>
                <a:latin typeface="Open Sans Semibold"/>
                <a:ea typeface="Calibri"/>
                <a:cs typeface="Open Sans Semibold"/>
                <a:sym typeface="Calibri"/>
              </a:rPr>
              <a:t>1.   Identify &amp; Classify</a:t>
            </a:r>
          </a:p>
          <a:p>
            <a:pPr marL="0" indent="0">
              <a:spcBef>
                <a:spcPts val="480"/>
              </a:spcBef>
              <a:buClr>
                <a:schemeClr val="dk1"/>
              </a:buClr>
              <a:buSzPct val="25000"/>
              <a:buFont typeface="Arial"/>
              <a:buNone/>
            </a:pPr>
            <a:r>
              <a:rPr lang="en-US" sz="2400" dirty="0">
                <a:solidFill>
                  <a:schemeClr val="tx1"/>
                </a:solidFill>
                <a:latin typeface="Open Sans Semibold"/>
                <a:ea typeface="Calibri"/>
                <a:cs typeface="Open Sans Semibold"/>
                <a:sym typeface="Calibri"/>
              </a:rPr>
              <a:t>2.   Secure &amp; Store</a:t>
            </a:r>
          </a:p>
          <a:p>
            <a:pPr marL="0" indent="0">
              <a:spcBef>
                <a:spcPts val="480"/>
              </a:spcBef>
              <a:buClr>
                <a:schemeClr val="dk1"/>
              </a:buClr>
              <a:buSzPct val="25000"/>
              <a:buFont typeface="Arial"/>
              <a:buNone/>
            </a:pPr>
            <a:r>
              <a:rPr lang="en-US" sz="2400" dirty="0">
                <a:solidFill>
                  <a:schemeClr val="tx1"/>
                </a:solidFill>
                <a:latin typeface="Open Sans Semibold"/>
                <a:ea typeface="Calibri"/>
                <a:cs typeface="Open Sans Semibold"/>
                <a:sym typeface="Calibri"/>
              </a:rPr>
              <a:t>3.   Monitor &amp; Log</a:t>
            </a:r>
          </a:p>
          <a:p>
            <a:pPr marL="0" indent="0">
              <a:spcBef>
                <a:spcPts val="480"/>
              </a:spcBef>
              <a:buClr>
                <a:schemeClr val="dk1"/>
              </a:buClr>
              <a:buSzPct val="25000"/>
              <a:buFont typeface="Arial"/>
              <a:buNone/>
            </a:pPr>
            <a:r>
              <a:rPr lang="en-US" sz="2400" dirty="0">
                <a:solidFill>
                  <a:schemeClr val="tx1"/>
                </a:solidFill>
                <a:latin typeface="Open Sans Semibold"/>
                <a:ea typeface="Calibri"/>
                <a:cs typeface="Open Sans Semibold"/>
                <a:sym typeface="Calibri"/>
              </a:rPr>
              <a:t>4.   Recover</a:t>
            </a:r>
          </a:p>
          <a:p>
            <a:pPr marL="0" indent="0">
              <a:spcBef>
                <a:spcPts val="480"/>
              </a:spcBef>
              <a:buClr>
                <a:schemeClr val="dk1"/>
              </a:buClr>
              <a:buSzPct val="25000"/>
              <a:buFont typeface="Arial"/>
              <a:buNone/>
            </a:pPr>
            <a:r>
              <a:rPr lang="en-US" sz="2400" dirty="0">
                <a:solidFill>
                  <a:schemeClr val="tx1"/>
                </a:solidFill>
                <a:latin typeface="Open Sans Semibold"/>
                <a:ea typeface="Calibri"/>
                <a:cs typeface="Open Sans Semibold"/>
                <a:sym typeface="Calibri"/>
              </a:rPr>
              <a:t>5.   Disposition</a:t>
            </a:r>
          </a:p>
          <a:p>
            <a:pPr marL="0" indent="0">
              <a:spcBef>
                <a:spcPts val="480"/>
              </a:spcBef>
              <a:buClr>
                <a:schemeClr val="dk1"/>
              </a:buClr>
              <a:buSzPct val="25000"/>
              <a:buFont typeface="Arial"/>
              <a:buNone/>
            </a:pPr>
            <a:r>
              <a:rPr lang="en-US" sz="2400" dirty="0">
                <a:solidFill>
                  <a:schemeClr val="tx1"/>
                </a:solidFill>
                <a:latin typeface="Open Sans Semibold"/>
                <a:ea typeface="Calibri"/>
                <a:cs typeface="Open Sans Semibold"/>
                <a:sym typeface="Calibri"/>
              </a:rPr>
              <a:t>6.   Archive</a:t>
            </a:r>
          </a:p>
          <a:p>
            <a:pPr marL="0" indent="0">
              <a:spcBef>
                <a:spcPts val="480"/>
              </a:spcBef>
              <a:buClr>
                <a:schemeClr val="dk1"/>
              </a:buClr>
              <a:buSzPct val="25000"/>
              <a:buFont typeface="Arial"/>
              <a:buNone/>
            </a:pPr>
            <a:r>
              <a:rPr lang="en-US" sz="2400" dirty="0">
                <a:solidFill>
                  <a:schemeClr val="tx1"/>
                </a:solidFill>
                <a:latin typeface="Open Sans Semibold"/>
                <a:ea typeface="Calibri"/>
                <a:cs typeface="Open Sans Semibold"/>
                <a:sym typeface="Calibri"/>
              </a:rPr>
              <a:t>	    OR</a:t>
            </a:r>
          </a:p>
          <a:p>
            <a:pPr marL="0" indent="0">
              <a:spcBef>
                <a:spcPts val="480"/>
              </a:spcBef>
              <a:buClr>
                <a:schemeClr val="dk1"/>
              </a:buClr>
              <a:buSzPct val="25000"/>
              <a:buFont typeface="Arial"/>
              <a:buNone/>
            </a:pPr>
            <a:r>
              <a:rPr lang="en-US" sz="2400" dirty="0">
                <a:solidFill>
                  <a:schemeClr val="tx1"/>
                </a:solidFill>
                <a:latin typeface="Open Sans Semibold"/>
                <a:ea typeface="Calibri"/>
                <a:cs typeface="Open Sans Semibold"/>
                <a:sym typeface="Calibri"/>
              </a:rPr>
              <a:t>6.   Destruction</a:t>
            </a:r>
          </a:p>
          <a:p>
            <a:pPr marL="342900" indent="-342900">
              <a:spcBef>
                <a:spcPts val="640"/>
              </a:spcBef>
              <a:buClr>
                <a:schemeClr val="dk1"/>
              </a:buClr>
              <a:buSzPct val="100000"/>
              <a:buFont typeface="Arial"/>
              <a:buNone/>
            </a:pPr>
            <a:endParaRPr lang="en-US" sz="2400" dirty="0">
              <a:solidFill>
                <a:schemeClr val="tx1"/>
              </a:solidFill>
              <a:latin typeface="Open Sans Semibold"/>
              <a:ea typeface="Calibri"/>
              <a:cs typeface="Open Sans Semibold"/>
              <a:sym typeface="Calibri"/>
            </a:endParaRPr>
          </a:p>
        </p:txBody>
      </p:sp>
      <p:pic>
        <p:nvPicPr>
          <p:cNvPr id="7" name="Picture 6" descr="CSSLP_Domain2_PPT_R7_Slide22.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9144" y="1283447"/>
            <a:ext cx="5486400" cy="4965700"/>
          </a:xfrm>
          <a:prstGeom prst="rect">
            <a:avLst/>
          </a:prstGeom>
        </p:spPr>
      </p:pic>
    </p:spTree>
    <p:extLst>
      <p:ext uri="{BB962C8B-B14F-4D97-AF65-F5344CB8AC3E}">
        <p14:creationId xmlns:p14="http://schemas.microsoft.com/office/powerpoint/2010/main" val="14744508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Asset Lifecycle</a:t>
            </a:r>
            <a:endParaRPr lang="en-US" sz="6000" dirty="0"/>
          </a:p>
        </p:txBody>
      </p:sp>
      <p:sp>
        <p:nvSpPr>
          <p:cNvPr id="2" name="Rectangle 1"/>
          <p:cNvSpPr/>
          <p:nvPr/>
        </p:nvSpPr>
        <p:spPr>
          <a:xfrm>
            <a:off x="5009686" y="2610332"/>
            <a:ext cx="364555" cy="224582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6" name="Picture 5" descr="CSSLP_Domain2_PPT_R7_Slide23.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7702" y="724716"/>
            <a:ext cx="8077200" cy="5524500"/>
          </a:xfrm>
          <a:prstGeom prst="rect">
            <a:avLst/>
          </a:prstGeom>
        </p:spPr>
      </p:pic>
    </p:spTree>
    <p:extLst>
      <p:ext uri="{BB962C8B-B14F-4D97-AF65-F5344CB8AC3E}">
        <p14:creationId xmlns:p14="http://schemas.microsoft.com/office/powerpoint/2010/main" val="29724594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0" y="559553"/>
            <a:ext cx="10813355" cy="1143000"/>
          </a:xfrm>
        </p:spPr>
        <p:txBody>
          <a:bodyPr>
            <a:noAutofit/>
          </a:bodyPr>
          <a:lstStyle/>
          <a:p>
            <a:pPr>
              <a:lnSpc>
                <a:spcPct val="110000"/>
              </a:lnSpc>
            </a:pPr>
            <a:r>
              <a:rPr lang="en-US" sz="5400" spc="-50" dirty="0"/>
              <a:t>Differences between Classification and Categorization</a:t>
            </a:r>
          </a:p>
        </p:txBody>
      </p:sp>
      <p:sp>
        <p:nvSpPr>
          <p:cNvPr id="10" name="Content Placeholder 2"/>
          <p:cNvSpPr txBox="1">
            <a:spLocks/>
          </p:cNvSpPr>
          <p:nvPr/>
        </p:nvSpPr>
        <p:spPr>
          <a:xfrm>
            <a:off x="2432697" y="3910736"/>
            <a:ext cx="3491853" cy="589896"/>
          </a:xfrm>
          <a:prstGeom prst="rect">
            <a:avLst/>
          </a:prstGeom>
        </p:spPr>
        <p:txBody>
          <a:bodyPr/>
          <a:lstStyle>
            <a:lvl1pPr marL="342814" indent="-342814" algn="l" defTabSz="457086" rtl="0" eaLnBrk="1" latinLnBrk="0" hangingPunct="1">
              <a:spcBef>
                <a:spcPct val="20000"/>
              </a:spcBef>
              <a:buClr>
                <a:srgbClr val="851619"/>
              </a:buClr>
              <a:buFont typeface="Arial"/>
              <a:buChar char="•"/>
              <a:defRPr sz="3233" b="1" kern="1200">
                <a:solidFill>
                  <a:schemeClr val="tx1"/>
                </a:solidFill>
                <a:latin typeface="+mn-lt"/>
                <a:ea typeface="+mn-ea"/>
                <a:cs typeface="+mn-cs"/>
              </a:defRPr>
            </a:lvl1pPr>
            <a:lvl2pPr marL="742765" indent="-285678" algn="l" defTabSz="457086" rtl="0" eaLnBrk="1" latinLnBrk="0" hangingPunct="1">
              <a:spcBef>
                <a:spcPct val="20000"/>
              </a:spcBef>
              <a:buClr>
                <a:srgbClr val="851619"/>
              </a:buClr>
              <a:buFont typeface="Arial"/>
              <a:buChar char="–"/>
              <a:defRPr sz="2812" kern="1200">
                <a:solidFill>
                  <a:schemeClr val="tx1"/>
                </a:solidFill>
                <a:latin typeface="+mn-lt"/>
                <a:ea typeface="+mn-ea"/>
                <a:cs typeface="+mn-cs"/>
              </a:defRPr>
            </a:lvl2pPr>
            <a:lvl3pPr marL="1142715" indent="-228544" algn="l" defTabSz="457086" rtl="0" eaLnBrk="1" latinLnBrk="0" hangingPunct="1">
              <a:spcBef>
                <a:spcPct val="20000"/>
              </a:spcBef>
              <a:buClr>
                <a:srgbClr val="851619"/>
              </a:buClr>
              <a:buFont typeface="Arial"/>
              <a:buChar char="•"/>
              <a:defRPr sz="2390" kern="1200">
                <a:solidFill>
                  <a:schemeClr val="tx1"/>
                </a:solidFill>
                <a:latin typeface="+mn-lt"/>
                <a:ea typeface="+mn-ea"/>
                <a:cs typeface="+mn-cs"/>
              </a:defRPr>
            </a:lvl3pPr>
            <a:lvl4pPr marL="1599800"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4pPr>
            <a:lvl5pPr marL="2056886"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5pPr>
            <a:lvl6pPr marL="2513972" indent="-228544" algn="l" defTabSz="457086" rtl="0" eaLnBrk="1" latinLnBrk="0" hangingPunct="1">
              <a:spcBef>
                <a:spcPct val="20000"/>
              </a:spcBef>
              <a:buFont typeface="Arial"/>
              <a:buChar char="•"/>
              <a:defRPr sz="1968"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968"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968"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968" kern="1200">
                <a:solidFill>
                  <a:schemeClr val="tx1"/>
                </a:solidFill>
                <a:latin typeface="+mn-lt"/>
                <a:ea typeface="+mn-ea"/>
                <a:cs typeface="+mn-cs"/>
              </a:defRPr>
            </a:lvl9pPr>
          </a:lstStyle>
          <a:p>
            <a:pPr>
              <a:buClr>
                <a:schemeClr val="tx1"/>
              </a:buClr>
            </a:pPr>
            <a:r>
              <a:rPr lang="en-US" sz="2200" b="0" dirty="0">
                <a:latin typeface="Open Sans Semibold" charset="0"/>
              </a:rPr>
              <a:t>The act of forming into a class or classes </a:t>
            </a:r>
          </a:p>
          <a:p>
            <a:pPr>
              <a:buClr>
                <a:schemeClr val="tx1"/>
              </a:buClr>
            </a:pPr>
            <a:r>
              <a:rPr lang="en-US" sz="2200" b="0" dirty="0">
                <a:latin typeface="Open Sans Semibold" charset="0"/>
              </a:rPr>
              <a:t>A distribution into groups, as classes according to common attributes </a:t>
            </a:r>
          </a:p>
        </p:txBody>
      </p:sp>
      <p:sp>
        <p:nvSpPr>
          <p:cNvPr id="11" name="Flowchart: Off-page Connector 23"/>
          <p:cNvSpPr/>
          <p:nvPr/>
        </p:nvSpPr>
        <p:spPr>
          <a:xfrm>
            <a:off x="2432698" y="2012116"/>
            <a:ext cx="3491852" cy="1788045"/>
          </a:xfrm>
          <a:prstGeom prst="flowChartOffpageConnector">
            <a:avLst/>
          </a:prstGeom>
          <a:solidFill>
            <a:srgbClr val="E4E3E8"/>
          </a:solidFill>
          <a:ln w="12700" cap="flat" cmpd="sng" algn="ctr">
            <a:solidFill>
              <a:srgbClr val="7F7F7F"/>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noProof="0" dirty="0">
                <a:ln>
                  <a:noFill/>
                </a:ln>
                <a:effectLst/>
                <a:uLnTx/>
                <a:uFillTx/>
                <a:latin typeface="Open Sans Semibold" charset="0"/>
                <a:ea typeface="+mn-ea"/>
                <a:cs typeface="+mn-cs"/>
              </a:rPr>
              <a:t>Classification</a:t>
            </a:r>
          </a:p>
        </p:txBody>
      </p:sp>
      <p:sp>
        <p:nvSpPr>
          <p:cNvPr id="12" name="Flowchart: Off-page Connector 26"/>
          <p:cNvSpPr/>
          <p:nvPr/>
        </p:nvSpPr>
        <p:spPr>
          <a:xfrm>
            <a:off x="6210300" y="2012115"/>
            <a:ext cx="3411199" cy="1788045"/>
          </a:xfrm>
          <a:prstGeom prst="flowChartOffpageConnector">
            <a:avLst/>
          </a:prstGeom>
          <a:solidFill>
            <a:srgbClr val="E4E3E8"/>
          </a:solidFill>
          <a:ln w="12700" cap="flat" cmpd="sng" algn="ctr">
            <a:solidFill>
              <a:srgbClr val="7F7F7F"/>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noProof="0" dirty="0">
                <a:ln>
                  <a:noFill/>
                </a:ln>
                <a:effectLst/>
                <a:uLnTx/>
                <a:uFillTx/>
                <a:latin typeface="Open Sans Semibold" charset="0"/>
                <a:ea typeface="+mn-ea"/>
                <a:cs typeface="+mn-cs"/>
              </a:rPr>
              <a:t>Categorization</a:t>
            </a:r>
          </a:p>
        </p:txBody>
      </p:sp>
      <p:sp>
        <p:nvSpPr>
          <p:cNvPr id="13" name="Content Placeholder 2"/>
          <p:cNvSpPr txBox="1">
            <a:spLocks/>
          </p:cNvSpPr>
          <p:nvPr/>
        </p:nvSpPr>
        <p:spPr>
          <a:xfrm>
            <a:off x="6229350" y="3910736"/>
            <a:ext cx="3562171" cy="589896"/>
          </a:xfrm>
          <a:prstGeom prst="rect">
            <a:avLst/>
          </a:prstGeom>
        </p:spPr>
        <p:txBody>
          <a:bodyPr/>
          <a:lstStyle>
            <a:lvl1pPr marL="342814" indent="-342814" algn="l" defTabSz="457086" rtl="0" eaLnBrk="1" latinLnBrk="0" hangingPunct="1">
              <a:spcBef>
                <a:spcPct val="20000"/>
              </a:spcBef>
              <a:buClr>
                <a:srgbClr val="851619"/>
              </a:buClr>
              <a:buFont typeface="Arial"/>
              <a:buChar char="•"/>
              <a:defRPr sz="3233" b="1" kern="1200">
                <a:solidFill>
                  <a:schemeClr val="tx1"/>
                </a:solidFill>
                <a:latin typeface="+mn-lt"/>
                <a:ea typeface="+mn-ea"/>
                <a:cs typeface="+mn-cs"/>
              </a:defRPr>
            </a:lvl1pPr>
            <a:lvl2pPr marL="742765" indent="-285678" algn="l" defTabSz="457086" rtl="0" eaLnBrk="1" latinLnBrk="0" hangingPunct="1">
              <a:spcBef>
                <a:spcPct val="20000"/>
              </a:spcBef>
              <a:buClr>
                <a:srgbClr val="851619"/>
              </a:buClr>
              <a:buFont typeface="Arial"/>
              <a:buChar char="–"/>
              <a:defRPr sz="2812" kern="1200">
                <a:solidFill>
                  <a:schemeClr val="tx1"/>
                </a:solidFill>
                <a:latin typeface="+mn-lt"/>
                <a:ea typeface="+mn-ea"/>
                <a:cs typeface="+mn-cs"/>
              </a:defRPr>
            </a:lvl2pPr>
            <a:lvl3pPr marL="1142715" indent="-228544" algn="l" defTabSz="457086" rtl="0" eaLnBrk="1" latinLnBrk="0" hangingPunct="1">
              <a:spcBef>
                <a:spcPct val="20000"/>
              </a:spcBef>
              <a:buClr>
                <a:srgbClr val="851619"/>
              </a:buClr>
              <a:buFont typeface="Arial"/>
              <a:buChar char="•"/>
              <a:defRPr sz="2390" kern="1200">
                <a:solidFill>
                  <a:schemeClr val="tx1"/>
                </a:solidFill>
                <a:latin typeface="+mn-lt"/>
                <a:ea typeface="+mn-ea"/>
                <a:cs typeface="+mn-cs"/>
              </a:defRPr>
            </a:lvl3pPr>
            <a:lvl4pPr marL="1599800"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4pPr>
            <a:lvl5pPr marL="2056886" indent="-228544" algn="l" defTabSz="457086" rtl="0" eaLnBrk="1" latinLnBrk="0" hangingPunct="1">
              <a:spcBef>
                <a:spcPct val="20000"/>
              </a:spcBef>
              <a:buClr>
                <a:srgbClr val="851619"/>
              </a:buClr>
              <a:buFont typeface="Arial"/>
              <a:buChar char="»"/>
              <a:defRPr sz="1968" kern="1200">
                <a:solidFill>
                  <a:schemeClr val="tx1"/>
                </a:solidFill>
                <a:latin typeface="+mn-lt"/>
                <a:ea typeface="+mn-ea"/>
                <a:cs typeface="+mn-cs"/>
              </a:defRPr>
            </a:lvl5pPr>
            <a:lvl6pPr marL="2513972" indent="-228544" algn="l" defTabSz="457086" rtl="0" eaLnBrk="1" latinLnBrk="0" hangingPunct="1">
              <a:spcBef>
                <a:spcPct val="20000"/>
              </a:spcBef>
              <a:buFont typeface="Arial"/>
              <a:buChar char="•"/>
              <a:defRPr sz="1968"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968"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968"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968" kern="1200">
                <a:solidFill>
                  <a:schemeClr val="tx1"/>
                </a:solidFill>
                <a:latin typeface="+mn-lt"/>
                <a:ea typeface="+mn-ea"/>
                <a:cs typeface="+mn-cs"/>
              </a:defRPr>
            </a:lvl9pPr>
          </a:lstStyle>
          <a:p>
            <a:pPr>
              <a:buClr>
                <a:schemeClr val="tx1"/>
              </a:buClr>
            </a:pPr>
            <a:r>
              <a:rPr lang="en-US" sz="2200" b="0" dirty="0">
                <a:latin typeface="Open Sans Semibold" charset="0"/>
              </a:rPr>
              <a:t>The process of sorting or arranging things into classes</a:t>
            </a:r>
          </a:p>
        </p:txBody>
      </p:sp>
    </p:spTree>
    <p:extLst>
      <p:ext uri="{BB962C8B-B14F-4D97-AF65-F5344CB8AC3E}">
        <p14:creationId xmlns:p14="http://schemas.microsoft.com/office/powerpoint/2010/main" val="7590298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Classification</a:t>
            </a:r>
            <a:endParaRPr lang="en-US" sz="6000" dirty="0"/>
          </a:p>
        </p:txBody>
      </p:sp>
      <p:sp>
        <p:nvSpPr>
          <p:cNvPr id="2" name="Rectangle 1"/>
          <p:cNvSpPr/>
          <p:nvPr/>
        </p:nvSpPr>
        <p:spPr>
          <a:xfrm>
            <a:off x="1233300" y="1740069"/>
            <a:ext cx="9853799" cy="1200329"/>
          </a:xfrm>
          <a:prstGeom prst="rect">
            <a:avLst/>
          </a:prstGeom>
        </p:spPr>
        <p:txBody>
          <a:bodyPr wrap="square">
            <a:spAutoFit/>
          </a:bodyPr>
          <a:lstStyle/>
          <a:p>
            <a:pPr lvl="0">
              <a:buSzPct val="25000"/>
            </a:pPr>
            <a:r>
              <a:rPr lang="en-US" sz="2400" dirty="0">
                <a:solidFill>
                  <a:srgbClr val="000000"/>
                </a:solidFill>
                <a:latin typeface="Open Sans Semibold"/>
                <a:ea typeface="Calibri"/>
                <a:cs typeface="Open Sans Semibold"/>
                <a:sym typeface="Calibri"/>
              </a:rPr>
              <a:t>Ensures assets are marked and protected (based on value) in such a way that only those with an appropriate level of clearance can have access to the information. </a:t>
            </a:r>
          </a:p>
        </p:txBody>
      </p:sp>
    </p:spTree>
    <p:extLst>
      <p:ext uri="{BB962C8B-B14F-4D97-AF65-F5344CB8AC3E}">
        <p14:creationId xmlns:p14="http://schemas.microsoft.com/office/powerpoint/2010/main" val="3345648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Categorization</a:t>
            </a:r>
            <a:endParaRPr lang="en-US" sz="6000" dirty="0"/>
          </a:p>
        </p:txBody>
      </p:sp>
      <p:sp>
        <p:nvSpPr>
          <p:cNvPr id="11" name="Shape 396"/>
          <p:cNvSpPr txBox="1"/>
          <p:nvPr/>
        </p:nvSpPr>
        <p:spPr>
          <a:xfrm>
            <a:off x="4091293" y="3620486"/>
            <a:ext cx="7249120" cy="4349472"/>
          </a:xfrm>
          <a:prstGeom prst="rect">
            <a:avLst/>
          </a:prstGeom>
          <a:noFill/>
          <a:ln>
            <a:noFill/>
          </a:ln>
        </p:spPr>
        <p:txBody>
          <a:bodyPr wrap="square" lIns="167625" tIns="167625" rIns="167625" bIns="167625" anchor="ctr" anchorCtr="0">
            <a:noAutofit/>
          </a:bodyPr>
          <a:lstStyle/>
          <a:p>
            <a:pPr marL="0" marR="0" lvl="0" indent="0" algn="ctr" rtl="0">
              <a:lnSpc>
                <a:spcPct val="90000"/>
              </a:lnSpc>
              <a:spcBef>
                <a:spcPts val="0"/>
              </a:spcBef>
              <a:spcAft>
                <a:spcPts val="0"/>
              </a:spcAft>
              <a:buSzPct val="25000"/>
              <a:buNone/>
            </a:pPr>
            <a:endParaRPr lang="en-US" sz="4400" b="1" dirty="0">
              <a:solidFill>
                <a:schemeClr val="lt1"/>
              </a:solidFill>
              <a:latin typeface="Calibri"/>
              <a:ea typeface="Calibri"/>
              <a:cs typeface="Calibri"/>
              <a:sym typeface="Calibri"/>
            </a:endParaRPr>
          </a:p>
        </p:txBody>
      </p:sp>
      <p:sp>
        <p:nvSpPr>
          <p:cNvPr id="2" name="Rectangle 1"/>
          <p:cNvSpPr/>
          <p:nvPr/>
        </p:nvSpPr>
        <p:spPr>
          <a:xfrm>
            <a:off x="1195201" y="1773372"/>
            <a:ext cx="10145212" cy="830997"/>
          </a:xfrm>
          <a:prstGeom prst="rect">
            <a:avLst/>
          </a:prstGeom>
        </p:spPr>
        <p:txBody>
          <a:bodyPr wrap="square">
            <a:spAutoFit/>
          </a:bodyPr>
          <a:lstStyle/>
          <a:p>
            <a:pPr lvl="0">
              <a:buSzPct val="25000"/>
            </a:pPr>
            <a:r>
              <a:rPr lang="en-US" sz="2400" dirty="0">
                <a:solidFill>
                  <a:srgbClr val="000000"/>
                </a:solidFill>
                <a:latin typeface="Open Sans Semibold"/>
                <a:ea typeface="Calibri"/>
                <a:cs typeface="Open Sans Semibold"/>
                <a:sym typeface="Calibri"/>
              </a:rPr>
              <a:t>The process of determining the impact of the loss of confidentiality, integrity, or availability of the information to an organization. </a:t>
            </a:r>
          </a:p>
        </p:txBody>
      </p:sp>
    </p:spTree>
    <p:extLst>
      <p:ext uri="{BB962C8B-B14F-4D97-AF65-F5344CB8AC3E}">
        <p14:creationId xmlns:p14="http://schemas.microsoft.com/office/powerpoint/2010/main" val="2946387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Data Classification Policy</a:t>
            </a:r>
            <a:endParaRPr lang="en-US" sz="6000" dirty="0"/>
          </a:p>
        </p:txBody>
      </p:sp>
      <p:sp>
        <p:nvSpPr>
          <p:cNvPr id="9" name="Shape 404"/>
          <p:cNvSpPr/>
          <p:nvPr/>
        </p:nvSpPr>
        <p:spPr>
          <a:xfrm>
            <a:off x="1287947" y="1934212"/>
            <a:ext cx="3115381" cy="1869229"/>
          </a:xfrm>
          <a:prstGeom prst="rect">
            <a:avLst/>
          </a:prstGeom>
          <a:solidFill>
            <a:srgbClr val="D1D2D0"/>
          </a:solid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0" name="Shape 405"/>
          <p:cNvSpPr txBox="1"/>
          <p:nvPr/>
        </p:nvSpPr>
        <p:spPr>
          <a:xfrm>
            <a:off x="1287947" y="1934212"/>
            <a:ext cx="3115381" cy="1869229"/>
          </a:xfrm>
          <a:prstGeom prst="rect">
            <a:avLst/>
          </a:prstGeom>
          <a:solidFill>
            <a:srgbClr val="E4E3E8"/>
          </a:solid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Who will have access to the data</a:t>
            </a:r>
          </a:p>
        </p:txBody>
      </p:sp>
      <p:sp>
        <p:nvSpPr>
          <p:cNvPr id="12" name="Shape 406"/>
          <p:cNvSpPr/>
          <p:nvPr/>
        </p:nvSpPr>
        <p:spPr>
          <a:xfrm>
            <a:off x="4714868" y="1934212"/>
            <a:ext cx="3115381" cy="1869229"/>
          </a:xfrm>
          <a:prstGeom prst="rect">
            <a:avLst/>
          </a:prstGeom>
          <a:solidFill>
            <a:srgbClr val="D1D2D0"/>
          </a:solid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3" name="Shape 407"/>
          <p:cNvSpPr txBox="1"/>
          <p:nvPr/>
        </p:nvSpPr>
        <p:spPr>
          <a:xfrm>
            <a:off x="4714868" y="1934212"/>
            <a:ext cx="3115381" cy="1869229"/>
          </a:xfrm>
          <a:prstGeom prst="rect">
            <a:avLst/>
          </a:prstGeom>
          <a:solidFill>
            <a:srgbClr val="E4E3E8"/>
          </a:solid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How the data </a:t>
            </a:r>
            <a:br>
              <a:rPr lang="en-US" sz="2400" dirty="0">
                <a:solidFill>
                  <a:srgbClr val="000000"/>
                </a:solidFill>
                <a:latin typeface="Open Sans Semibold"/>
                <a:ea typeface="Calibri"/>
                <a:cs typeface="Open Sans Semibold"/>
                <a:sym typeface="Calibri"/>
              </a:rPr>
            </a:br>
            <a:r>
              <a:rPr lang="en-US" sz="2400" dirty="0">
                <a:solidFill>
                  <a:srgbClr val="000000"/>
                </a:solidFill>
                <a:latin typeface="Open Sans Semibold"/>
                <a:ea typeface="Calibri"/>
                <a:cs typeface="Open Sans Semibold"/>
                <a:sym typeface="Calibri"/>
              </a:rPr>
              <a:t>is secured </a:t>
            </a:r>
          </a:p>
        </p:txBody>
      </p:sp>
      <p:sp>
        <p:nvSpPr>
          <p:cNvPr id="14" name="Shape 408"/>
          <p:cNvSpPr/>
          <p:nvPr/>
        </p:nvSpPr>
        <p:spPr>
          <a:xfrm>
            <a:off x="8141787" y="1934212"/>
            <a:ext cx="3115381" cy="1869229"/>
          </a:xfrm>
          <a:prstGeom prst="rect">
            <a:avLst/>
          </a:prstGeom>
          <a:solidFill>
            <a:srgbClr val="D1D2D0"/>
          </a:solid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5" name="Shape 409"/>
          <p:cNvSpPr txBox="1"/>
          <p:nvPr/>
        </p:nvSpPr>
        <p:spPr>
          <a:xfrm>
            <a:off x="8141787" y="1934212"/>
            <a:ext cx="3115381" cy="1869229"/>
          </a:xfrm>
          <a:prstGeom prst="rect">
            <a:avLst/>
          </a:prstGeom>
          <a:solidFill>
            <a:srgbClr val="E4E3E8"/>
          </a:solid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How long the data is to be retained</a:t>
            </a:r>
          </a:p>
        </p:txBody>
      </p:sp>
      <p:sp>
        <p:nvSpPr>
          <p:cNvPr id="16" name="Shape 410"/>
          <p:cNvSpPr/>
          <p:nvPr/>
        </p:nvSpPr>
        <p:spPr>
          <a:xfrm>
            <a:off x="1287947" y="4114980"/>
            <a:ext cx="3115381" cy="1869229"/>
          </a:xfrm>
          <a:prstGeom prst="rect">
            <a:avLst/>
          </a:prstGeom>
          <a:solidFill>
            <a:srgbClr val="D1D2D0"/>
          </a:solid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7" name="Shape 411"/>
          <p:cNvSpPr txBox="1"/>
          <p:nvPr/>
        </p:nvSpPr>
        <p:spPr>
          <a:xfrm>
            <a:off x="1287947" y="4114980"/>
            <a:ext cx="3115381" cy="1869229"/>
          </a:xfrm>
          <a:prstGeom prst="rect">
            <a:avLst/>
          </a:prstGeom>
          <a:solidFill>
            <a:srgbClr val="E4E3E8"/>
          </a:solid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What method(s) should be used to dispose of the data</a:t>
            </a:r>
          </a:p>
        </p:txBody>
      </p:sp>
      <p:sp>
        <p:nvSpPr>
          <p:cNvPr id="18" name="Shape 412"/>
          <p:cNvSpPr/>
          <p:nvPr/>
        </p:nvSpPr>
        <p:spPr>
          <a:xfrm>
            <a:off x="4714868" y="4114980"/>
            <a:ext cx="3115381" cy="1869229"/>
          </a:xfrm>
          <a:prstGeom prst="rect">
            <a:avLst/>
          </a:prstGeom>
          <a:solidFill>
            <a:srgbClr val="D1D2D0"/>
          </a:solid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9" name="Shape 413"/>
          <p:cNvSpPr txBox="1"/>
          <p:nvPr/>
        </p:nvSpPr>
        <p:spPr>
          <a:xfrm>
            <a:off x="4714868" y="4114980"/>
            <a:ext cx="3115381" cy="1869229"/>
          </a:xfrm>
          <a:prstGeom prst="rect">
            <a:avLst/>
          </a:prstGeom>
          <a:solidFill>
            <a:srgbClr val="E4E3E8"/>
          </a:solid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Whether the data needs to be encrypted</a:t>
            </a:r>
          </a:p>
        </p:txBody>
      </p:sp>
      <p:sp>
        <p:nvSpPr>
          <p:cNvPr id="20" name="Shape 414"/>
          <p:cNvSpPr/>
          <p:nvPr/>
        </p:nvSpPr>
        <p:spPr>
          <a:xfrm>
            <a:off x="8141787" y="4114980"/>
            <a:ext cx="3115381" cy="1869229"/>
          </a:xfrm>
          <a:prstGeom prst="rect">
            <a:avLst/>
          </a:prstGeom>
          <a:solidFill>
            <a:srgbClr val="D1D2D0"/>
          </a:solid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1" name="Shape 415"/>
          <p:cNvSpPr txBox="1"/>
          <p:nvPr/>
        </p:nvSpPr>
        <p:spPr>
          <a:xfrm>
            <a:off x="8141787" y="4114980"/>
            <a:ext cx="3115381" cy="1869229"/>
          </a:xfrm>
          <a:prstGeom prst="rect">
            <a:avLst/>
          </a:prstGeom>
          <a:solidFill>
            <a:srgbClr val="E4E3E8"/>
          </a:solid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The appropriate use of the data</a:t>
            </a:r>
          </a:p>
        </p:txBody>
      </p:sp>
    </p:spTree>
    <p:extLst>
      <p:ext uri="{BB962C8B-B14F-4D97-AF65-F5344CB8AC3E}">
        <p14:creationId xmlns:p14="http://schemas.microsoft.com/office/powerpoint/2010/main" val="7303030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422"/>
          <p:cNvSpPr txBox="1">
            <a:spLocks/>
          </p:cNvSpPr>
          <p:nvPr/>
        </p:nvSpPr>
        <p:spPr>
          <a:xfrm>
            <a:off x="1368653" y="2093265"/>
            <a:ext cx="10035466" cy="1388662"/>
          </a:xfrm>
          <a:prstGeom prst="rect">
            <a:avLst/>
          </a:prstGeom>
          <a:noFill/>
          <a:ln>
            <a:noFill/>
          </a:ln>
        </p:spPr>
        <p:txBody>
          <a:bodyPr wrap="square" lIns="91425" tIns="45700" rIns="91425" bIns="45700" anchor="t" anchorCtr="0">
            <a:noAutofit/>
          </a:bodyPr>
          <a:lstStyle>
            <a:lvl1pPr marL="342814" indent="-342814" algn="l" defTabSz="457086" rtl="0" eaLnBrk="1" latinLnBrk="0" hangingPunct="1">
              <a:spcBef>
                <a:spcPct val="20000"/>
              </a:spcBef>
              <a:buClr>
                <a:srgbClr val="95D600"/>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95D600"/>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95D600"/>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95D600"/>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spcBef>
                <a:spcPts val="0"/>
              </a:spcBef>
              <a:buClr>
                <a:srgbClr val="516275"/>
              </a:buClr>
              <a:buSzPct val="25000"/>
              <a:buFont typeface="Arial"/>
              <a:buNone/>
            </a:pPr>
            <a:r>
              <a:rPr lang="en-US" b="1" dirty="0">
                <a:solidFill>
                  <a:schemeClr val="tx1"/>
                </a:solidFill>
                <a:ea typeface="Open Sans"/>
                <a:sym typeface="Open Sans"/>
              </a:rPr>
              <a:t>INSTRUCTIONS</a:t>
            </a:r>
          </a:p>
          <a:p>
            <a:pPr marL="0" indent="0">
              <a:spcBef>
                <a:spcPts val="480"/>
              </a:spcBef>
              <a:buClr>
                <a:srgbClr val="516275"/>
              </a:buClr>
              <a:buSzPct val="25000"/>
              <a:buFont typeface="Arial"/>
              <a:buNone/>
            </a:pPr>
            <a:r>
              <a:rPr lang="en-US" dirty="0">
                <a:solidFill>
                  <a:schemeClr val="tx1"/>
                </a:solidFill>
                <a:ea typeface="Open Sans"/>
                <a:sym typeface="Open Sans"/>
              </a:rPr>
              <a:t>Working with a partner, discuss how you would apply each of the policy considerations in your organization.</a:t>
            </a:r>
          </a:p>
        </p:txBody>
      </p:sp>
      <p:grpSp>
        <p:nvGrpSpPr>
          <p:cNvPr id="11" name="Shape 423"/>
          <p:cNvGrpSpPr/>
          <p:nvPr/>
        </p:nvGrpSpPr>
        <p:grpSpPr>
          <a:xfrm>
            <a:off x="1475688" y="3539885"/>
            <a:ext cx="9257280" cy="2401002"/>
            <a:chOff x="379333" y="1760"/>
            <a:chExt cx="7470933" cy="3035066"/>
          </a:xfrm>
          <a:solidFill>
            <a:srgbClr val="E4E3E8"/>
          </a:solidFill>
        </p:grpSpPr>
        <p:sp>
          <p:nvSpPr>
            <p:cNvPr id="16" name="Shape 424"/>
            <p:cNvSpPr/>
            <p:nvPr/>
          </p:nvSpPr>
          <p:spPr>
            <a:xfrm>
              <a:off x="379333" y="1760"/>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7" name="Shape 425"/>
            <p:cNvSpPr txBox="1"/>
            <p:nvPr/>
          </p:nvSpPr>
          <p:spPr>
            <a:xfrm>
              <a:off x="379333" y="1760"/>
              <a:ext cx="2334666" cy="140080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spcBef>
                  <a:spcPts val="0"/>
                </a:spcBef>
                <a:spcAft>
                  <a:spcPts val="0"/>
                </a:spcAft>
                <a:buSzPct val="25000"/>
                <a:buNone/>
              </a:pPr>
              <a:r>
                <a:rPr lang="en-US" sz="2000" dirty="0">
                  <a:solidFill>
                    <a:srgbClr val="000000"/>
                  </a:solidFill>
                  <a:latin typeface="Open Sans Semibold"/>
                  <a:ea typeface="Calibri"/>
                  <a:cs typeface="Open Sans Semibold"/>
                  <a:sym typeface="Calibri"/>
                </a:rPr>
                <a:t>Who has access </a:t>
              </a:r>
              <a:br>
                <a:rPr lang="en-US" sz="2000" dirty="0">
                  <a:solidFill>
                    <a:srgbClr val="000000"/>
                  </a:solidFill>
                  <a:latin typeface="Open Sans Semibold"/>
                  <a:ea typeface="Calibri"/>
                  <a:cs typeface="Open Sans Semibold"/>
                  <a:sym typeface="Calibri"/>
                </a:rPr>
              </a:br>
              <a:r>
                <a:rPr lang="en-US" sz="2000" dirty="0">
                  <a:solidFill>
                    <a:srgbClr val="000000"/>
                  </a:solidFill>
                  <a:latin typeface="Open Sans Semibold"/>
                  <a:ea typeface="Calibri"/>
                  <a:cs typeface="Open Sans Semibold"/>
                  <a:sym typeface="Calibri"/>
                </a:rPr>
                <a:t>to the data</a:t>
              </a:r>
            </a:p>
          </p:txBody>
        </p:sp>
        <p:sp>
          <p:nvSpPr>
            <p:cNvPr id="18" name="Shape 426"/>
            <p:cNvSpPr/>
            <p:nvPr/>
          </p:nvSpPr>
          <p:spPr>
            <a:xfrm>
              <a:off x="2947466" y="1760"/>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9" name="Shape 427"/>
            <p:cNvSpPr txBox="1"/>
            <p:nvPr/>
          </p:nvSpPr>
          <p:spPr>
            <a:xfrm>
              <a:off x="2947466" y="1760"/>
              <a:ext cx="2334666" cy="140080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spcBef>
                  <a:spcPts val="0"/>
                </a:spcBef>
                <a:spcAft>
                  <a:spcPts val="0"/>
                </a:spcAft>
                <a:buSzPct val="25000"/>
                <a:buNone/>
              </a:pPr>
              <a:r>
                <a:rPr lang="en-US" sz="2000" dirty="0">
                  <a:solidFill>
                    <a:srgbClr val="000000"/>
                  </a:solidFill>
                  <a:latin typeface="Open Sans Semibold"/>
                  <a:ea typeface="Calibri"/>
                  <a:cs typeface="Open Sans Semibold"/>
                  <a:sym typeface="Calibri"/>
                </a:rPr>
                <a:t>How the data </a:t>
              </a:r>
              <a:br>
                <a:rPr lang="en-US" sz="2000" dirty="0">
                  <a:solidFill>
                    <a:srgbClr val="000000"/>
                  </a:solidFill>
                  <a:latin typeface="Open Sans Semibold"/>
                  <a:ea typeface="Calibri"/>
                  <a:cs typeface="Open Sans Semibold"/>
                  <a:sym typeface="Calibri"/>
                </a:rPr>
              </a:br>
              <a:r>
                <a:rPr lang="en-US" sz="2000" dirty="0">
                  <a:solidFill>
                    <a:srgbClr val="000000"/>
                  </a:solidFill>
                  <a:latin typeface="Open Sans Semibold"/>
                  <a:ea typeface="Calibri"/>
                  <a:cs typeface="Open Sans Semibold"/>
                  <a:sym typeface="Calibri"/>
                </a:rPr>
                <a:t>is secured</a:t>
              </a:r>
            </a:p>
          </p:txBody>
        </p:sp>
        <p:sp>
          <p:nvSpPr>
            <p:cNvPr id="20" name="Shape 428"/>
            <p:cNvSpPr/>
            <p:nvPr/>
          </p:nvSpPr>
          <p:spPr>
            <a:xfrm>
              <a:off x="5515600" y="1760"/>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1" name="Shape 429"/>
            <p:cNvSpPr txBox="1"/>
            <p:nvPr/>
          </p:nvSpPr>
          <p:spPr>
            <a:xfrm>
              <a:off x="5515600" y="1760"/>
              <a:ext cx="2334666" cy="140080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spcBef>
                  <a:spcPts val="0"/>
                </a:spcBef>
                <a:spcAft>
                  <a:spcPts val="0"/>
                </a:spcAft>
                <a:buSzPct val="25000"/>
                <a:buNone/>
              </a:pPr>
              <a:r>
                <a:rPr lang="en-US" sz="2000" dirty="0">
                  <a:solidFill>
                    <a:srgbClr val="000000"/>
                  </a:solidFill>
                  <a:latin typeface="Open Sans Semibold"/>
                  <a:ea typeface="Calibri"/>
                  <a:cs typeface="Open Sans Semibold"/>
                  <a:sym typeface="Calibri"/>
                </a:rPr>
                <a:t>How long the data </a:t>
              </a:r>
              <a:br>
                <a:rPr lang="en-US" sz="2000" dirty="0">
                  <a:solidFill>
                    <a:srgbClr val="000000"/>
                  </a:solidFill>
                  <a:latin typeface="Open Sans Semibold"/>
                  <a:ea typeface="Calibri"/>
                  <a:cs typeface="Open Sans Semibold"/>
                  <a:sym typeface="Calibri"/>
                </a:rPr>
              </a:br>
              <a:r>
                <a:rPr lang="en-US" sz="2000" dirty="0">
                  <a:solidFill>
                    <a:srgbClr val="000000"/>
                  </a:solidFill>
                  <a:latin typeface="Open Sans Semibold"/>
                  <a:ea typeface="Calibri"/>
                  <a:cs typeface="Open Sans Semibold"/>
                  <a:sym typeface="Calibri"/>
                </a:rPr>
                <a:t>is to be retained</a:t>
              </a:r>
            </a:p>
          </p:txBody>
        </p:sp>
        <p:sp>
          <p:nvSpPr>
            <p:cNvPr id="22" name="Shape 430"/>
            <p:cNvSpPr/>
            <p:nvPr/>
          </p:nvSpPr>
          <p:spPr>
            <a:xfrm>
              <a:off x="379333" y="1636026"/>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3" name="Shape 431"/>
            <p:cNvSpPr txBox="1"/>
            <p:nvPr/>
          </p:nvSpPr>
          <p:spPr>
            <a:xfrm>
              <a:off x="379333" y="1636026"/>
              <a:ext cx="2334666" cy="140080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spcBef>
                  <a:spcPts val="0"/>
                </a:spcBef>
                <a:spcAft>
                  <a:spcPts val="0"/>
                </a:spcAft>
                <a:buSzPct val="25000"/>
                <a:buNone/>
              </a:pPr>
              <a:r>
                <a:rPr lang="en-US" sz="2000" dirty="0">
                  <a:solidFill>
                    <a:srgbClr val="000000"/>
                  </a:solidFill>
                  <a:latin typeface="Open Sans Semibold"/>
                  <a:ea typeface="Calibri"/>
                  <a:cs typeface="Open Sans Semibold"/>
                  <a:sym typeface="Calibri"/>
                </a:rPr>
                <a:t>What method(s) should be used to dispose of the data</a:t>
              </a:r>
            </a:p>
          </p:txBody>
        </p:sp>
        <p:sp>
          <p:nvSpPr>
            <p:cNvPr id="24" name="Shape 432"/>
            <p:cNvSpPr/>
            <p:nvPr/>
          </p:nvSpPr>
          <p:spPr>
            <a:xfrm>
              <a:off x="2947466" y="1636026"/>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5" name="Shape 433"/>
            <p:cNvSpPr txBox="1"/>
            <p:nvPr/>
          </p:nvSpPr>
          <p:spPr>
            <a:xfrm>
              <a:off x="2947466" y="1636026"/>
              <a:ext cx="2334666" cy="140080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spcBef>
                  <a:spcPts val="0"/>
                </a:spcBef>
                <a:spcAft>
                  <a:spcPts val="0"/>
                </a:spcAft>
                <a:buSzPct val="25000"/>
                <a:buNone/>
              </a:pPr>
              <a:r>
                <a:rPr lang="en-US" sz="2000" dirty="0">
                  <a:solidFill>
                    <a:srgbClr val="000000"/>
                  </a:solidFill>
                  <a:latin typeface="Open Sans Semibold"/>
                  <a:ea typeface="Calibri"/>
                  <a:cs typeface="Open Sans Semibold"/>
                  <a:sym typeface="Calibri"/>
                </a:rPr>
                <a:t>Whether the </a:t>
              </a:r>
              <a:br>
                <a:rPr lang="en-US" sz="2000" dirty="0">
                  <a:solidFill>
                    <a:srgbClr val="000000"/>
                  </a:solidFill>
                  <a:latin typeface="Open Sans Semibold"/>
                  <a:ea typeface="Calibri"/>
                  <a:cs typeface="Open Sans Semibold"/>
                  <a:sym typeface="Calibri"/>
                </a:rPr>
              </a:br>
              <a:r>
                <a:rPr lang="en-US" sz="2000" dirty="0">
                  <a:solidFill>
                    <a:srgbClr val="000000"/>
                  </a:solidFill>
                  <a:latin typeface="Open Sans Semibold"/>
                  <a:ea typeface="Calibri"/>
                  <a:cs typeface="Open Sans Semibold"/>
                  <a:sym typeface="Calibri"/>
                </a:rPr>
                <a:t>data needs to </a:t>
              </a:r>
              <a:br>
                <a:rPr lang="en-US" sz="2000" dirty="0">
                  <a:solidFill>
                    <a:srgbClr val="000000"/>
                  </a:solidFill>
                  <a:latin typeface="Open Sans Semibold"/>
                  <a:ea typeface="Calibri"/>
                  <a:cs typeface="Open Sans Semibold"/>
                  <a:sym typeface="Calibri"/>
                </a:rPr>
              </a:br>
              <a:r>
                <a:rPr lang="en-US" sz="2000" dirty="0">
                  <a:solidFill>
                    <a:srgbClr val="000000"/>
                  </a:solidFill>
                  <a:latin typeface="Open Sans Semibold"/>
                  <a:ea typeface="Calibri"/>
                  <a:cs typeface="Open Sans Semibold"/>
                  <a:sym typeface="Calibri"/>
                </a:rPr>
                <a:t>be encrypted</a:t>
              </a:r>
            </a:p>
          </p:txBody>
        </p:sp>
        <p:sp>
          <p:nvSpPr>
            <p:cNvPr id="26" name="Shape 434"/>
            <p:cNvSpPr/>
            <p:nvPr/>
          </p:nvSpPr>
          <p:spPr>
            <a:xfrm>
              <a:off x="5515600" y="1636026"/>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7" name="Shape 435"/>
            <p:cNvSpPr txBox="1"/>
            <p:nvPr/>
          </p:nvSpPr>
          <p:spPr>
            <a:xfrm>
              <a:off x="5515600" y="1636026"/>
              <a:ext cx="2334666" cy="140080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spcBef>
                  <a:spcPts val="0"/>
                </a:spcBef>
                <a:spcAft>
                  <a:spcPts val="0"/>
                </a:spcAft>
                <a:buSzPct val="25000"/>
                <a:buNone/>
              </a:pPr>
              <a:r>
                <a:rPr lang="en-US" sz="2000" dirty="0">
                  <a:solidFill>
                    <a:srgbClr val="000000"/>
                  </a:solidFill>
                  <a:latin typeface="Open Sans Semibold"/>
                  <a:ea typeface="Calibri"/>
                  <a:cs typeface="Open Sans Semibold"/>
                  <a:sym typeface="Calibri"/>
                </a:rPr>
                <a:t>The appropriate </a:t>
              </a:r>
              <a:br>
                <a:rPr lang="en-US" sz="2000" dirty="0">
                  <a:solidFill>
                    <a:srgbClr val="000000"/>
                  </a:solidFill>
                  <a:latin typeface="Open Sans Semibold"/>
                  <a:ea typeface="Calibri"/>
                  <a:cs typeface="Open Sans Semibold"/>
                  <a:sym typeface="Calibri"/>
                </a:rPr>
              </a:br>
              <a:r>
                <a:rPr lang="en-US" sz="2000" dirty="0">
                  <a:solidFill>
                    <a:srgbClr val="000000"/>
                  </a:solidFill>
                  <a:latin typeface="Open Sans Semibold"/>
                  <a:ea typeface="Calibri"/>
                  <a:cs typeface="Open Sans Semibold"/>
                  <a:sym typeface="Calibri"/>
                </a:rPr>
                <a:t>use of the data</a:t>
              </a:r>
            </a:p>
          </p:txBody>
        </p:sp>
      </p:grpSp>
      <p:sp>
        <p:nvSpPr>
          <p:cNvPr id="33" name="Title 4"/>
          <p:cNvSpPr>
            <a:spLocks noGrp="1"/>
          </p:cNvSpPr>
          <p:nvPr>
            <p:ph type="title"/>
          </p:nvPr>
        </p:nvSpPr>
        <p:spPr>
          <a:xfrm>
            <a:off x="1360854" y="559553"/>
            <a:ext cx="8977643" cy="1143000"/>
          </a:xfrm>
        </p:spPr>
        <p:txBody>
          <a:bodyPr>
            <a:noAutofit/>
          </a:bodyPr>
          <a:lstStyle/>
          <a:p>
            <a:pPr>
              <a:lnSpc>
                <a:spcPct val="110000"/>
              </a:lnSpc>
            </a:pPr>
            <a:r>
              <a:rPr lang="en-US" sz="5400" dirty="0"/>
              <a:t>Activity: Applying Policy Considerations</a:t>
            </a:r>
            <a:r>
              <a:rPr lang="en-US" sz="5400" baseline="0" dirty="0"/>
              <a:t> </a:t>
            </a:r>
            <a:r>
              <a:rPr lang="en-US" sz="5400" dirty="0"/>
              <a:t>in Your Organization</a:t>
            </a:r>
          </a:p>
        </p:txBody>
      </p:sp>
      <p:pic>
        <p:nvPicPr>
          <p:cNvPr id="28" name="Picture 27" descr="group-activity-green.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62" y="733007"/>
            <a:ext cx="1067978" cy="667486"/>
          </a:xfrm>
          <a:prstGeom prst="rect">
            <a:avLst/>
          </a:prstGeom>
        </p:spPr>
      </p:pic>
    </p:spTree>
    <p:extLst>
      <p:ext uri="{BB962C8B-B14F-4D97-AF65-F5344CB8AC3E}">
        <p14:creationId xmlns:p14="http://schemas.microsoft.com/office/powerpoint/2010/main" val="1113565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p:cNvSpPr>
            <a:spLocks noGrp="1"/>
          </p:cNvSpPr>
          <p:nvPr>
            <p:ph type="title"/>
          </p:nvPr>
        </p:nvSpPr>
        <p:spPr/>
        <p:txBody>
          <a:bodyPr>
            <a:normAutofit/>
          </a:bodyPr>
          <a:lstStyle/>
          <a:p>
            <a:pPr lvl="0"/>
            <a:r>
              <a:rPr lang="en-US" sz="6000" dirty="0"/>
              <a:t>Course Agenda </a:t>
            </a:r>
            <a:r>
              <a:rPr lang="en-US" dirty="0"/>
              <a:t>(continued)</a:t>
            </a:r>
            <a:endParaRPr lang="en-US" sz="6000" dirty="0"/>
          </a:p>
        </p:txBody>
      </p:sp>
      <p:graphicFrame>
        <p:nvGraphicFramePr>
          <p:cNvPr id="10" name="Content Placeholder 1"/>
          <p:cNvGraphicFramePr>
            <a:graphicFrameLocks noGrp="1"/>
          </p:cNvGraphicFramePr>
          <p:nvPr>
            <p:ph sz="half" idx="10"/>
            <p:extLst>
              <p:ext uri="{D42A27DB-BD31-4B8C-83A1-F6EECF244321}">
                <p14:modId xmlns:p14="http://schemas.microsoft.com/office/powerpoint/2010/main" val="3479545903"/>
              </p:ext>
            </p:extLst>
          </p:nvPr>
        </p:nvGraphicFramePr>
        <p:xfrm>
          <a:off x="1158875" y="1811338"/>
          <a:ext cx="10037763" cy="49360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1751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graphicEl>
                                              <a:dgm id="{2B7A0789-F780-5D41-82E2-6001E6082878}"/>
                                            </p:graphicEl>
                                          </p:spTgt>
                                        </p:tgtEl>
                                        <p:attrNameLst>
                                          <p:attrName>style.visibility</p:attrName>
                                        </p:attrNameLst>
                                      </p:cBhvr>
                                      <p:to>
                                        <p:strVal val="visible"/>
                                      </p:to>
                                    </p:set>
                                    <p:animEffect transition="in" filter="fade">
                                      <p:cBhvr>
                                        <p:cTn id="7" dur="500"/>
                                        <p:tgtEl>
                                          <p:spTgt spid="10">
                                            <p:graphicEl>
                                              <a:dgm id="{2B7A0789-F780-5D41-82E2-6001E6082878}"/>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graphicEl>
                                              <a:dgm id="{1858FC74-4C3B-8C4E-AD18-F4DDE5356352}"/>
                                            </p:graphicEl>
                                          </p:spTgt>
                                        </p:tgtEl>
                                        <p:attrNameLst>
                                          <p:attrName>style.visibility</p:attrName>
                                        </p:attrNameLst>
                                      </p:cBhvr>
                                      <p:to>
                                        <p:strVal val="visible"/>
                                      </p:to>
                                    </p:set>
                                    <p:animEffect transition="in" filter="fade">
                                      <p:cBhvr>
                                        <p:cTn id="10" dur="500"/>
                                        <p:tgtEl>
                                          <p:spTgt spid="10">
                                            <p:graphicEl>
                                              <a:dgm id="{1858FC74-4C3B-8C4E-AD18-F4DDE535635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graphicEl>
                                              <a:dgm id="{81B6FAE2-23E4-4546-AD04-5A1B7DB6ED86}"/>
                                            </p:graphicEl>
                                          </p:spTgt>
                                        </p:tgtEl>
                                        <p:attrNameLst>
                                          <p:attrName>style.visibility</p:attrName>
                                        </p:attrNameLst>
                                      </p:cBhvr>
                                      <p:to>
                                        <p:strVal val="visible"/>
                                      </p:to>
                                    </p:set>
                                    <p:animEffect transition="in" filter="fade">
                                      <p:cBhvr>
                                        <p:cTn id="15" dur="500"/>
                                        <p:tgtEl>
                                          <p:spTgt spid="10">
                                            <p:graphicEl>
                                              <a:dgm id="{81B6FAE2-23E4-4546-AD04-5A1B7DB6ED86}"/>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graphicEl>
                                              <a:dgm id="{72098F93-2631-3946-8309-625790F0C226}"/>
                                            </p:graphicEl>
                                          </p:spTgt>
                                        </p:tgtEl>
                                        <p:attrNameLst>
                                          <p:attrName>style.visibility</p:attrName>
                                        </p:attrNameLst>
                                      </p:cBhvr>
                                      <p:to>
                                        <p:strVal val="visible"/>
                                      </p:to>
                                    </p:set>
                                    <p:animEffect transition="in" filter="fade">
                                      <p:cBhvr>
                                        <p:cTn id="18" dur="500"/>
                                        <p:tgtEl>
                                          <p:spTgt spid="10">
                                            <p:graphicEl>
                                              <a:dgm id="{72098F93-2631-3946-8309-625790F0C226}"/>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graphicEl>
                                              <a:dgm id="{9CC527D9-3328-1844-BDFB-663FBB123147}"/>
                                            </p:graphicEl>
                                          </p:spTgt>
                                        </p:tgtEl>
                                        <p:attrNameLst>
                                          <p:attrName>style.visibility</p:attrName>
                                        </p:attrNameLst>
                                      </p:cBhvr>
                                      <p:to>
                                        <p:strVal val="visible"/>
                                      </p:to>
                                    </p:set>
                                    <p:animEffect transition="in" filter="fade">
                                      <p:cBhvr>
                                        <p:cTn id="23" dur="500"/>
                                        <p:tgtEl>
                                          <p:spTgt spid="10">
                                            <p:graphicEl>
                                              <a:dgm id="{9CC527D9-3328-1844-BDFB-663FBB123147}"/>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graphicEl>
                                              <a:dgm id="{4C74A29A-2FB0-A14A-AD53-59D5FC2432F2}"/>
                                            </p:graphicEl>
                                          </p:spTgt>
                                        </p:tgtEl>
                                        <p:attrNameLst>
                                          <p:attrName>style.visibility</p:attrName>
                                        </p:attrNameLst>
                                      </p:cBhvr>
                                      <p:to>
                                        <p:strVal val="visible"/>
                                      </p:to>
                                    </p:set>
                                    <p:animEffect transition="in" filter="fade">
                                      <p:cBhvr>
                                        <p:cTn id="26" dur="500"/>
                                        <p:tgtEl>
                                          <p:spTgt spid="10">
                                            <p:graphicEl>
                                              <a:dgm id="{4C74A29A-2FB0-A14A-AD53-59D5FC2432F2}"/>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0">
                                            <p:graphicEl>
                                              <a:dgm id="{0A3154CB-248A-C741-AF88-27F9F85BF046}"/>
                                            </p:graphicEl>
                                          </p:spTgt>
                                        </p:tgtEl>
                                        <p:attrNameLst>
                                          <p:attrName>style.visibility</p:attrName>
                                        </p:attrNameLst>
                                      </p:cBhvr>
                                      <p:to>
                                        <p:strVal val="visible"/>
                                      </p:to>
                                    </p:set>
                                    <p:animEffect transition="in" filter="fade">
                                      <p:cBhvr>
                                        <p:cTn id="31" dur="500"/>
                                        <p:tgtEl>
                                          <p:spTgt spid="10">
                                            <p:graphicEl>
                                              <a:dgm id="{0A3154CB-248A-C741-AF88-27F9F85BF046}"/>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
                                            <p:graphicEl>
                                              <a:dgm id="{3F1BEDE9-6224-334F-8391-0198328B3E1D}"/>
                                            </p:graphicEl>
                                          </p:spTgt>
                                        </p:tgtEl>
                                        <p:attrNameLst>
                                          <p:attrName>style.visibility</p:attrName>
                                        </p:attrNameLst>
                                      </p:cBhvr>
                                      <p:to>
                                        <p:strVal val="visible"/>
                                      </p:to>
                                    </p:set>
                                    <p:animEffect transition="in" filter="fade">
                                      <p:cBhvr>
                                        <p:cTn id="34" dur="500"/>
                                        <p:tgtEl>
                                          <p:spTgt spid="10">
                                            <p:graphicEl>
                                              <a:dgm id="{3F1BEDE9-6224-334F-8391-0198328B3E1D}"/>
                                            </p:graphic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0">
                                            <p:graphicEl>
                                              <a:dgm id="{B1F0A441-036A-4D48-A20D-78DDE49BA465}"/>
                                            </p:graphicEl>
                                          </p:spTgt>
                                        </p:tgtEl>
                                        <p:attrNameLst>
                                          <p:attrName>style.visibility</p:attrName>
                                        </p:attrNameLst>
                                      </p:cBhvr>
                                      <p:to>
                                        <p:strVal val="visible"/>
                                      </p:to>
                                    </p:set>
                                    <p:animEffect transition="in" filter="fade">
                                      <p:cBhvr>
                                        <p:cTn id="39" dur="500"/>
                                        <p:tgtEl>
                                          <p:spTgt spid="10">
                                            <p:graphicEl>
                                              <a:dgm id="{B1F0A441-036A-4D48-A20D-78DDE49BA465}"/>
                                            </p:graphic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0">
                                            <p:graphicEl>
                                              <a:dgm id="{9056C052-B14B-C94D-8A57-3371D85E6F5D}"/>
                                            </p:graphicEl>
                                          </p:spTgt>
                                        </p:tgtEl>
                                        <p:attrNameLst>
                                          <p:attrName>style.visibility</p:attrName>
                                        </p:attrNameLst>
                                      </p:cBhvr>
                                      <p:to>
                                        <p:strVal val="visible"/>
                                      </p:to>
                                    </p:set>
                                    <p:animEffect transition="in" filter="fade">
                                      <p:cBhvr>
                                        <p:cTn id="42" dur="500"/>
                                        <p:tgtEl>
                                          <p:spTgt spid="10">
                                            <p:graphicEl>
                                              <a:dgm id="{9056C052-B14B-C94D-8A57-3371D85E6F5D}"/>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0">
                                            <p:graphicEl>
                                              <a:dgm id="{72A14F80-AACE-B84B-A9E8-95CC5EE1AD32}"/>
                                            </p:graphicEl>
                                          </p:spTgt>
                                        </p:tgtEl>
                                        <p:attrNameLst>
                                          <p:attrName>style.visibility</p:attrName>
                                        </p:attrNameLst>
                                      </p:cBhvr>
                                      <p:to>
                                        <p:strVal val="visible"/>
                                      </p:to>
                                    </p:set>
                                    <p:animEffect transition="in" filter="fade">
                                      <p:cBhvr>
                                        <p:cTn id="47" dur="500"/>
                                        <p:tgtEl>
                                          <p:spTgt spid="10">
                                            <p:graphicEl>
                                              <a:dgm id="{72A14F80-AACE-B84B-A9E8-95CC5EE1AD32}"/>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0">
                                            <p:graphicEl>
                                              <a:dgm id="{C63EBCB4-B97C-B547-BA70-CC52993AAE0C}"/>
                                            </p:graphicEl>
                                          </p:spTgt>
                                        </p:tgtEl>
                                        <p:attrNameLst>
                                          <p:attrName>style.visibility</p:attrName>
                                        </p:attrNameLst>
                                      </p:cBhvr>
                                      <p:to>
                                        <p:strVal val="visible"/>
                                      </p:to>
                                    </p:set>
                                    <p:animEffect transition="in" filter="fade">
                                      <p:cBhvr>
                                        <p:cTn id="50" dur="500"/>
                                        <p:tgtEl>
                                          <p:spTgt spid="10">
                                            <p:graphicEl>
                                              <a:dgm id="{C63EBCB4-B97C-B547-BA70-CC52993AAE0C}"/>
                                            </p:graphic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0">
                                            <p:graphicEl>
                                              <a:dgm id="{67F43422-46B8-B241-9E20-1B7A41ECFDE0}"/>
                                            </p:graphicEl>
                                          </p:spTgt>
                                        </p:tgtEl>
                                        <p:attrNameLst>
                                          <p:attrName>style.visibility</p:attrName>
                                        </p:attrNameLst>
                                      </p:cBhvr>
                                      <p:to>
                                        <p:strVal val="visible"/>
                                      </p:to>
                                    </p:set>
                                    <p:animEffect transition="in" filter="fade">
                                      <p:cBhvr>
                                        <p:cTn id="55" dur="500"/>
                                        <p:tgtEl>
                                          <p:spTgt spid="10">
                                            <p:graphicEl>
                                              <a:dgm id="{67F43422-46B8-B241-9E20-1B7A41ECFDE0}"/>
                                            </p:graphic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0">
                                            <p:graphicEl>
                                              <a:dgm id="{7944D0A9-F488-3C42-8A35-97875AB9BCA2}"/>
                                            </p:graphicEl>
                                          </p:spTgt>
                                        </p:tgtEl>
                                        <p:attrNameLst>
                                          <p:attrName>style.visibility</p:attrName>
                                        </p:attrNameLst>
                                      </p:cBhvr>
                                      <p:to>
                                        <p:strVal val="visible"/>
                                      </p:to>
                                    </p:set>
                                    <p:animEffect transition="in" filter="fade">
                                      <p:cBhvr>
                                        <p:cTn id="58" dur="500"/>
                                        <p:tgtEl>
                                          <p:spTgt spid="10">
                                            <p:graphicEl>
                                              <a:dgm id="{7944D0A9-F488-3C42-8A35-97875AB9BCA2}"/>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Sub>
          <a:bldDgm bld="one"/>
        </p:bldSub>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Examples of Classification Levels</a:t>
            </a:r>
            <a:endParaRPr lang="en-US" sz="6000" dirty="0"/>
          </a:p>
        </p:txBody>
      </p:sp>
      <p:sp>
        <p:nvSpPr>
          <p:cNvPr id="6" name="Content Placeholder 5"/>
          <p:cNvSpPr>
            <a:spLocks noGrp="1"/>
          </p:cNvSpPr>
          <p:nvPr>
            <p:ph sz="half" idx="10"/>
          </p:nvPr>
        </p:nvSpPr>
        <p:spPr>
          <a:xfrm>
            <a:off x="1158240" y="1812126"/>
            <a:ext cx="10038080" cy="4042574"/>
          </a:xfrm>
          <a:prstGeom prst="rect">
            <a:avLst/>
          </a:prstGeom>
        </p:spPr>
        <p:txBody>
          <a:bodyPr/>
          <a:lstStyle/>
          <a:p>
            <a:pPr lvl="0">
              <a:buClr>
                <a:srgbClr val="006F53"/>
              </a:buClr>
              <a:buFont typeface="Open Sans Semibold" panose="020B0706030804020204" pitchFamily="34" charset="0"/>
              <a:buChar char="•"/>
            </a:pPr>
            <a:r>
              <a:rPr lang="en-US" dirty="0"/>
              <a:t>Should be easy to determine the right levels of classification by the owner, and others should fully understand how to protect</a:t>
            </a:r>
          </a:p>
          <a:p>
            <a:pPr lvl="0">
              <a:buClr>
                <a:srgbClr val="006F53"/>
              </a:buClr>
              <a:buFont typeface="Open Sans Semibold" panose="020B0706030804020204" pitchFamily="34" charset="0"/>
              <a:buChar char="•"/>
            </a:pPr>
            <a:r>
              <a:rPr lang="en-US" dirty="0"/>
              <a:t>Examples </a:t>
            </a:r>
          </a:p>
          <a:p>
            <a:pPr marL="717550" lvl="1" indent="-358775">
              <a:buClr>
                <a:srgbClr val="006F53"/>
              </a:buClr>
            </a:pPr>
            <a:r>
              <a:rPr lang="en-US" dirty="0"/>
              <a:t>Top Secret </a:t>
            </a:r>
          </a:p>
          <a:p>
            <a:pPr marL="717550" lvl="1" indent="-358775">
              <a:buClr>
                <a:srgbClr val="006F53"/>
              </a:buClr>
            </a:pPr>
            <a:r>
              <a:rPr lang="en-US" dirty="0"/>
              <a:t>Company Restricted </a:t>
            </a:r>
          </a:p>
          <a:p>
            <a:pPr marL="717550" lvl="1" indent="-358775">
              <a:buClr>
                <a:srgbClr val="006F53"/>
              </a:buClr>
            </a:pPr>
            <a:r>
              <a:rPr lang="en-US" dirty="0"/>
              <a:t>Company Confidential </a:t>
            </a:r>
          </a:p>
          <a:p>
            <a:pPr marL="717550" lvl="1" indent="-358775">
              <a:buClr>
                <a:srgbClr val="006F53"/>
              </a:buClr>
            </a:pPr>
            <a:r>
              <a:rPr lang="en-US" dirty="0"/>
              <a:t>Public </a:t>
            </a:r>
          </a:p>
        </p:txBody>
      </p:sp>
    </p:spTree>
    <p:extLst>
      <p:ext uri="{BB962C8B-B14F-4D97-AF65-F5344CB8AC3E}">
        <p14:creationId xmlns:p14="http://schemas.microsoft.com/office/powerpoint/2010/main" val="10131531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Classification – Done by Owners</a:t>
            </a:r>
            <a:endParaRPr lang="en-US" sz="6000" dirty="0"/>
          </a:p>
        </p:txBody>
      </p:sp>
      <p:sp>
        <p:nvSpPr>
          <p:cNvPr id="6" name="Content Placeholder 5"/>
          <p:cNvSpPr>
            <a:spLocks noGrp="1"/>
          </p:cNvSpPr>
          <p:nvPr>
            <p:ph sz="half" idx="10"/>
          </p:nvPr>
        </p:nvSpPr>
        <p:spPr>
          <a:xfrm>
            <a:off x="1158239" y="1812126"/>
            <a:ext cx="10187093" cy="4042574"/>
          </a:xfrm>
          <a:prstGeom prst="rect">
            <a:avLst/>
          </a:prstGeom>
        </p:spPr>
        <p:txBody>
          <a:bodyPr/>
          <a:lstStyle/>
          <a:p>
            <a:pPr lvl="0">
              <a:buClr>
                <a:srgbClr val="006F53"/>
              </a:buClr>
              <a:buFont typeface="Open Sans Semibold" panose="020B0706030804020204" pitchFamily="34" charset="0"/>
              <a:buChar char="•"/>
            </a:pPr>
            <a:r>
              <a:rPr lang="en-US" dirty="0"/>
              <a:t>The individual who owns the data should decide the classification </a:t>
            </a:r>
          </a:p>
          <a:p>
            <a:pPr lvl="0">
              <a:buClr>
                <a:srgbClr val="006F53"/>
              </a:buClr>
              <a:buFont typeface="Open Sans Semibold" panose="020B0706030804020204" pitchFamily="34" charset="0"/>
              <a:buChar char="•"/>
            </a:pPr>
            <a:r>
              <a:rPr lang="en-US" dirty="0"/>
              <a:t>Owners should review the classification on a regular basis and adjust based on value at that particular time</a:t>
            </a:r>
          </a:p>
          <a:p>
            <a:pPr marL="717550" lvl="1" indent="-358775">
              <a:buClr>
                <a:srgbClr val="006F53"/>
              </a:buClr>
            </a:pPr>
            <a:r>
              <a:rPr lang="en-US" dirty="0"/>
              <a:t>Classification system should allow the increase or decrease in classification</a:t>
            </a:r>
          </a:p>
          <a:p>
            <a:pPr marL="717550" lvl="1" indent="-358775">
              <a:buClr>
                <a:srgbClr val="006F53"/>
              </a:buClr>
            </a:pPr>
            <a:r>
              <a:rPr lang="en-US" dirty="0"/>
              <a:t>Change needs to be documented to allow system to adjust based </a:t>
            </a:r>
            <a:br>
              <a:rPr lang="en-US" dirty="0"/>
            </a:br>
            <a:r>
              <a:rPr lang="en-US" dirty="0"/>
              <a:t>on new classification</a:t>
            </a:r>
          </a:p>
        </p:txBody>
      </p:sp>
    </p:spTree>
    <p:extLst>
      <p:ext uri="{BB962C8B-B14F-4D97-AF65-F5344CB8AC3E}">
        <p14:creationId xmlns:p14="http://schemas.microsoft.com/office/powerpoint/2010/main" val="37416674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p:txBody>
          <a:bodyPr>
            <a:normAutofit/>
          </a:bodyPr>
          <a:lstStyle/>
          <a:p>
            <a:r>
              <a:rPr lang="en-US" dirty="0"/>
              <a:t>Purpose of Asset Classification</a:t>
            </a:r>
            <a:endParaRPr lang="en-US" sz="6000" dirty="0"/>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265946313"/>
              </p:ext>
            </p:extLst>
          </p:nvPr>
        </p:nvGraphicFramePr>
        <p:xfrm>
          <a:off x="1158875" y="1936778"/>
          <a:ext cx="10037763" cy="49212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733071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10785132" cy="1143000"/>
          </a:xfrm>
        </p:spPr>
        <p:txBody>
          <a:bodyPr>
            <a:normAutofit/>
          </a:bodyPr>
          <a:lstStyle/>
          <a:p>
            <a:r>
              <a:rPr lang="en-US" dirty="0"/>
              <a:t>Purpose of Asset Classification (continued)</a:t>
            </a:r>
            <a:endParaRPr lang="en-US" sz="6000" dirty="0"/>
          </a:p>
        </p:txBody>
      </p:sp>
      <p:graphicFrame>
        <p:nvGraphicFramePr>
          <p:cNvPr id="6" name="Content Placeholder 3"/>
          <p:cNvGraphicFramePr>
            <a:graphicFrameLocks noGrp="1"/>
          </p:cNvGraphicFramePr>
          <p:nvPr>
            <p:ph sz="half" idx="10"/>
            <p:extLst>
              <p:ext uri="{D42A27DB-BD31-4B8C-83A1-F6EECF244321}">
                <p14:modId xmlns:p14="http://schemas.microsoft.com/office/powerpoint/2010/main" val="1879968947"/>
              </p:ext>
            </p:extLst>
          </p:nvPr>
        </p:nvGraphicFramePr>
        <p:xfrm>
          <a:off x="1158875" y="1936778"/>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202438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Classification Benefits</a:t>
            </a:r>
            <a:endParaRPr lang="en-US" sz="6000" dirty="0"/>
          </a:p>
        </p:txBody>
      </p:sp>
      <p:sp>
        <p:nvSpPr>
          <p:cNvPr id="8" name="Content Placeholder 2"/>
          <p:cNvSpPr txBox="1">
            <a:spLocks/>
          </p:cNvSpPr>
          <p:nvPr/>
        </p:nvSpPr>
        <p:spPr>
          <a:xfrm>
            <a:off x="1158240" y="1812126"/>
            <a:ext cx="10038080" cy="4353560"/>
          </a:xfrm>
          <a:prstGeom prst="rect">
            <a:avLst/>
          </a:prstGeom>
        </p:spPr>
        <p:txBody>
          <a:bodyPr/>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en-US" dirty="0"/>
              <a:t>Benefits of having classifications are </a:t>
            </a:r>
          </a:p>
          <a:p>
            <a:r>
              <a:rPr lang="en-US" dirty="0"/>
              <a:t>Awareness among employees and customers of the organization’s commitment to protect information</a:t>
            </a:r>
          </a:p>
          <a:p>
            <a:r>
              <a:rPr lang="en-US" dirty="0"/>
              <a:t>Identification of critical information</a:t>
            </a:r>
          </a:p>
          <a:p>
            <a:r>
              <a:rPr lang="en-US" dirty="0"/>
              <a:t>Identification of vulnerability to modification</a:t>
            </a:r>
          </a:p>
          <a:p>
            <a:pPr lvl="1"/>
            <a:r>
              <a:rPr lang="en-US" dirty="0"/>
              <a:t>Enable focus on integrity controls</a:t>
            </a:r>
          </a:p>
          <a:p>
            <a:r>
              <a:rPr lang="en-US" dirty="0"/>
              <a:t>Sensitivity to the need to protect valuable information</a:t>
            </a:r>
          </a:p>
          <a:p>
            <a:pPr lvl="1"/>
            <a:r>
              <a:rPr lang="en-US" dirty="0"/>
              <a:t>Understanding the value of information</a:t>
            </a:r>
          </a:p>
          <a:p>
            <a:pPr lvl="1"/>
            <a:r>
              <a:rPr lang="en-US" dirty="0"/>
              <a:t>Meeting legal requirements</a:t>
            </a:r>
          </a:p>
        </p:txBody>
      </p:sp>
    </p:spTree>
    <p:extLst>
      <p:ext uri="{BB962C8B-B14F-4D97-AF65-F5344CB8AC3E}">
        <p14:creationId xmlns:p14="http://schemas.microsoft.com/office/powerpoint/2010/main" val="24690711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Issues Related to Classification</a:t>
            </a:r>
            <a:endParaRPr lang="en-US" sz="6000" dirty="0"/>
          </a:p>
        </p:txBody>
      </p:sp>
      <p:sp>
        <p:nvSpPr>
          <p:cNvPr id="8" name="Content Placeholder 2"/>
          <p:cNvSpPr txBox="1">
            <a:spLocks/>
          </p:cNvSpPr>
          <p:nvPr/>
        </p:nvSpPr>
        <p:spPr>
          <a:xfrm>
            <a:off x="1158240" y="1812126"/>
            <a:ext cx="10038080" cy="4353560"/>
          </a:xfrm>
          <a:prstGeom prst="rect">
            <a:avLst/>
          </a:prstGeom>
        </p:spPr>
        <p:txBody>
          <a:bodyPr/>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en-US" dirty="0"/>
              <a:t>Information is classified by the Information Owner or designate</a:t>
            </a:r>
          </a:p>
          <a:p>
            <a:pPr marL="252327"/>
            <a:r>
              <a:rPr lang="en-US" dirty="0"/>
              <a:t>Human error</a:t>
            </a:r>
          </a:p>
          <a:p>
            <a:pPr marL="252327"/>
            <a:r>
              <a:rPr lang="en-US" dirty="0"/>
              <a:t>Proper classification is dependent on ability and knowledge of </a:t>
            </a:r>
            <a:br>
              <a:rPr lang="en-US" dirty="0"/>
            </a:br>
            <a:r>
              <a:rPr lang="en-US" dirty="0"/>
              <a:t>the classifier</a:t>
            </a:r>
          </a:p>
          <a:p>
            <a:pPr marL="252327"/>
            <a:r>
              <a:rPr lang="en-US" dirty="0"/>
              <a:t>Requires awareness of regulations and customer and business expectations</a:t>
            </a:r>
          </a:p>
          <a:p>
            <a:pPr marL="252327"/>
            <a:r>
              <a:rPr lang="en-US" dirty="0"/>
              <a:t>Requires consistent classification method—often the decisions can be somewhat arbitrary</a:t>
            </a:r>
          </a:p>
          <a:p>
            <a:pPr marL="252327"/>
            <a:r>
              <a:rPr lang="en-US" dirty="0"/>
              <a:t>Needs clear labeling of all classified items </a:t>
            </a:r>
          </a:p>
          <a:p>
            <a:pPr marL="252327"/>
            <a:r>
              <a:rPr lang="en-US" dirty="0"/>
              <a:t>Must include support for declassification and destruction of assets</a:t>
            </a:r>
          </a:p>
        </p:txBody>
      </p:sp>
    </p:spTree>
    <p:extLst>
      <p:ext uri="{BB962C8B-B14F-4D97-AF65-F5344CB8AC3E}">
        <p14:creationId xmlns:p14="http://schemas.microsoft.com/office/powerpoint/2010/main" val="4501566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21" y="3132209"/>
            <a:ext cx="8428499" cy="1362075"/>
          </a:xfrm>
        </p:spPr>
        <p:txBody>
          <a:bodyPr/>
          <a:lstStyle/>
          <a:p>
            <a:r>
              <a:rPr lang="en-US" dirty="0"/>
              <a:t>Information and Asset Ownership</a:t>
            </a:r>
            <a:endParaRPr lang="en-US" dirty="0">
              <a:solidFill>
                <a:srgbClr val="000000"/>
              </a:solidFill>
            </a:endParaRPr>
          </a:p>
        </p:txBody>
      </p:sp>
      <p:sp>
        <p:nvSpPr>
          <p:cNvPr id="3" name="Text Placeholder 2"/>
          <p:cNvSpPr>
            <a:spLocks noGrp="1"/>
          </p:cNvSpPr>
          <p:nvPr>
            <p:ph type="body" idx="1"/>
          </p:nvPr>
        </p:nvSpPr>
        <p:spPr>
          <a:xfrm>
            <a:off x="707650" y="1530350"/>
            <a:ext cx="8428039" cy="1500188"/>
          </a:xfrm>
        </p:spPr>
        <p:txBody>
          <a:bodyPr/>
          <a:lstStyle/>
          <a:p>
            <a:r>
              <a:rPr lang="en-US" sz="4600" dirty="0">
                <a:solidFill>
                  <a:srgbClr val="006F53"/>
                </a:solidFill>
              </a:rPr>
              <a:t>Module </a:t>
            </a:r>
            <a:r>
              <a:rPr lang="en-US" sz="4600" dirty="0"/>
              <a:t>3</a:t>
            </a:r>
            <a:endParaRPr lang="en-US" sz="4600" dirty="0">
              <a:solidFill>
                <a:srgbClr val="006F53"/>
              </a:solidFill>
            </a:endParaRPr>
          </a:p>
        </p:txBody>
      </p:sp>
    </p:spTree>
    <p:extLst>
      <p:ext uri="{BB962C8B-B14F-4D97-AF65-F5344CB8AC3E}">
        <p14:creationId xmlns:p14="http://schemas.microsoft.com/office/powerpoint/2010/main" val="9757208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6000" dirty="0"/>
              <a:t>Module Objectives</a:t>
            </a:r>
          </a:p>
        </p:txBody>
      </p:sp>
      <p:sp>
        <p:nvSpPr>
          <p:cNvPr id="6" name="Content Placeholder 5"/>
          <p:cNvSpPr>
            <a:spLocks noGrp="1"/>
          </p:cNvSpPr>
          <p:nvPr>
            <p:ph sz="half" idx="10"/>
          </p:nvPr>
        </p:nvSpPr>
        <p:spPr>
          <a:xfrm>
            <a:off x="1158240" y="1812126"/>
            <a:ext cx="10038080" cy="4042574"/>
          </a:xfrm>
          <a:prstGeom prst="rect">
            <a:avLst/>
          </a:prstGeom>
        </p:spPr>
        <p:txBody>
          <a:bodyPr/>
          <a:lstStyle/>
          <a:p>
            <a:pPr marL="541338" indent="-541338">
              <a:buClrTx/>
              <a:buSzPct val="100000"/>
              <a:buFont typeface="+mj-lt"/>
              <a:buAutoNum type="arabicPeriod"/>
            </a:pPr>
            <a:r>
              <a:rPr lang="en-US" dirty="0"/>
              <a:t>Understand the importance of establishing accountability and responsibility for asset and information ownership and custodianship.</a:t>
            </a:r>
          </a:p>
          <a:p>
            <a:pPr marL="541338" indent="-541338">
              <a:buClrTx/>
              <a:buSzPct val="100000"/>
              <a:buFont typeface="+mj-lt"/>
              <a:buAutoNum type="arabicPeriod"/>
            </a:pPr>
            <a:r>
              <a:rPr lang="en-US" dirty="0"/>
              <a:t>Explain accountabilities and responsibilities for protection of assets by owners, custodians, stewards, controllers, and processors.</a:t>
            </a:r>
          </a:p>
          <a:p>
            <a:pPr marL="541338" indent="-541338">
              <a:buClrTx/>
              <a:buSzPct val="100000"/>
              <a:buFont typeface="+mj-lt"/>
              <a:buAutoNum type="arabicPeriod"/>
            </a:pPr>
            <a:r>
              <a:rPr lang="en-US" dirty="0"/>
              <a:t>Explain key terms associated with asset protection.</a:t>
            </a:r>
          </a:p>
        </p:txBody>
      </p:sp>
    </p:spTree>
    <p:extLst>
      <p:ext uri="{BB962C8B-B14F-4D97-AF65-F5344CB8AC3E}">
        <p14:creationId xmlns:p14="http://schemas.microsoft.com/office/powerpoint/2010/main" val="37711611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2" y="559553"/>
            <a:ext cx="9687206" cy="1143000"/>
          </a:xfrm>
        </p:spPr>
        <p:txBody>
          <a:bodyPr>
            <a:noAutofit/>
          </a:bodyPr>
          <a:lstStyle/>
          <a:p>
            <a:pPr>
              <a:lnSpc>
                <a:spcPct val="110000"/>
              </a:lnSpc>
            </a:pPr>
            <a:r>
              <a:rPr lang="en-US" sz="5400" dirty="0"/>
              <a:t>Asset Protection and Classification Terminology</a:t>
            </a:r>
          </a:p>
        </p:txBody>
      </p:sp>
      <p:sp>
        <p:nvSpPr>
          <p:cNvPr id="8" name="Content Placeholder 2"/>
          <p:cNvSpPr txBox="1">
            <a:spLocks/>
          </p:cNvSpPr>
          <p:nvPr/>
        </p:nvSpPr>
        <p:spPr>
          <a:xfrm>
            <a:off x="1195202" y="1702553"/>
            <a:ext cx="10038080" cy="4353560"/>
          </a:xfrm>
          <a:prstGeom prst="rect">
            <a:avLst/>
          </a:prstGeom>
        </p:spPr>
        <p:txBody>
          <a:bodyPr/>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en-US" dirty="0"/>
              <a:t>The following are key terms associated with asset management:</a:t>
            </a:r>
          </a:p>
          <a:p>
            <a:r>
              <a:rPr lang="en-US" dirty="0"/>
              <a:t>Data subject</a:t>
            </a:r>
          </a:p>
          <a:p>
            <a:r>
              <a:rPr lang="en-US" dirty="0"/>
              <a:t>Data owner</a:t>
            </a:r>
          </a:p>
          <a:p>
            <a:r>
              <a:rPr lang="en-US" dirty="0"/>
              <a:t>Data custodian</a:t>
            </a:r>
          </a:p>
          <a:p>
            <a:r>
              <a:rPr lang="en-US" dirty="0"/>
              <a:t>Data steward</a:t>
            </a:r>
          </a:p>
          <a:p>
            <a:r>
              <a:rPr lang="en-US" dirty="0"/>
              <a:t>Personal data</a:t>
            </a:r>
          </a:p>
          <a:p>
            <a:r>
              <a:rPr lang="en-US" dirty="0"/>
              <a:t>Processing</a:t>
            </a:r>
          </a:p>
          <a:p>
            <a:r>
              <a:rPr lang="en-US" dirty="0"/>
              <a:t>Data controller</a:t>
            </a:r>
          </a:p>
          <a:p>
            <a:r>
              <a:rPr lang="en-US" dirty="0"/>
              <a:t>Data processor</a:t>
            </a:r>
          </a:p>
        </p:txBody>
      </p:sp>
    </p:spTree>
    <p:extLst>
      <p:ext uri="{BB962C8B-B14F-4D97-AF65-F5344CB8AC3E}">
        <p14:creationId xmlns:p14="http://schemas.microsoft.com/office/powerpoint/2010/main" val="22535781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Data Ownership</a:t>
            </a:r>
            <a:endParaRPr lang="en-US" sz="6000" dirty="0"/>
          </a:p>
        </p:txBody>
      </p:sp>
      <p:sp>
        <p:nvSpPr>
          <p:cNvPr id="4" name="Content Placeholder 2"/>
          <p:cNvSpPr txBox="1">
            <a:spLocks/>
          </p:cNvSpPr>
          <p:nvPr/>
        </p:nvSpPr>
        <p:spPr>
          <a:xfrm>
            <a:off x="1158240" y="1812126"/>
            <a:ext cx="10038080" cy="2515529"/>
          </a:xfrm>
          <a:prstGeom prst="rect">
            <a:avLst/>
          </a:prstGeom>
        </p:spPr>
        <p:txBody>
          <a:bodyPr/>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en-US" dirty="0"/>
              <a:t>Accountable for important information security activities surrounding the lifecycle of information to:</a:t>
            </a:r>
          </a:p>
          <a:p>
            <a:pPr marL="252327"/>
            <a:r>
              <a:rPr lang="en-US" dirty="0"/>
              <a:t>Protect it</a:t>
            </a:r>
          </a:p>
          <a:p>
            <a:pPr marL="252327"/>
            <a:r>
              <a:rPr lang="en-US" dirty="0"/>
              <a:t>Ensure it is available to only those who require access</a:t>
            </a:r>
          </a:p>
          <a:p>
            <a:pPr marL="252327"/>
            <a:r>
              <a:rPr lang="en-US" dirty="0"/>
              <a:t>Destroy it when it is no longer needed </a:t>
            </a:r>
          </a:p>
        </p:txBody>
      </p:sp>
    </p:spTree>
    <p:extLst>
      <p:ext uri="{BB962C8B-B14F-4D97-AF65-F5344CB8AC3E}">
        <p14:creationId xmlns:p14="http://schemas.microsoft.com/office/powerpoint/2010/main" val="4249664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21" y="3132209"/>
            <a:ext cx="8428499" cy="1362075"/>
          </a:xfrm>
        </p:spPr>
        <p:txBody>
          <a:bodyPr/>
          <a:lstStyle/>
          <a:p>
            <a:r>
              <a:rPr lang="en-US" dirty="0"/>
              <a:t>Asset Security</a:t>
            </a:r>
            <a:endParaRPr lang="en-US" dirty="0">
              <a:solidFill>
                <a:srgbClr val="000000"/>
              </a:solidFill>
            </a:endParaRPr>
          </a:p>
        </p:txBody>
      </p:sp>
      <p:sp>
        <p:nvSpPr>
          <p:cNvPr id="5" name="Text Placeholder 4"/>
          <p:cNvSpPr>
            <a:spLocks noGrp="1"/>
          </p:cNvSpPr>
          <p:nvPr>
            <p:ph type="body" idx="1"/>
          </p:nvPr>
        </p:nvSpPr>
        <p:spPr>
          <a:xfrm>
            <a:off x="694827" y="1530350"/>
            <a:ext cx="8428039" cy="1500188"/>
          </a:xfrm>
        </p:spPr>
        <p:txBody>
          <a:bodyPr/>
          <a:lstStyle/>
          <a:p>
            <a:r>
              <a:rPr lang="en-US" sz="4600" dirty="0">
                <a:solidFill>
                  <a:srgbClr val="006F53"/>
                </a:solidFill>
              </a:rPr>
              <a:t>Domain </a:t>
            </a:r>
            <a:r>
              <a:rPr lang="en-US" sz="4600" dirty="0"/>
              <a:t>2</a:t>
            </a:r>
            <a:endParaRPr lang="en-US" sz="4600" dirty="0">
              <a:solidFill>
                <a:srgbClr val="006F53"/>
              </a:solidFill>
            </a:endParaRPr>
          </a:p>
        </p:txBody>
      </p:sp>
    </p:spTree>
    <p:extLst>
      <p:ext uri="{BB962C8B-B14F-4D97-AF65-F5344CB8AC3E}">
        <p14:creationId xmlns:p14="http://schemas.microsoft.com/office/powerpoint/2010/main" val="38116359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Information Owner</a:t>
            </a:r>
            <a:endParaRPr lang="en-US" sz="6000" dirty="0"/>
          </a:p>
        </p:txBody>
      </p:sp>
      <p:sp>
        <p:nvSpPr>
          <p:cNvPr id="22" name="Content Placeholder 2"/>
          <p:cNvSpPr txBox="1">
            <a:spLocks/>
          </p:cNvSpPr>
          <p:nvPr/>
        </p:nvSpPr>
        <p:spPr>
          <a:xfrm>
            <a:off x="1196341" y="1702553"/>
            <a:ext cx="10271760" cy="530318"/>
          </a:xfrm>
          <a:prstGeom prst="rect">
            <a:avLst/>
          </a:prstGeom>
        </p:spPr>
        <p:txBody>
          <a:bodyPr/>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en-US" dirty="0"/>
              <a:t>The data owner typically has the following example accountabilities:</a:t>
            </a:r>
          </a:p>
        </p:txBody>
      </p:sp>
      <p:sp>
        <p:nvSpPr>
          <p:cNvPr id="6" name="Rectangle 5"/>
          <p:cNvSpPr/>
          <p:nvPr/>
        </p:nvSpPr>
        <p:spPr>
          <a:xfrm>
            <a:off x="1195201" y="2175721"/>
            <a:ext cx="9968099" cy="3054682"/>
          </a:xfrm>
          <a:prstGeom prst="rect">
            <a:avLst/>
          </a:prstGeom>
        </p:spPr>
        <p:txBody>
          <a:bodyPr wrap="square">
            <a:spAutoFit/>
          </a:bodyPr>
          <a:lstStyle/>
          <a:p>
            <a:pPr marL="713232" indent="-342900">
              <a:spcBef>
                <a:spcPts val="528"/>
              </a:spcBef>
              <a:buClr>
                <a:srgbClr val="006F52"/>
              </a:buClr>
              <a:buFont typeface="Arial" charset="0"/>
              <a:buChar char="•"/>
            </a:pPr>
            <a:r>
              <a:rPr lang="en-US" sz="2200" dirty="0">
                <a:solidFill>
                  <a:srgbClr val="000000"/>
                </a:solidFill>
                <a:latin typeface="Open Sans Semibold"/>
                <a:ea typeface="Calibri"/>
                <a:cs typeface="Open Sans Semibold"/>
                <a:sym typeface="Calibri"/>
              </a:rPr>
              <a:t>Determine the impact the information has on the mission of the organization. </a:t>
            </a:r>
          </a:p>
          <a:p>
            <a:pPr marL="713232" indent="-342900">
              <a:spcBef>
                <a:spcPts val="528"/>
              </a:spcBef>
              <a:buClr>
                <a:srgbClr val="006F52"/>
              </a:buClr>
              <a:buFont typeface="Arial" charset="0"/>
              <a:buChar char="•"/>
            </a:pPr>
            <a:r>
              <a:rPr lang="en-US" sz="2200" dirty="0">
                <a:solidFill>
                  <a:srgbClr val="000000"/>
                </a:solidFill>
                <a:latin typeface="Open Sans Semibold"/>
                <a:ea typeface="Calibri"/>
                <a:cs typeface="Open Sans Semibold"/>
                <a:sym typeface="Calibri"/>
              </a:rPr>
              <a:t>Understand the replacement cost of the information (if it can be replaced).</a:t>
            </a:r>
          </a:p>
          <a:p>
            <a:pPr marL="713232" lvl="0" indent="-342900">
              <a:spcBef>
                <a:spcPts val="528"/>
              </a:spcBef>
              <a:buClr>
                <a:srgbClr val="006F52"/>
              </a:buClr>
              <a:buFont typeface="Arial" charset="0"/>
              <a:buChar char="•"/>
            </a:pPr>
            <a:r>
              <a:rPr lang="en-US" sz="2200" dirty="0">
                <a:solidFill>
                  <a:srgbClr val="000000"/>
                </a:solidFill>
                <a:latin typeface="Open Sans Semibold"/>
                <a:ea typeface="Calibri"/>
                <a:cs typeface="Open Sans Semibold"/>
                <a:sym typeface="Calibri"/>
              </a:rPr>
              <a:t>Know when the information is inaccurate or no longer needed and should be destroyed.</a:t>
            </a:r>
          </a:p>
          <a:p>
            <a:pPr marL="713232" indent="-342900">
              <a:spcBef>
                <a:spcPts val="528"/>
              </a:spcBef>
              <a:buClr>
                <a:srgbClr val="006F52"/>
              </a:buClr>
              <a:buFont typeface="Arial" charset="0"/>
              <a:buChar char="•"/>
            </a:pPr>
            <a:r>
              <a:rPr lang="en-US" sz="2200" dirty="0">
                <a:solidFill>
                  <a:srgbClr val="000000"/>
                </a:solidFill>
                <a:latin typeface="Open Sans Semibold"/>
                <a:ea typeface="Calibri"/>
                <a:cs typeface="Open Sans Semibold"/>
                <a:sym typeface="Calibri"/>
              </a:rPr>
              <a:t>Determine who has a need for the information and under what circumstances the information should be released.</a:t>
            </a:r>
          </a:p>
          <a:p>
            <a:pPr marL="342900" lvl="0" indent="-342900">
              <a:buFont typeface="Arial" charset="0"/>
              <a:buChar char="•"/>
            </a:pPr>
            <a:endParaRPr lang="en-US" sz="2400" dirty="0">
              <a:solidFill>
                <a:srgbClr val="000000"/>
              </a:solidFill>
              <a:latin typeface="Open Sans Semibold"/>
              <a:ea typeface="Calibri"/>
              <a:cs typeface="Open Sans Semibold"/>
              <a:sym typeface="Calibri"/>
            </a:endParaRPr>
          </a:p>
          <a:p>
            <a:pPr marL="342900" indent="-342900">
              <a:buFont typeface="Arial" charset="0"/>
              <a:buChar char="•"/>
            </a:pPr>
            <a:endParaRPr lang="en-US" sz="2400" dirty="0"/>
          </a:p>
        </p:txBody>
      </p:sp>
    </p:spTree>
    <p:extLst>
      <p:ext uri="{BB962C8B-B14F-4D97-AF65-F5344CB8AC3E}">
        <p14:creationId xmlns:p14="http://schemas.microsoft.com/office/powerpoint/2010/main" val="23713667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Data Custodianship</a:t>
            </a:r>
            <a:endParaRPr lang="en-US" sz="6000" dirty="0"/>
          </a:p>
        </p:txBody>
      </p:sp>
      <p:sp>
        <p:nvSpPr>
          <p:cNvPr id="6" name="Content Placeholder 2"/>
          <p:cNvSpPr txBox="1">
            <a:spLocks/>
          </p:cNvSpPr>
          <p:nvPr/>
        </p:nvSpPr>
        <p:spPr>
          <a:xfrm>
            <a:off x="1195201" y="1702553"/>
            <a:ext cx="10302750" cy="4353560"/>
          </a:xfrm>
          <a:prstGeom prst="rect">
            <a:avLst/>
          </a:prstGeom>
        </p:spPr>
        <p:txBody>
          <a:bodyPr/>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buNone/>
            </a:pPr>
            <a:r>
              <a:rPr lang="en-US" dirty="0"/>
              <a:t>Typical responsibilities include the following: </a:t>
            </a:r>
          </a:p>
          <a:p>
            <a:pPr marL="709613" lvl="1" indent="-342900">
              <a:buSzPct val="100000"/>
              <a:buFont typeface="Arial" charset="0"/>
              <a:buChar char="•"/>
            </a:pPr>
            <a:r>
              <a:rPr lang="en-US" dirty="0"/>
              <a:t>Adherence to appropriate and relevant data policies, standards, procedures, baselines and guidelines</a:t>
            </a:r>
          </a:p>
          <a:p>
            <a:pPr marL="709613" lvl="1" indent="-342900">
              <a:buSzPct val="100000"/>
              <a:buFont typeface="Arial" charset="0"/>
              <a:buChar char="•"/>
            </a:pPr>
            <a:r>
              <a:rPr lang="en-US" dirty="0"/>
              <a:t>Ensuring accessibility to appropriate users, maintaining appropriate levels of data security</a:t>
            </a:r>
          </a:p>
          <a:p>
            <a:pPr marL="709613" lvl="1" indent="-342900">
              <a:buSzPct val="100000"/>
              <a:buFont typeface="Arial" charset="0"/>
              <a:buChar char="•"/>
            </a:pPr>
            <a:r>
              <a:rPr lang="en-US" dirty="0"/>
              <a:t>Fundamental data maintenance, including but not limited to data storage and archiving</a:t>
            </a:r>
          </a:p>
          <a:p>
            <a:pPr marL="709613" lvl="1" indent="-342900">
              <a:buSzPct val="100000"/>
              <a:buFont typeface="Arial" charset="0"/>
              <a:buChar char="•"/>
            </a:pPr>
            <a:r>
              <a:rPr lang="en-US" dirty="0"/>
              <a:t>Data documentation, including updates to documentation</a:t>
            </a:r>
          </a:p>
          <a:p>
            <a:pPr marL="709613" lvl="1" indent="-342900">
              <a:buSzPct val="100000"/>
              <a:buFont typeface="Arial" charset="0"/>
              <a:buChar char="•"/>
            </a:pPr>
            <a:r>
              <a:rPr lang="en-US" dirty="0"/>
              <a:t>Assurance of quality and validation of any additions to data, including supporting periodic audits to ensure ongoing data integrity</a:t>
            </a:r>
          </a:p>
        </p:txBody>
      </p:sp>
    </p:spTree>
    <p:extLst>
      <p:ext uri="{BB962C8B-B14F-4D97-AF65-F5344CB8AC3E}">
        <p14:creationId xmlns:p14="http://schemas.microsoft.com/office/powerpoint/2010/main" val="36686755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4"/>
          <p:cNvSpPr txBox="1">
            <a:spLocks/>
          </p:cNvSpPr>
          <p:nvPr/>
        </p:nvSpPr>
        <p:spPr>
          <a:xfrm>
            <a:off x="1286420" y="651450"/>
            <a:ext cx="9858147" cy="1369076"/>
          </a:xfrm>
          <a:prstGeom prst="rect">
            <a:avLst/>
          </a:prstGeom>
        </p:spPr>
        <p:txBody>
          <a:bodyPr vert="horz" lIns="91440" tIns="45720" rIns="91440" bIns="45720" rtlCol="0" anchor="ctr">
            <a:normAutofit/>
          </a:bodyPr>
          <a:lstStyle>
            <a:lvl1pPr algn="l" defTabSz="457086" rtl="0" eaLnBrk="1" latinLnBrk="0" hangingPunct="1">
              <a:spcBef>
                <a:spcPct val="0"/>
              </a:spcBef>
              <a:buNone/>
              <a:defRPr lang="en-US" sz="6000" u="sng" kern="1200" baseline="12000" dirty="0">
                <a:solidFill>
                  <a:srgbClr val="006F53"/>
                </a:solidFill>
                <a:uFill>
                  <a:solidFill>
                    <a:srgbClr val="95D600"/>
                  </a:solidFill>
                </a:uFill>
                <a:latin typeface="Open Sans Semibold"/>
                <a:ea typeface="+mj-ea"/>
                <a:cs typeface="Open Sans Semibold"/>
              </a:defRPr>
            </a:lvl1pPr>
          </a:lstStyle>
          <a:p>
            <a:pPr>
              <a:lnSpc>
                <a:spcPct val="110000"/>
              </a:lnSpc>
            </a:pPr>
            <a:r>
              <a:rPr lang="en-US" sz="5400" dirty="0"/>
              <a:t>Difference Between Data Owner/Controller and Data Custodian/Processor </a:t>
            </a:r>
          </a:p>
        </p:txBody>
      </p:sp>
      <p:sp>
        <p:nvSpPr>
          <p:cNvPr id="15" name="Content Placeholder 5"/>
          <p:cNvSpPr txBox="1">
            <a:spLocks/>
          </p:cNvSpPr>
          <p:nvPr/>
        </p:nvSpPr>
        <p:spPr>
          <a:xfrm>
            <a:off x="1381672" y="2862154"/>
            <a:ext cx="4531017" cy="2933664"/>
          </a:xfrm>
          <a:prstGeom prst="rect">
            <a:avLst/>
          </a:prstGeom>
          <a:solidFill>
            <a:srgbClr val="E4E3E8"/>
          </a:solidFill>
        </p:spPr>
        <p:txBody>
          <a:bodyPr lIns="152400" tIns="152400" rIns="152400" bIns="152400"/>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lvl="0" indent="0">
              <a:spcBef>
                <a:spcPts val="0"/>
              </a:spcBef>
              <a:buSzPct val="25000"/>
              <a:buNone/>
            </a:pPr>
            <a:r>
              <a:rPr lang="en-US" sz="2200" dirty="0">
                <a:latin typeface="Open Sans SemiBold"/>
                <a:ea typeface="Open Sans SemiBold"/>
                <a:cs typeface="Open Sans SemiBold"/>
                <a:sym typeface="Open Sans SemiBold"/>
              </a:rPr>
              <a:t>The controller acts as the owner, therefore is accountable.</a:t>
            </a:r>
          </a:p>
          <a:p>
            <a:pPr marL="0" lvl="0" indent="0">
              <a:spcBef>
                <a:spcPts val="0"/>
              </a:spcBef>
              <a:buSzPct val="25000"/>
              <a:buNone/>
            </a:pPr>
            <a:endParaRPr lang="en-US" sz="2200" dirty="0">
              <a:latin typeface="Open Sans SemiBold"/>
              <a:ea typeface="Open Sans SemiBold"/>
              <a:cs typeface="Open Sans SemiBold"/>
              <a:sym typeface="Open Sans SemiBold"/>
            </a:endParaRPr>
          </a:p>
          <a:p>
            <a:pPr marL="0" lvl="0" indent="0">
              <a:spcBef>
                <a:spcPts val="0"/>
              </a:spcBef>
              <a:buSzPct val="25000"/>
              <a:buNone/>
            </a:pPr>
            <a:r>
              <a:rPr lang="en-US" sz="2200" dirty="0">
                <a:ea typeface="Open Sans" panose="020B0604020202020204" charset="0"/>
              </a:rPr>
              <a:t>Accountable for the protection of data based on relevant national or community laws or regulations.</a:t>
            </a:r>
            <a:endParaRPr lang="en-US" sz="2200" dirty="0">
              <a:latin typeface="Open Sans SemiBold"/>
              <a:ea typeface="Open Sans SemiBold"/>
              <a:cs typeface="Open Sans SemiBold"/>
              <a:sym typeface="Open Sans SemiBold"/>
            </a:endParaRPr>
          </a:p>
        </p:txBody>
      </p:sp>
      <p:sp>
        <p:nvSpPr>
          <p:cNvPr id="16" name="Freeform: Shape 4"/>
          <p:cNvSpPr/>
          <p:nvPr/>
        </p:nvSpPr>
        <p:spPr>
          <a:xfrm>
            <a:off x="1381639" y="2182931"/>
            <a:ext cx="4531085" cy="678907"/>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006F53"/>
          </a:solidFill>
          <a:ln>
            <a:noFill/>
          </a:ln>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lvl="0" algn="ctr">
              <a:buSzPct val="25000"/>
            </a:pPr>
            <a:r>
              <a:rPr lang="en-US" sz="2400" dirty="0">
                <a:solidFill>
                  <a:schemeClr val="bg1"/>
                </a:solidFill>
                <a:latin typeface="Open Sans Semibold"/>
                <a:ea typeface="Open Sans"/>
                <a:cs typeface="Open Sans Semibold"/>
                <a:sym typeface="Open Sans"/>
              </a:rPr>
              <a:t>Data Owner/Controller</a:t>
            </a:r>
          </a:p>
        </p:txBody>
      </p:sp>
      <p:sp>
        <p:nvSpPr>
          <p:cNvPr id="17" name="Content Placeholder 5"/>
          <p:cNvSpPr txBox="1">
            <a:spLocks/>
          </p:cNvSpPr>
          <p:nvPr/>
        </p:nvSpPr>
        <p:spPr>
          <a:xfrm>
            <a:off x="6655987" y="2863282"/>
            <a:ext cx="4534963" cy="1615733"/>
          </a:xfrm>
          <a:prstGeom prst="rect">
            <a:avLst/>
          </a:prstGeom>
          <a:solidFill>
            <a:srgbClr val="E4E3E8"/>
          </a:solidFill>
        </p:spPr>
        <p:txBody>
          <a:bodyPr lIns="152400" tIns="152400" rIns="152400" bIns="152400"/>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lvl="0" indent="0">
              <a:spcBef>
                <a:spcPts val="0"/>
              </a:spcBef>
              <a:buSzPct val="25000"/>
              <a:buNone/>
            </a:pPr>
            <a:r>
              <a:rPr lang="en-US" sz="2200" dirty="0">
                <a:latin typeface="Open Sans SemiBold"/>
                <a:ea typeface="Open Sans SemiBold"/>
                <a:cs typeface="Open Sans SemiBold"/>
                <a:sym typeface="Open Sans SemiBold"/>
              </a:rPr>
              <a:t>The processor processes data on behalf of the owners (example cloud provider).</a:t>
            </a:r>
          </a:p>
        </p:txBody>
      </p:sp>
      <p:sp>
        <p:nvSpPr>
          <p:cNvPr id="18" name="Freeform: Shape 4"/>
          <p:cNvSpPr/>
          <p:nvPr/>
        </p:nvSpPr>
        <p:spPr>
          <a:xfrm>
            <a:off x="6655987" y="2182931"/>
            <a:ext cx="4531085" cy="678907"/>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006F53"/>
          </a:solidFill>
          <a:ln>
            <a:noFill/>
          </a:ln>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lvl="0" algn="ctr">
              <a:buSzPct val="25000"/>
            </a:pPr>
            <a:r>
              <a:rPr lang="en-US" sz="2400" dirty="0">
                <a:solidFill>
                  <a:srgbClr val="FFFFFF"/>
                </a:solidFill>
                <a:latin typeface="Open Sans Semibold"/>
                <a:ea typeface="Open Sans"/>
                <a:cs typeface="Open Sans Semibold"/>
                <a:sym typeface="Open Sans"/>
              </a:rPr>
              <a:t>Data Custodian/Processor</a:t>
            </a:r>
          </a:p>
        </p:txBody>
      </p:sp>
    </p:spTree>
    <p:extLst>
      <p:ext uri="{BB962C8B-B14F-4D97-AF65-F5344CB8AC3E}">
        <p14:creationId xmlns:p14="http://schemas.microsoft.com/office/powerpoint/2010/main" val="11992238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p:cNvSpPr txBox="1">
            <a:spLocks/>
          </p:cNvSpPr>
          <p:nvPr/>
        </p:nvSpPr>
        <p:spPr>
          <a:xfrm>
            <a:off x="1195201" y="559553"/>
            <a:ext cx="10830215" cy="1143000"/>
          </a:xfrm>
          <a:prstGeom prst="rect">
            <a:avLst/>
          </a:prstGeom>
        </p:spPr>
        <p:txBody>
          <a:bodyPr vert="horz" lIns="91440" tIns="45720" rIns="91440" bIns="45720" rtlCol="0" anchor="ctr">
            <a:noAutofit/>
          </a:bodyPr>
          <a:lstStyle>
            <a:lvl1pPr algn="l" defTabSz="457086" rtl="0" eaLnBrk="1" latinLnBrk="0" hangingPunct="1">
              <a:spcBef>
                <a:spcPct val="0"/>
              </a:spcBef>
              <a:buNone/>
              <a:defRPr lang="en-US" sz="6000" u="sng" kern="1200" baseline="12000" dirty="0">
                <a:solidFill>
                  <a:srgbClr val="006F53"/>
                </a:solidFill>
                <a:uFill>
                  <a:solidFill>
                    <a:srgbClr val="95D600"/>
                  </a:solidFill>
                </a:uFill>
                <a:latin typeface="Open Sans Semibold"/>
                <a:ea typeface="+mj-ea"/>
                <a:cs typeface="Open Sans Semibold"/>
              </a:defRPr>
            </a:lvl1pPr>
          </a:lstStyle>
          <a:p>
            <a:pPr>
              <a:lnSpc>
                <a:spcPct val="120000"/>
              </a:lnSpc>
            </a:pPr>
            <a:r>
              <a:rPr lang="en-US" sz="5400" spc="-70" dirty="0"/>
              <a:t>Difference Between Data Owner/Controller and Data Custodian/Processor (continued)</a:t>
            </a:r>
          </a:p>
        </p:txBody>
      </p:sp>
      <p:sp>
        <p:nvSpPr>
          <p:cNvPr id="7" name="Rectangle 6"/>
          <p:cNvSpPr/>
          <p:nvPr/>
        </p:nvSpPr>
        <p:spPr>
          <a:xfrm>
            <a:off x="1280163" y="2413097"/>
            <a:ext cx="5192460" cy="3625175"/>
          </a:xfrm>
          <a:prstGeom prst="rect">
            <a:avLst/>
          </a:prstGeom>
          <a:solidFill>
            <a:srgbClr val="E4E3E8"/>
          </a:solidFill>
        </p:spPr>
        <p:style>
          <a:lnRef idx="0">
            <a:scrgbClr r="0" g="0" b="0"/>
          </a:lnRef>
          <a:fillRef idx="0">
            <a:scrgbClr r="0" g="0" b="0"/>
          </a:fillRef>
          <a:effectRef idx="0">
            <a:scrgbClr r="0" g="0" b="0"/>
          </a:effectRef>
          <a:fontRef idx="minor">
            <a:schemeClr val="lt1"/>
          </a:fontRef>
        </p:style>
        <p:txBody>
          <a:bodyPr spcFirstLastPara="0" vert="horz" wrap="square" lIns="228600" tIns="228600" rIns="228600" bIns="228600" numCol="1" spcCol="1270" anchor="ctr" anchorCtr="0">
            <a:noAutofit/>
          </a:bodyPr>
          <a:lstStyle/>
          <a:p>
            <a:pPr lvl="0" defTabSz="755650">
              <a:spcBef>
                <a:spcPct val="0"/>
              </a:spcBef>
              <a:spcAft>
                <a:spcPct val="35000"/>
              </a:spcAft>
            </a:pPr>
            <a:r>
              <a:rPr lang="en-US" sz="2000" kern="1200" dirty="0">
                <a:solidFill>
                  <a:srgbClr val="000000"/>
                </a:solidFill>
                <a:latin typeface="Open Sans Semibold"/>
                <a:ea typeface="Open Sans" panose="020B0604020202020204" charset="0"/>
                <a:cs typeface="Open Sans Semibold"/>
              </a:rPr>
              <a:t>The natural or legal person, public authority, agency or any other body that alone or jointly with others determines the purposes and means of the processing of personal data; where the purposes and means of processing are determined by national or community laws or regulations, the controller or the specific criteria for his nomination may be designated by national or community law. 	</a:t>
            </a:r>
            <a:endParaRPr lang="en-US" sz="2000" kern="1200" dirty="0">
              <a:solidFill>
                <a:srgbClr val="000000"/>
              </a:solidFill>
              <a:latin typeface="Open Sans Semibold"/>
              <a:ea typeface="Open Sans Semibold" panose="020B0706030804020204" pitchFamily="34" charset="0"/>
              <a:cs typeface="Open Sans Semibold"/>
            </a:endParaRPr>
          </a:p>
        </p:txBody>
      </p:sp>
      <p:sp>
        <p:nvSpPr>
          <p:cNvPr id="8" name="Rectangle 7"/>
          <p:cNvSpPr/>
          <p:nvPr/>
        </p:nvSpPr>
        <p:spPr>
          <a:xfrm>
            <a:off x="6926432" y="2415280"/>
            <a:ext cx="4847215" cy="2445356"/>
          </a:xfrm>
          <a:prstGeom prst="rect">
            <a:avLst/>
          </a:prstGeom>
          <a:solidFill>
            <a:srgbClr val="E4E3E8"/>
          </a:solidFill>
        </p:spPr>
        <p:style>
          <a:lnRef idx="0">
            <a:scrgbClr r="0" g="0" b="0"/>
          </a:lnRef>
          <a:fillRef idx="0">
            <a:scrgbClr r="0" g="0" b="0"/>
          </a:fillRef>
          <a:effectRef idx="0">
            <a:scrgbClr r="0" g="0" b="0"/>
          </a:effectRef>
          <a:fontRef idx="minor">
            <a:schemeClr val="lt1"/>
          </a:fontRef>
        </p:style>
        <p:txBody>
          <a:bodyPr spcFirstLastPara="0" vert="horz" wrap="square" lIns="228600" tIns="228600" rIns="228600" bIns="228600" numCol="1" spcCol="1270" anchor="ctr" anchorCtr="0">
            <a:noAutofit/>
          </a:bodyPr>
          <a:lstStyle/>
          <a:p>
            <a:pPr lvl="0" defTabSz="1466850">
              <a:spcBef>
                <a:spcPct val="0"/>
              </a:spcBef>
              <a:spcAft>
                <a:spcPct val="35000"/>
              </a:spcAft>
            </a:pPr>
            <a:r>
              <a:rPr lang="en-US" sz="2000" dirty="0">
                <a:solidFill>
                  <a:srgbClr val="000000"/>
                </a:solidFill>
                <a:latin typeface="Open Sans Semibold"/>
                <a:ea typeface="Open Sans Semibold" panose="020B0706030804020204" pitchFamily="34" charset="0"/>
                <a:cs typeface="Open Sans Semibold"/>
              </a:rPr>
              <a:t>The processor processes data on behalf of the owners (example cloud provider). Therefore, is </a:t>
            </a:r>
            <a:r>
              <a:rPr lang="en-US" sz="2000" dirty="0">
                <a:solidFill>
                  <a:srgbClr val="000000"/>
                </a:solidFill>
                <a:latin typeface="Open Sans Semibold"/>
                <a:ea typeface="Open Sans" panose="020B0604020202020204" charset="0"/>
                <a:cs typeface="Open Sans Semibold"/>
              </a:rPr>
              <a:t>responsible for the adherence of policies, standards, procedures, baselines, and guidelines to ensure protection while in their custody.</a:t>
            </a:r>
          </a:p>
        </p:txBody>
      </p:sp>
      <p:sp>
        <p:nvSpPr>
          <p:cNvPr id="5" name="Freeform: Shape 4"/>
          <p:cNvSpPr/>
          <p:nvPr/>
        </p:nvSpPr>
        <p:spPr>
          <a:xfrm>
            <a:off x="1291831" y="1890040"/>
            <a:ext cx="5192460" cy="512200"/>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006F53"/>
          </a:solidFill>
          <a:ln>
            <a:noFill/>
          </a:ln>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lvl="0" algn="ctr">
              <a:buSzPct val="25000"/>
            </a:pPr>
            <a:r>
              <a:rPr lang="en-US" sz="2400" dirty="0">
                <a:solidFill>
                  <a:schemeClr val="bg1"/>
                </a:solidFill>
                <a:latin typeface="Open Sans Semibold"/>
                <a:ea typeface="Open Sans"/>
                <a:cs typeface="Open Sans Semibold"/>
                <a:sym typeface="Open Sans"/>
              </a:rPr>
              <a:t>Data Owner/Controller</a:t>
            </a:r>
          </a:p>
        </p:txBody>
      </p:sp>
      <p:sp>
        <p:nvSpPr>
          <p:cNvPr id="6" name="Freeform: Shape 4"/>
          <p:cNvSpPr/>
          <p:nvPr/>
        </p:nvSpPr>
        <p:spPr>
          <a:xfrm>
            <a:off x="6926431" y="1890039"/>
            <a:ext cx="4847216" cy="527699"/>
          </a:xfrm>
          <a:custGeom>
            <a:avLst/>
            <a:gdLst>
              <a:gd name="connsiteX0" fmla="*/ 0 w 2571749"/>
              <a:gd name="connsiteY0" fmla="*/ 0 h 1543050"/>
              <a:gd name="connsiteX1" fmla="*/ 2571749 w 2571749"/>
              <a:gd name="connsiteY1" fmla="*/ 0 h 1543050"/>
              <a:gd name="connsiteX2" fmla="*/ 2571749 w 2571749"/>
              <a:gd name="connsiteY2" fmla="*/ 1543050 h 1543050"/>
              <a:gd name="connsiteX3" fmla="*/ 0 w 2571749"/>
              <a:gd name="connsiteY3" fmla="*/ 1543050 h 1543050"/>
              <a:gd name="connsiteX4" fmla="*/ 0 w 2571749"/>
              <a:gd name="connsiteY4" fmla="*/ 0 h 1543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1749" h="1543050">
                <a:moveTo>
                  <a:pt x="0" y="0"/>
                </a:moveTo>
                <a:lnTo>
                  <a:pt x="2571749" y="0"/>
                </a:lnTo>
                <a:lnTo>
                  <a:pt x="2571749" y="1543050"/>
                </a:lnTo>
                <a:lnTo>
                  <a:pt x="0" y="1543050"/>
                </a:lnTo>
                <a:lnTo>
                  <a:pt x="0" y="0"/>
                </a:lnTo>
                <a:close/>
              </a:path>
            </a:pathLst>
          </a:custGeom>
          <a:solidFill>
            <a:srgbClr val="006F53"/>
          </a:solidFill>
          <a:ln>
            <a:noFill/>
          </a:ln>
          <a:effectLst/>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137124" tIns="137124" rIns="137124" bIns="137124" numCol="1" spcCol="1270" anchor="ctr" anchorCtr="0">
            <a:noAutofit/>
          </a:bodyPr>
          <a:lstStyle/>
          <a:p>
            <a:pPr lvl="0" algn="ctr">
              <a:buSzPct val="25000"/>
            </a:pPr>
            <a:r>
              <a:rPr lang="en-US" sz="2400" dirty="0">
                <a:solidFill>
                  <a:srgbClr val="FFFFFF"/>
                </a:solidFill>
                <a:latin typeface="Open Sans Semibold"/>
                <a:ea typeface="Open Sans"/>
                <a:cs typeface="Open Sans Semibold"/>
                <a:sym typeface="Open Sans"/>
              </a:rPr>
              <a:t>Data Custodian/Processor</a:t>
            </a:r>
          </a:p>
        </p:txBody>
      </p:sp>
    </p:spTree>
    <p:extLst>
      <p:ext uri="{BB962C8B-B14F-4D97-AF65-F5344CB8AC3E}">
        <p14:creationId xmlns:p14="http://schemas.microsoft.com/office/powerpoint/2010/main" val="245739275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hape 422"/>
          <p:cNvSpPr txBox="1">
            <a:spLocks/>
          </p:cNvSpPr>
          <p:nvPr/>
        </p:nvSpPr>
        <p:spPr>
          <a:xfrm>
            <a:off x="1379698" y="2072937"/>
            <a:ext cx="10394460" cy="1388662"/>
          </a:xfrm>
          <a:prstGeom prst="rect">
            <a:avLst/>
          </a:prstGeom>
          <a:noFill/>
          <a:ln>
            <a:noFill/>
          </a:ln>
        </p:spPr>
        <p:txBody>
          <a:bodyPr wrap="square" lIns="91425" tIns="45700" rIns="91425" bIns="45700" anchor="t" anchorCtr="0">
            <a:noAutofit/>
          </a:bodyPr>
          <a:lstStyle>
            <a:lvl1pPr marL="342814" indent="-342814" algn="l" defTabSz="457086" rtl="0" eaLnBrk="1" latinLnBrk="0" hangingPunct="1">
              <a:spcBef>
                <a:spcPct val="20000"/>
              </a:spcBef>
              <a:buClr>
                <a:srgbClr val="95D600"/>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95D600"/>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95D600"/>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95D600"/>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spcBef>
                <a:spcPts val="0"/>
              </a:spcBef>
              <a:buClr>
                <a:srgbClr val="516275"/>
              </a:buClr>
              <a:buSzPct val="25000"/>
              <a:buFont typeface="Arial"/>
              <a:buNone/>
            </a:pPr>
            <a:r>
              <a:rPr lang="en-US" b="1" dirty="0">
                <a:solidFill>
                  <a:schemeClr val="tx1"/>
                </a:solidFill>
                <a:ea typeface="Open Sans"/>
                <a:sym typeface="Open Sans"/>
              </a:rPr>
              <a:t>INSTRUCTIONS</a:t>
            </a:r>
          </a:p>
          <a:p>
            <a:pPr marL="0" indent="0">
              <a:spcBef>
                <a:spcPts val="480"/>
              </a:spcBef>
              <a:buClr>
                <a:srgbClr val="516275"/>
              </a:buClr>
              <a:buSzPct val="25000"/>
              <a:buNone/>
            </a:pPr>
            <a:r>
              <a:rPr lang="en-US" dirty="0">
                <a:solidFill>
                  <a:schemeClr val="tx1"/>
                </a:solidFill>
                <a:ea typeface="Open Sans"/>
                <a:sym typeface="Open Sans"/>
              </a:rPr>
              <a:t>Fill in each of the spaces with either the word “accountable” or “responsible” as it relates to protection of data and each of the roles:</a:t>
            </a:r>
          </a:p>
        </p:txBody>
      </p:sp>
      <p:grpSp>
        <p:nvGrpSpPr>
          <p:cNvPr id="17" name="Shape 591"/>
          <p:cNvGrpSpPr/>
          <p:nvPr/>
        </p:nvGrpSpPr>
        <p:grpSpPr>
          <a:xfrm>
            <a:off x="1614484" y="3532615"/>
            <a:ext cx="8262574" cy="2493106"/>
            <a:chOff x="379333" y="1760"/>
            <a:chExt cx="7470933" cy="3035066"/>
          </a:xfrm>
          <a:solidFill>
            <a:srgbClr val="E4E3E8"/>
          </a:solidFill>
        </p:grpSpPr>
        <p:sp>
          <p:nvSpPr>
            <p:cNvPr id="19" name="Shape 592"/>
            <p:cNvSpPr/>
            <p:nvPr/>
          </p:nvSpPr>
          <p:spPr>
            <a:xfrm>
              <a:off x="379333" y="1760"/>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0" name="Shape 593"/>
            <p:cNvSpPr txBox="1"/>
            <p:nvPr/>
          </p:nvSpPr>
          <p:spPr>
            <a:xfrm>
              <a:off x="379333" y="1760"/>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Data Steward</a:t>
              </a:r>
            </a:p>
          </p:txBody>
        </p:sp>
        <p:sp>
          <p:nvSpPr>
            <p:cNvPr id="21" name="Shape 594"/>
            <p:cNvSpPr/>
            <p:nvPr/>
          </p:nvSpPr>
          <p:spPr>
            <a:xfrm>
              <a:off x="2947466" y="1760"/>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2" name="Shape 595"/>
            <p:cNvSpPr txBox="1"/>
            <p:nvPr/>
          </p:nvSpPr>
          <p:spPr>
            <a:xfrm>
              <a:off x="2947466" y="1760"/>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Data Owner</a:t>
              </a:r>
            </a:p>
          </p:txBody>
        </p:sp>
        <p:sp>
          <p:nvSpPr>
            <p:cNvPr id="24" name="Shape 596"/>
            <p:cNvSpPr/>
            <p:nvPr/>
          </p:nvSpPr>
          <p:spPr>
            <a:xfrm>
              <a:off x="5515600" y="1760"/>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5" name="Shape 597"/>
            <p:cNvSpPr txBox="1"/>
            <p:nvPr/>
          </p:nvSpPr>
          <p:spPr>
            <a:xfrm>
              <a:off x="5515600" y="1760"/>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Data Custodian</a:t>
              </a:r>
            </a:p>
          </p:txBody>
        </p:sp>
        <p:sp>
          <p:nvSpPr>
            <p:cNvPr id="26" name="Shape 598"/>
            <p:cNvSpPr/>
            <p:nvPr/>
          </p:nvSpPr>
          <p:spPr>
            <a:xfrm>
              <a:off x="379333" y="1636026"/>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7" name="Shape 599"/>
            <p:cNvSpPr txBox="1"/>
            <p:nvPr/>
          </p:nvSpPr>
          <p:spPr>
            <a:xfrm>
              <a:off x="379333" y="1636026"/>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Data Processor</a:t>
              </a:r>
            </a:p>
          </p:txBody>
        </p:sp>
        <p:sp>
          <p:nvSpPr>
            <p:cNvPr id="28" name="Shape 600"/>
            <p:cNvSpPr/>
            <p:nvPr/>
          </p:nvSpPr>
          <p:spPr>
            <a:xfrm>
              <a:off x="2947466" y="1636026"/>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9" name="Shape 601"/>
            <p:cNvSpPr txBox="1"/>
            <p:nvPr/>
          </p:nvSpPr>
          <p:spPr>
            <a:xfrm>
              <a:off x="2947466" y="1636026"/>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Data Controller</a:t>
              </a:r>
            </a:p>
          </p:txBody>
        </p:sp>
        <p:sp>
          <p:nvSpPr>
            <p:cNvPr id="30" name="Shape 602"/>
            <p:cNvSpPr/>
            <p:nvPr/>
          </p:nvSpPr>
          <p:spPr>
            <a:xfrm>
              <a:off x="5515600" y="1636026"/>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31" name="Shape 603"/>
            <p:cNvSpPr txBox="1"/>
            <p:nvPr/>
          </p:nvSpPr>
          <p:spPr>
            <a:xfrm>
              <a:off x="5515600" y="1636026"/>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Data Subject</a:t>
              </a:r>
            </a:p>
          </p:txBody>
        </p:sp>
      </p:grpSp>
      <p:sp>
        <p:nvSpPr>
          <p:cNvPr id="32" name="Title 4"/>
          <p:cNvSpPr>
            <a:spLocks noGrp="1"/>
          </p:cNvSpPr>
          <p:nvPr>
            <p:ph type="title"/>
          </p:nvPr>
        </p:nvSpPr>
        <p:spPr>
          <a:xfrm>
            <a:off x="1382942" y="654355"/>
            <a:ext cx="8977643" cy="1143000"/>
          </a:xfrm>
        </p:spPr>
        <p:txBody>
          <a:bodyPr>
            <a:noAutofit/>
          </a:bodyPr>
          <a:lstStyle/>
          <a:p>
            <a:pPr>
              <a:lnSpc>
                <a:spcPct val="110000"/>
              </a:lnSpc>
            </a:pPr>
            <a:r>
              <a:rPr lang="en-US" sz="5400" dirty="0"/>
              <a:t>Activity: Understanding Accountability and Responsibility</a:t>
            </a:r>
          </a:p>
        </p:txBody>
      </p:sp>
      <p:pic>
        <p:nvPicPr>
          <p:cNvPr id="33" name="Picture 32" descr="group-activity-green.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62" y="733007"/>
            <a:ext cx="1067978" cy="667486"/>
          </a:xfrm>
          <a:prstGeom prst="rect">
            <a:avLst/>
          </a:prstGeom>
        </p:spPr>
      </p:pic>
    </p:spTree>
    <p:extLst>
      <p:ext uri="{BB962C8B-B14F-4D97-AF65-F5344CB8AC3E}">
        <p14:creationId xmlns:p14="http://schemas.microsoft.com/office/powerpoint/2010/main" val="22413198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hape 422"/>
          <p:cNvSpPr txBox="1">
            <a:spLocks/>
          </p:cNvSpPr>
          <p:nvPr/>
        </p:nvSpPr>
        <p:spPr>
          <a:xfrm>
            <a:off x="1382945" y="2083981"/>
            <a:ext cx="10394460" cy="1388662"/>
          </a:xfrm>
          <a:prstGeom prst="rect">
            <a:avLst/>
          </a:prstGeom>
          <a:noFill/>
          <a:ln>
            <a:noFill/>
          </a:ln>
        </p:spPr>
        <p:txBody>
          <a:bodyPr wrap="square" lIns="91425" tIns="45700" rIns="91425" bIns="45700" anchor="t" anchorCtr="0">
            <a:noAutofit/>
          </a:bodyPr>
          <a:lstStyle>
            <a:lvl1pPr marL="342814" indent="-342814" algn="l" defTabSz="457086" rtl="0" eaLnBrk="1" latinLnBrk="0" hangingPunct="1">
              <a:spcBef>
                <a:spcPct val="20000"/>
              </a:spcBef>
              <a:buClr>
                <a:srgbClr val="95D600"/>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95D600"/>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95D600"/>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95D600"/>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spcBef>
                <a:spcPts val="0"/>
              </a:spcBef>
              <a:buClr>
                <a:srgbClr val="516275"/>
              </a:buClr>
              <a:buSzPct val="25000"/>
              <a:buNone/>
            </a:pPr>
            <a:r>
              <a:rPr lang="en-US" b="1" dirty="0">
                <a:solidFill>
                  <a:schemeClr val="tx1"/>
                </a:solidFill>
                <a:ea typeface="Open Sans"/>
                <a:sym typeface="Open Sans"/>
              </a:rPr>
              <a:t>INSTRUCTIONS</a:t>
            </a:r>
          </a:p>
          <a:p>
            <a:pPr marL="0" indent="0">
              <a:spcBef>
                <a:spcPts val="480"/>
              </a:spcBef>
              <a:buClr>
                <a:srgbClr val="516275"/>
              </a:buClr>
              <a:buSzPct val="25000"/>
              <a:buNone/>
            </a:pPr>
            <a:r>
              <a:rPr lang="en-US" dirty="0">
                <a:solidFill>
                  <a:schemeClr val="tx1"/>
                </a:solidFill>
                <a:ea typeface="Open Sans"/>
                <a:sym typeface="Open Sans"/>
              </a:rPr>
              <a:t>Fill in each of the spaces with either the word “accountable” or “responsible” as it relates to protection of data and each of the roles:</a:t>
            </a:r>
          </a:p>
        </p:txBody>
      </p:sp>
      <p:grpSp>
        <p:nvGrpSpPr>
          <p:cNvPr id="17" name="Shape 591"/>
          <p:cNvGrpSpPr/>
          <p:nvPr/>
        </p:nvGrpSpPr>
        <p:grpSpPr>
          <a:xfrm>
            <a:off x="1617731" y="3543659"/>
            <a:ext cx="8262574" cy="2493106"/>
            <a:chOff x="379333" y="1760"/>
            <a:chExt cx="7470933" cy="3035066"/>
          </a:xfrm>
          <a:solidFill>
            <a:srgbClr val="E4E3E8"/>
          </a:solidFill>
        </p:grpSpPr>
        <p:sp>
          <p:nvSpPr>
            <p:cNvPr id="19" name="Shape 592"/>
            <p:cNvSpPr/>
            <p:nvPr/>
          </p:nvSpPr>
          <p:spPr>
            <a:xfrm>
              <a:off x="379333" y="1760"/>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0" name="Shape 593"/>
            <p:cNvSpPr txBox="1"/>
            <p:nvPr/>
          </p:nvSpPr>
          <p:spPr>
            <a:xfrm>
              <a:off x="379333" y="1760"/>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lvl="0" algn="ctr">
                <a:lnSpc>
                  <a:spcPct val="90000"/>
                </a:lnSpc>
                <a:buSzPct val="25000"/>
              </a:pPr>
              <a:r>
                <a:rPr lang="en-US" sz="2400" dirty="0">
                  <a:solidFill>
                    <a:srgbClr val="000000"/>
                  </a:solidFill>
                  <a:latin typeface="Open Sans Semibold"/>
                  <a:ea typeface="Calibri"/>
                  <a:cs typeface="Open Sans Semibold"/>
                  <a:sym typeface="Calibri"/>
                </a:rPr>
                <a:t>Data Steward</a:t>
              </a:r>
            </a:p>
            <a:p>
              <a:pPr lvl="0" algn="ctr">
                <a:lnSpc>
                  <a:spcPct val="90000"/>
                </a:lnSpc>
                <a:spcBef>
                  <a:spcPts val="630"/>
                </a:spcBef>
                <a:buSzPct val="25000"/>
              </a:pPr>
              <a:r>
                <a:rPr lang="en-US" sz="2400" dirty="0">
                  <a:solidFill>
                    <a:srgbClr val="000000"/>
                  </a:solidFill>
                  <a:latin typeface="Open Sans Semibold"/>
                  <a:ea typeface="Calibri"/>
                  <a:cs typeface="Open Sans Semibold"/>
                  <a:sym typeface="Calibri"/>
                </a:rPr>
                <a:t>(responsible)</a:t>
              </a:r>
            </a:p>
          </p:txBody>
        </p:sp>
        <p:sp>
          <p:nvSpPr>
            <p:cNvPr id="21" name="Shape 594"/>
            <p:cNvSpPr/>
            <p:nvPr/>
          </p:nvSpPr>
          <p:spPr>
            <a:xfrm>
              <a:off x="2947466" y="1760"/>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2" name="Shape 595"/>
            <p:cNvSpPr txBox="1"/>
            <p:nvPr/>
          </p:nvSpPr>
          <p:spPr>
            <a:xfrm>
              <a:off x="2947466" y="1760"/>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lvl="0" algn="ctr">
                <a:lnSpc>
                  <a:spcPct val="90000"/>
                </a:lnSpc>
                <a:buSzPct val="25000"/>
              </a:pPr>
              <a:r>
                <a:rPr lang="en-US" sz="2400" dirty="0">
                  <a:solidFill>
                    <a:srgbClr val="000000"/>
                  </a:solidFill>
                  <a:latin typeface="Open Sans Semibold"/>
                  <a:ea typeface="Calibri"/>
                  <a:cs typeface="Open Sans Semibold"/>
                  <a:sym typeface="Calibri"/>
                </a:rPr>
                <a:t>Data Owner</a:t>
              </a:r>
            </a:p>
            <a:p>
              <a:pPr lvl="0" algn="ctr">
                <a:lnSpc>
                  <a:spcPct val="90000"/>
                </a:lnSpc>
                <a:spcBef>
                  <a:spcPts val="630"/>
                </a:spcBef>
                <a:buSzPct val="25000"/>
              </a:pPr>
              <a:r>
                <a:rPr lang="en-US" sz="2400" dirty="0">
                  <a:solidFill>
                    <a:srgbClr val="000000"/>
                  </a:solidFill>
                  <a:latin typeface="Open Sans Semibold"/>
                  <a:ea typeface="Calibri"/>
                  <a:cs typeface="Open Sans Semibold"/>
                  <a:sym typeface="Calibri"/>
                </a:rPr>
                <a:t>(accountable)</a:t>
              </a:r>
            </a:p>
          </p:txBody>
        </p:sp>
        <p:sp>
          <p:nvSpPr>
            <p:cNvPr id="24" name="Shape 596"/>
            <p:cNvSpPr/>
            <p:nvPr/>
          </p:nvSpPr>
          <p:spPr>
            <a:xfrm>
              <a:off x="5515600" y="1760"/>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5" name="Shape 597"/>
            <p:cNvSpPr txBox="1"/>
            <p:nvPr/>
          </p:nvSpPr>
          <p:spPr>
            <a:xfrm>
              <a:off x="5515600" y="1760"/>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lvl="0" algn="ctr">
                <a:lnSpc>
                  <a:spcPct val="90000"/>
                </a:lnSpc>
                <a:buSzPct val="25000"/>
              </a:pPr>
              <a:r>
                <a:rPr lang="en-US" sz="2400" dirty="0">
                  <a:solidFill>
                    <a:srgbClr val="000000"/>
                  </a:solidFill>
                  <a:latin typeface="Open Sans Semibold"/>
                  <a:ea typeface="Calibri"/>
                  <a:cs typeface="Open Sans Semibold"/>
                  <a:sym typeface="Calibri"/>
                </a:rPr>
                <a:t>Data Custodian</a:t>
              </a:r>
            </a:p>
            <a:p>
              <a:pPr lvl="0" algn="ctr">
                <a:lnSpc>
                  <a:spcPct val="90000"/>
                </a:lnSpc>
                <a:spcBef>
                  <a:spcPts val="630"/>
                </a:spcBef>
                <a:buSzPct val="25000"/>
              </a:pPr>
              <a:r>
                <a:rPr lang="en-US" sz="2400" dirty="0">
                  <a:solidFill>
                    <a:srgbClr val="000000"/>
                  </a:solidFill>
                  <a:latin typeface="Open Sans Semibold"/>
                  <a:ea typeface="Calibri"/>
                  <a:cs typeface="Open Sans Semibold"/>
                  <a:sym typeface="Calibri"/>
                </a:rPr>
                <a:t>(responsible)</a:t>
              </a:r>
            </a:p>
          </p:txBody>
        </p:sp>
        <p:sp>
          <p:nvSpPr>
            <p:cNvPr id="26" name="Shape 598"/>
            <p:cNvSpPr/>
            <p:nvPr/>
          </p:nvSpPr>
          <p:spPr>
            <a:xfrm>
              <a:off x="379333" y="1636026"/>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7" name="Shape 599"/>
            <p:cNvSpPr txBox="1"/>
            <p:nvPr/>
          </p:nvSpPr>
          <p:spPr>
            <a:xfrm>
              <a:off x="379333" y="1636026"/>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lvl="0" algn="ctr">
                <a:lnSpc>
                  <a:spcPct val="90000"/>
                </a:lnSpc>
                <a:buSzPct val="25000"/>
              </a:pPr>
              <a:r>
                <a:rPr lang="en-US" sz="2400" dirty="0">
                  <a:solidFill>
                    <a:srgbClr val="000000"/>
                  </a:solidFill>
                  <a:latin typeface="Open Sans Semibold"/>
                  <a:ea typeface="Calibri"/>
                  <a:cs typeface="Open Sans Semibold"/>
                  <a:sym typeface="Calibri"/>
                </a:rPr>
                <a:t>Data Processor</a:t>
              </a:r>
            </a:p>
            <a:p>
              <a:pPr lvl="0" algn="ctr">
                <a:lnSpc>
                  <a:spcPct val="90000"/>
                </a:lnSpc>
                <a:spcBef>
                  <a:spcPts val="630"/>
                </a:spcBef>
                <a:buSzPct val="25000"/>
              </a:pPr>
              <a:r>
                <a:rPr lang="en-US" sz="2400" dirty="0">
                  <a:solidFill>
                    <a:srgbClr val="000000"/>
                  </a:solidFill>
                  <a:latin typeface="Open Sans Semibold"/>
                  <a:ea typeface="Calibri"/>
                  <a:cs typeface="Open Sans Semibold"/>
                  <a:sym typeface="Calibri"/>
                </a:rPr>
                <a:t>(responsible)</a:t>
              </a:r>
            </a:p>
          </p:txBody>
        </p:sp>
        <p:sp>
          <p:nvSpPr>
            <p:cNvPr id="28" name="Shape 600"/>
            <p:cNvSpPr/>
            <p:nvPr/>
          </p:nvSpPr>
          <p:spPr>
            <a:xfrm>
              <a:off x="2947466" y="1636026"/>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9" name="Shape 601"/>
            <p:cNvSpPr txBox="1"/>
            <p:nvPr/>
          </p:nvSpPr>
          <p:spPr>
            <a:xfrm>
              <a:off x="2947466" y="1636026"/>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lvl="0" algn="ctr">
                <a:lnSpc>
                  <a:spcPct val="90000"/>
                </a:lnSpc>
                <a:buSzPct val="25000"/>
              </a:pPr>
              <a:r>
                <a:rPr lang="en-US" sz="2400" dirty="0">
                  <a:solidFill>
                    <a:srgbClr val="000000"/>
                  </a:solidFill>
                  <a:latin typeface="Open Sans Semibold"/>
                  <a:ea typeface="Calibri"/>
                  <a:cs typeface="Open Sans Semibold"/>
                  <a:sym typeface="Calibri"/>
                </a:rPr>
                <a:t>Data Controller</a:t>
              </a:r>
            </a:p>
            <a:p>
              <a:pPr lvl="0" algn="ctr">
                <a:lnSpc>
                  <a:spcPct val="90000"/>
                </a:lnSpc>
                <a:spcBef>
                  <a:spcPts val="630"/>
                </a:spcBef>
                <a:buSzPct val="25000"/>
              </a:pPr>
              <a:r>
                <a:rPr lang="en-US" sz="2400" dirty="0">
                  <a:solidFill>
                    <a:srgbClr val="000000"/>
                  </a:solidFill>
                  <a:latin typeface="Open Sans Semibold"/>
                  <a:ea typeface="Calibri"/>
                  <a:cs typeface="Open Sans Semibold"/>
                  <a:sym typeface="Calibri"/>
                </a:rPr>
                <a:t>(accountable)</a:t>
              </a:r>
            </a:p>
          </p:txBody>
        </p:sp>
        <p:sp>
          <p:nvSpPr>
            <p:cNvPr id="30" name="Shape 602"/>
            <p:cNvSpPr/>
            <p:nvPr/>
          </p:nvSpPr>
          <p:spPr>
            <a:xfrm>
              <a:off x="5515600" y="1636026"/>
              <a:ext cx="2334666" cy="140080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31" name="Shape 603"/>
            <p:cNvSpPr txBox="1"/>
            <p:nvPr/>
          </p:nvSpPr>
          <p:spPr>
            <a:xfrm>
              <a:off x="5515600" y="1636026"/>
              <a:ext cx="2334666" cy="140080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68575" tIns="68575" rIns="68575" bIns="68575" anchor="ctr" anchorCtr="0">
              <a:noAutofit/>
            </a:bodyPr>
            <a:lstStyle/>
            <a:p>
              <a:pPr lvl="0" algn="ctr">
                <a:lnSpc>
                  <a:spcPct val="90000"/>
                </a:lnSpc>
                <a:buSzPct val="25000"/>
              </a:pPr>
              <a:r>
                <a:rPr lang="en-US" sz="2400" dirty="0">
                  <a:solidFill>
                    <a:srgbClr val="000000"/>
                  </a:solidFill>
                  <a:latin typeface="Open Sans Semibold"/>
                  <a:ea typeface="Calibri"/>
                  <a:cs typeface="Open Sans Semibold"/>
                  <a:sym typeface="Calibri"/>
                </a:rPr>
                <a:t>Data Subject</a:t>
              </a:r>
            </a:p>
            <a:p>
              <a:pPr lvl="0" algn="ctr">
                <a:lnSpc>
                  <a:spcPct val="90000"/>
                </a:lnSpc>
                <a:spcBef>
                  <a:spcPts val="630"/>
                </a:spcBef>
                <a:buSzPct val="25000"/>
              </a:pPr>
              <a:r>
                <a:rPr lang="en-US" sz="2400" dirty="0">
                  <a:solidFill>
                    <a:srgbClr val="000000"/>
                  </a:solidFill>
                  <a:latin typeface="Open Sans Semibold"/>
                  <a:ea typeface="Calibri"/>
                  <a:cs typeface="Open Sans Semibold"/>
                  <a:sym typeface="Calibri"/>
                </a:rPr>
                <a:t>(control)</a:t>
              </a:r>
            </a:p>
          </p:txBody>
        </p:sp>
      </p:grpSp>
      <p:sp>
        <p:nvSpPr>
          <p:cNvPr id="32" name="Title 4"/>
          <p:cNvSpPr>
            <a:spLocks noGrp="1"/>
          </p:cNvSpPr>
          <p:nvPr>
            <p:ph type="title"/>
          </p:nvPr>
        </p:nvSpPr>
        <p:spPr>
          <a:xfrm>
            <a:off x="1386189" y="665399"/>
            <a:ext cx="8977643" cy="1143000"/>
          </a:xfrm>
        </p:spPr>
        <p:txBody>
          <a:bodyPr>
            <a:noAutofit/>
          </a:bodyPr>
          <a:lstStyle/>
          <a:p>
            <a:pPr>
              <a:lnSpc>
                <a:spcPct val="110000"/>
              </a:lnSpc>
            </a:pPr>
            <a:r>
              <a:rPr lang="en-US" sz="5400" dirty="0"/>
              <a:t>Activity: Understanding Accountability and Responsibility – Answers</a:t>
            </a:r>
          </a:p>
        </p:txBody>
      </p:sp>
      <p:pic>
        <p:nvPicPr>
          <p:cNvPr id="34" name="Picture 33" descr="group-activity-green.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62" y="733007"/>
            <a:ext cx="1067978" cy="667486"/>
          </a:xfrm>
          <a:prstGeom prst="rect">
            <a:avLst/>
          </a:prstGeom>
        </p:spPr>
      </p:pic>
    </p:spTree>
    <p:extLst>
      <p:ext uri="{BB962C8B-B14F-4D97-AF65-F5344CB8AC3E}">
        <p14:creationId xmlns:p14="http://schemas.microsoft.com/office/powerpoint/2010/main" val="2800743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21" y="3132209"/>
            <a:ext cx="8428499" cy="1362075"/>
          </a:xfrm>
        </p:spPr>
        <p:txBody>
          <a:bodyPr/>
          <a:lstStyle/>
          <a:p>
            <a:r>
              <a:rPr lang="en-US" dirty="0"/>
              <a:t>Protect Privacy</a:t>
            </a:r>
            <a:endParaRPr lang="en-US" dirty="0">
              <a:solidFill>
                <a:srgbClr val="000000"/>
              </a:solidFill>
            </a:endParaRPr>
          </a:p>
        </p:txBody>
      </p:sp>
      <p:sp>
        <p:nvSpPr>
          <p:cNvPr id="3" name="Text Placeholder 2"/>
          <p:cNvSpPr>
            <a:spLocks noGrp="1"/>
          </p:cNvSpPr>
          <p:nvPr>
            <p:ph type="body" idx="1"/>
          </p:nvPr>
        </p:nvSpPr>
        <p:spPr>
          <a:xfrm>
            <a:off x="707650" y="1530350"/>
            <a:ext cx="8428039" cy="1500188"/>
          </a:xfrm>
        </p:spPr>
        <p:txBody>
          <a:bodyPr/>
          <a:lstStyle/>
          <a:p>
            <a:r>
              <a:rPr lang="en-US" sz="4600" dirty="0">
                <a:solidFill>
                  <a:srgbClr val="006F53"/>
                </a:solidFill>
              </a:rPr>
              <a:t>Module </a:t>
            </a:r>
            <a:r>
              <a:rPr lang="en-US" sz="4600" dirty="0"/>
              <a:t>4</a:t>
            </a:r>
            <a:endParaRPr lang="en-US" sz="4600" dirty="0">
              <a:solidFill>
                <a:srgbClr val="006F53"/>
              </a:solidFill>
            </a:endParaRPr>
          </a:p>
        </p:txBody>
      </p:sp>
    </p:spTree>
    <p:extLst>
      <p:ext uri="{BB962C8B-B14F-4D97-AF65-F5344CB8AC3E}">
        <p14:creationId xmlns:p14="http://schemas.microsoft.com/office/powerpoint/2010/main" val="14873164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6000" dirty="0"/>
              <a:t>Module Objectives</a:t>
            </a:r>
          </a:p>
        </p:txBody>
      </p:sp>
      <p:sp>
        <p:nvSpPr>
          <p:cNvPr id="6" name="Content Placeholder 5"/>
          <p:cNvSpPr>
            <a:spLocks noGrp="1"/>
          </p:cNvSpPr>
          <p:nvPr>
            <p:ph sz="half" idx="10"/>
          </p:nvPr>
        </p:nvSpPr>
        <p:spPr>
          <a:xfrm>
            <a:off x="1158240" y="1812126"/>
            <a:ext cx="9769680" cy="4042574"/>
          </a:xfrm>
          <a:prstGeom prst="rect">
            <a:avLst/>
          </a:prstGeom>
        </p:spPr>
        <p:txBody>
          <a:bodyPr/>
          <a:lstStyle/>
          <a:p>
            <a:pPr marL="541338" indent="-541338">
              <a:buClrTx/>
              <a:buSzPct val="100000"/>
              <a:buFont typeface="+mj-lt"/>
              <a:buAutoNum type="arabicPeriod"/>
            </a:pPr>
            <a:r>
              <a:rPr lang="en-US" dirty="0"/>
              <a:t>Understand how privacy of personal information is affected by today’s technology.</a:t>
            </a:r>
          </a:p>
          <a:p>
            <a:pPr marL="541338" indent="-541338">
              <a:buClrTx/>
              <a:buSzPct val="100000"/>
              <a:buFont typeface="+mj-lt"/>
              <a:buAutoNum type="arabicPeriod"/>
            </a:pPr>
            <a:r>
              <a:rPr lang="en-US" dirty="0"/>
              <a:t>Explain the expectations of subjects according to privacy laws and regulations.</a:t>
            </a:r>
          </a:p>
          <a:p>
            <a:pPr marL="541338" indent="-541338">
              <a:buClrTx/>
              <a:buSzPct val="100000"/>
              <a:buFont typeface="+mj-lt"/>
              <a:buAutoNum type="arabicPeriod"/>
            </a:pPr>
            <a:r>
              <a:rPr lang="en-US" dirty="0"/>
              <a:t>Explain the importance of the OECD Guidelines on Privacy Protection.</a:t>
            </a:r>
          </a:p>
          <a:p>
            <a:pPr marL="541338" indent="-541338">
              <a:buClrTx/>
              <a:buSzPct val="100000"/>
              <a:buFont typeface="+mj-lt"/>
              <a:buAutoNum type="arabicPeriod"/>
            </a:pPr>
            <a:r>
              <a:rPr lang="en-US" dirty="0"/>
              <a:t>Express the eight principles for privacy protection according to the OECD guidelines.</a:t>
            </a:r>
          </a:p>
          <a:p>
            <a:pPr marL="541338" indent="-541338">
              <a:buClrTx/>
              <a:buSzPct val="100000"/>
              <a:buFont typeface="+mj-lt"/>
              <a:buAutoNum type="arabicPeriod"/>
            </a:pPr>
            <a:r>
              <a:rPr lang="en-US" dirty="0"/>
              <a:t>Understand the concept of collection limitation as it applies to privacy.</a:t>
            </a:r>
          </a:p>
        </p:txBody>
      </p:sp>
    </p:spTree>
    <p:extLst>
      <p:ext uri="{BB962C8B-B14F-4D97-AF65-F5344CB8AC3E}">
        <p14:creationId xmlns:p14="http://schemas.microsoft.com/office/powerpoint/2010/main" val="26652814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1" y="559553"/>
            <a:ext cx="10559355" cy="1143000"/>
          </a:xfrm>
        </p:spPr>
        <p:txBody>
          <a:bodyPr>
            <a:normAutofit/>
          </a:bodyPr>
          <a:lstStyle/>
          <a:p>
            <a:r>
              <a:rPr lang="en-US" dirty="0"/>
              <a:t>Privacy – Introduction</a:t>
            </a:r>
          </a:p>
        </p:txBody>
      </p:sp>
      <p:sp>
        <p:nvSpPr>
          <p:cNvPr id="8" name="Content Placeholder 2"/>
          <p:cNvSpPr txBox="1">
            <a:spLocks/>
          </p:cNvSpPr>
          <p:nvPr/>
        </p:nvSpPr>
        <p:spPr>
          <a:xfrm>
            <a:off x="1158240" y="1707082"/>
            <a:ext cx="11033760" cy="4549202"/>
          </a:xfrm>
          <a:prstGeom prst="rect">
            <a:avLst/>
          </a:prstGeom>
        </p:spPr>
        <p:txBody>
          <a:bodyPr/>
          <a:lstStyle>
            <a:lvl1pPr marL="342814" indent="-342814" algn="l" defTabSz="457086" rtl="0" eaLnBrk="1" latinLnBrk="0" hangingPunct="1">
              <a:spcBef>
                <a:spcPct val="20000"/>
              </a:spcBef>
              <a:buClr>
                <a:srgbClr val="006F53"/>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006F53"/>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006F53"/>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006F53"/>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r>
              <a:rPr lang="en-US" dirty="0"/>
              <a:t>Individuals should have control over their personal information</a:t>
            </a:r>
          </a:p>
          <a:p>
            <a:r>
              <a:rPr lang="en-US" spc="-50" dirty="0"/>
              <a:t>According to many data protection laws, personal information must be </a:t>
            </a:r>
          </a:p>
          <a:p>
            <a:pPr marL="652463" lvl="1"/>
            <a:r>
              <a:rPr lang="en-US" dirty="0"/>
              <a:t>Obtained fairly and lawfully</a:t>
            </a:r>
          </a:p>
          <a:p>
            <a:pPr marL="652463" lvl="1"/>
            <a:r>
              <a:rPr lang="en-US" dirty="0"/>
              <a:t>Used only for the original specified purpose</a:t>
            </a:r>
          </a:p>
          <a:p>
            <a:pPr marL="652463" lvl="1"/>
            <a:r>
              <a:rPr lang="en-US" dirty="0"/>
              <a:t>Adequate, relevant, and not excessive to purpose</a:t>
            </a:r>
          </a:p>
          <a:p>
            <a:pPr marL="652463" lvl="1"/>
            <a:r>
              <a:rPr lang="en-US" dirty="0"/>
              <a:t>Accurate and up to date</a:t>
            </a:r>
          </a:p>
          <a:p>
            <a:pPr marL="652463" lvl="1"/>
            <a:r>
              <a:rPr lang="en-US" dirty="0"/>
              <a:t>Not kept longer than necessary</a:t>
            </a:r>
          </a:p>
          <a:p>
            <a:pPr marL="652463" lvl="1"/>
            <a:r>
              <a:rPr lang="en-US" dirty="0"/>
              <a:t>Accessible to the subject</a:t>
            </a:r>
          </a:p>
          <a:p>
            <a:pPr marL="652463" lvl="1"/>
            <a:r>
              <a:rPr lang="en-US" dirty="0"/>
              <a:t>Kept secure</a:t>
            </a:r>
          </a:p>
          <a:p>
            <a:pPr marL="652463" lvl="1"/>
            <a:r>
              <a:rPr lang="en-US" dirty="0"/>
              <a:t>Not transmitted to a country without adequate level of protection</a:t>
            </a:r>
          </a:p>
        </p:txBody>
      </p:sp>
    </p:spTree>
    <p:extLst>
      <p:ext uri="{BB962C8B-B14F-4D97-AF65-F5344CB8AC3E}">
        <p14:creationId xmlns:p14="http://schemas.microsoft.com/office/powerpoint/2010/main" val="33371209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hape 422"/>
          <p:cNvSpPr txBox="1">
            <a:spLocks/>
          </p:cNvSpPr>
          <p:nvPr/>
        </p:nvSpPr>
        <p:spPr>
          <a:xfrm>
            <a:off x="1191958" y="1861110"/>
            <a:ext cx="10035466" cy="513772"/>
          </a:xfrm>
          <a:prstGeom prst="rect">
            <a:avLst/>
          </a:prstGeom>
          <a:noFill/>
          <a:ln>
            <a:noFill/>
          </a:ln>
        </p:spPr>
        <p:txBody>
          <a:bodyPr wrap="square" lIns="91425" tIns="45700" rIns="91425" bIns="45700" anchor="t" anchorCtr="0">
            <a:noAutofit/>
          </a:bodyPr>
          <a:lstStyle>
            <a:lvl1pPr marL="342814" indent="-342814" algn="l" defTabSz="457086" rtl="0" eaLnBrk="1" latinLnBrk="0" hangingPunct="1">
              <a:spcBef>
                <a:spcPct val="20000"/>
              </a:spcBef>
              <a:buClr>
                <a:srgbClr val="95D600"/>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95D600"/>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95D600"/>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95D600"/>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spcBef>
                <a:spcPts val="480"/>
              </a:spcBef>
              <a:buClr>
                <a:srgbClr val="516275"/>
              </a:buClr>
              <a:buSzPct val="25000"/>
              <a:buNone/>
            </a:pPr>
            <a:r>
              <a:rPr lang="en-US" dirty="0">
                <a:solidFill>
                  <a:schemeClr val="tx1"/>
                </a:solidFill>
                <a:ea typeface="Open Sans"/>
                <a:sym typeface="Open Sans"/>
              </a:rPr>
              <a:t>The OECD guideline principles are as follows:</a:t>
            </a:r>
          </a:p>
        </p:txBody>
      </p:sp>
      <p:sp>
        <p:nvSpPr>
          <p:cNvPr id="42" name="Title 4"/>
          <p:cNvSpPr>
            <a:spLocks noGrp="1"/>
          </p:cNvSpPr>
          <p:nvPr>
            <p:ph type="title"/>
          </p:nvPr>
        </p:nvSpPr>
        <p:spPr>
          <a:xfrm>
            <a:off x="1195201" y="559553"/>
            <a:ext cx="10218753" cy="1143000"/>
          </a:xfrm>
        </p:spPr>
        <p:txBody>
          <a:bodyPr>
            <a:noAutofit/>
          </a:bodyPr>
          <a:lstStyle/>
          <a:p>
            <a:pPr>
              <a:lnSpc>
                <a:spcPct val="120000"/>
              </a:lnSpc>
            </a:pPr>
            <a:r>
              <a:rPr lang="en-US" dirty="0"/>
              <a:t>OECD Privacy Guidelines</a:t>
            </a:r>
          </a:p>
        </p:txBody>
      </p:sp>
      <p:graphicFrame>
        <p:nvGraphicFramePr>
          <p:cNvPr id="31" name="Diagram 30"/>
          <p:cNvGraphicFramePr/>
          <p:nvPr>
            <p:extLst>
              <p:ext uri="{D42A27DB-BD31-4B8C-83A1-F6EECF244321}">
                <p14:modId xmlns:p14="http://schemas.microsoft.com/office/powerpoint/2010/main" val="23062339"/>
              </p:ext>
            </p:extLst>
          </p:nvPr>
        </p:nvGraphicFramePr>
        <p:xfrm>
          <a:off x="1273581" y="2421186"/>
          <a:ext cx="10243785" cy="32459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81028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158876" y="706964"/>
            <a:ext cx="8718187" cy="842991"/>
          </a:xfrm>
          <a:prstGeom prst="rect">
            <a:avLst/>
          </a:prstGeom>
          <a:noFill/>
        </p:spPr>
        <p:txBody>
          <a:bodyPr lIns="91415" tIns="45708" rIns="91415" bIns="45708" anchor="ctr" anchorCtr="0"/>
          <a:lstStyle>
            <a:lvl1pPr algn="l" defTabSz="457200" rtl="0" eaLnBrk="1" latinLnBrk="0" hangingPunct="1">
              <a:spcBef>
                <a:spcPct val="0"/>
              </a:spcBef>
              <a:buNone/>
              <a:defRPr sz="4400" kern="1200">
                <a:solidFill>
                  <a:schemeClr val="tx2"/>
                </a:solidFill>
                <a:latin typeface="+mj-lt"/>
                <a:ea typeface="+mj-ea"/>
                <a:cs typeface="+mj-cs"/>
              </a:defRPr>
            </a:lvl1pPr>
          </a:lstStyle>
          <a:p>
            <a:pPr lvl="0">
              <a:defRPr/>
            </a:pPr>
            <a:r>
              <a:rPr kumimoji="0" lang="en-US" sz="6000" b="0" i="0" u="sng" strike="noStrike" kern="1200" cap="none" spc="0" normalizeH="0" baseline="12000" noProof="0" dirty="0">
                <a:ln>
                  <a:noFill/>
                </a:ln>
                <a:solidFill>
                  <a:srgbClr val="006F53"/>
                </a:solidFill>
                <a:effectLst/>
                <a:uLnTx/>
                <a:uFill>
                  <a:solidFill>
                    <a:srgbClr val="95D600"/>
                  </a:solidFill>
                </a:uFill>
                <a:latin typeface="Open Sans Semibold"/>
                <a:cs typeface="Open Sans Semibold"/>
              </a:rPr>
              <a:t>Domain </a:t>
            </a:r>
            <a:r>
              <a:rPr lang="en-US" sz="6000" u="sng" baseline="12000" dirty="0">
                <a:solidFill>
                  <a:srgbClr val="006F53"/>
                </a:solidFill>
                <a:uFill>
                  <a:solidFill>
                    <a:srgbClr val="95D600"/>
                  </a:solidFill>
                </a:uFill>
                <a:latin typeface="Open Sans Semibold"/>
                <a:cs typeface="Open Sans Semibold"/>
              </a:rPr>
              <a:t>Objectives</a:t>
            </a:r>
            <a:endParaRPr kumimoji="0" lang="en-US" sz="6000" b="0" i="0" u="sng" strike="noStrike" kern="1200" cap="none" spc="0" normalizeH="0" baseline="12000" noProof="0" dirty="0">
              <a:ln>
                <a:noFill/>
              </a:ln>
              <a:solidFill>
                <a:srgbClr val="006F53"/>
              </a:solidFill>
              <a:effectLst/>
              <a:uLnTx/>
              <a:uFill>
                <a:solidFill>
                  <a:srgbClr val="95D600"/>
                </a:solidFill>
              </a:uFill>
              <a:latin typeface="Open Sans Semibold"/>
              <a:cs typeface="Open Sans Semibold"/>
            </a:endParaRPr>
          </a:p>
        </p:txBody>
      </p:sp>
      <p:sp>
        <p:nvSpPr>
          <p:cNvPr id="13" name="Content Placeholder 5"/>
          <p:cNvSpPr>
            <a:spLocks noGrp="1"/>
          </p:cNvSpPr>
          <p:nvPr>
            <p:ph sz="half" idx="10"/>
          </p:nvPr>
        </p:nvSpPr>
        <p:spPr>
          <a:xfrm>
            <a:off x="1158240" y="1812127"/>
            <a:ext cx="10038080" cy="4067973"/>
          </a:xfrm>
          <a:prstGeom prst="rect">
            <a:avLst/>
          </a:prstGeom>
        </p:spPr>
        <p:txBody>
          <a:bodyPr/>
          <a:lstStyle/>
          <a:p>
            <a:pPr marL="541338" indent="-541338">
              <a:buClrTx/>
              <a:buSzPct val="100000"/>
              <a:buFont typeface="+mj-lt"/>
              <a:buAutoNum type="arabicPeriod"/>
            </a:pPr>
            <a:r>
              <a:rPr lang="en-US" dirty="0"/>
              <a:t>Understand key asset terms such as assets, information, data, resources, etc.</a:t>
            </a:r>
          </a:p>
          <a:p>
            <a:pPr marL="541338" indent="-541338">
              <a:buClrTx/>
              <a:buSzPct val="100000"/>
              <a:buFont typeface="+mj-lt"/>
              <a:buAutoNum type="arabicPeriod"/>
            </a:pPr>
            <a:r>
              <a:rPr lang="en-US" dirty="0"/>
              <a:t>Explain how security controls are dictated by the value of assets, including information.</a:t>
            </a:r>
          </a:p>
          <a:p>
            <a:pPr marL="541338" indent="-541338">
              <a:buClrTx/>
              <a:buSzPct val="100000"/>
              <a:buFont typeface="+mj-lt"/>
              <a:buAutoNum type="arabicPeriod"/>
            </a:pPr>
            <a:r>
              <a:rPr lang="en-US" dirty="0"/>
              <a:t>Understand that information/data is only one example of valuable assets that organizations need to protect based on the value of those assets to the organization. </a:t>
            </a:r>
          </a:p>
          <a:p>
            <a:pPr marL="541338" indent="-541338">
              <a:buClrTx/>
              <a:buSzPct val="100000"/>
              <a:buFont typeface="+mj-lt"/>
              <a:buAutoNum type="arabicPeriod"/>
            </a:pPr>
            <a:r>
              <a:rPr lang="en-US" dirty="0"/>
              <a:t>Explain how asset classification drives the protection of assets based on value. </a:t>
            </a:r>
          </a:p>
          <a:p>
            <a:pPr marL="541338" indent="-541338">
              <a:buClrTx/>
              <a:buSzPct val="100000"/>
              <a:buFont typeface="+mj-lt"/>
              <a:buAutoNum type="arabicPeriod"/>
            </a:pPr>
            <a:r>
              <a:rPr lang="en-US" dirty="0"/>
              <a:t>Describe the asset lifecycle.</a:t>
            </a:r>
          </a:p>
        </p:txBody>
      </p:sp>
    </p:spTree>
    <p:extLst>
      <p:ext uri="{BB962C8B-B14F-4D97-AF65-F5344CB8AC3E}">
        <p14:creationId xmlns:p14="http://schemas.microsoft.com/office/powerpoint/2010/main" val="29961629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1" y="559553"/>
            <a:ext cx="10502910" cy="1143000"/>
          </a:xfrm>
        </p:spPr>
        <p:txBody>
          <a:bodyPr>
            <a:noAutofit/>
          </a:bodyPr>
          <a:lstStyle/>
          <a:p>
            <a:r>
              <a:rPr lang="en-US" dirty="0"/>
              <a:t>Example – Collection Limitation Principle</a:t>
            </a:r>
          </a:p>
        </p:txBody>
      </p:sp>
      <p:sp>
        <p:nvSpPr>
          <p:cNvPr id="10" name="Freeform 6"/>
          <p:cNvSpPr/>
          <p:nvPr/>
        </p:nvSpPr>
        <p:spPr>
          <a:xfrm rot="16200000">
            <a:off x="1306650" y="2346003"/>
            <a:ext cx="3600451" cy="3023244"/>
          </a:xfrm>
          <a:custGeom>
            <a:avLst/>
            <a:gdLst>
              <a:gd name="connsiteX0" fmla="*/ 0 w 3196337"/>
              <a:gd name="connsiteY0" fmla="*/ 159817 h 3388660"/>
              <a:gd name="connsiteX1" fmla="*/ 159817 w 3196337"/>
              <a:gd name="connsiteY1" fmla="*/ 0 h 3388660"/>
              <a:gd name="connsiteX2" fmla="*/ 3036520 w 3196337"/>
              <a:gd name="connsiteY2" fmla="*/ 0 h 3388660"/>
              <a:gd name="connsiteX3" fmla="*/ 3196337 w 3196337"/>
              <a:gd name="connsiteY3" fmla="*/ 159817 h 3388660"/>
              <a:gd name="connsiteX4" fmla="*/ 3196337 w 3196337"/>
              <a:gd name="connsiteY4" fmla="*/ 3228843 h 3388660"/>
              <a:gd name="connsiteX5" fmla="*/ 3036520 w 3196337"/>
              <a:gd name="connsiteY5" fmla="*/ 3388660 h 3388660"/>
              <a:gd name="connsiteX6" fmla="*/ 159817 w 3196337"/>
              <a:gd name="connsiteY6" fmla="*/ 3388660 h 3388660"/>
              <a:gd name="connsiteX7" fmla="*/ 0 w 3196337"/>
              <a:gd name="connsiteY7" fmla="*/ 3228843 h 3388660"/>
              <a:gd name="connsiteX8" fmla="*/ 0 w 3196337"/>
              <a:gd name="connsiteY8" fmla="*/ 159817 h 3388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337" h="3388660">
                <a:moveTo>
                  <a:pt x="3045590" y="1"/>
                </a:moveTo>
                <a:cubicBezTo>
                  <a:pt x="3128845" y="1"/>
                  <a:pt x="3196337" y="75859"/>
                  <a:pt x="3196337" y="169434"/>
                </a:cubicBezTo>
                <a:lnTo>
                  <a:pt x="3196337" y="3219226"/>
                </a:lnTo>
                <a:cubicBezTo>
                  <a:pt x="3196337" y="3312801"/>
                  <a:pt x="3128845" y="3388659"/>
                  <a:pt x="3045590" y="3388659"/>
                </a:cubicBezTo>
                <a:lnTo>
                  <a:pt x="150747" y="3388659"/>
                </a:lnTo>
                <a:cubicBezTo>
                  <a:pt x="67492" y="3388659"/>
                  <a:pt x="0" y="3312801"/>
                  <a:pt x="0" y="3219226"/>
                </a:cubicBezTo>
                <a:lnTo>
                  <a:pt x="0" y="169434"/>
                </a:lnTo>
                <a:cubicBezTo>
                  <a:pt x="0" y="75859"/>
                  <a:pt x="67492" y="1"/>
                  <a:pt x="150747" y="1"/>
                </a:cubicBezTo>
                <a:lnTo>
                  <a:pt x="3045590" y="1"/>
                </a:lnTo>
                <a:close/>
              </a:path>
            </a:pathLst>
          </a:custGeom>
          <a:solidFill>
            <a:srgbClr val="E4E3E8"/>
          </a:solidFill>
          <a:ln>
            <a:solidFill>
              <a:srgbClr val="7F7F7F"/>
            </a:solidFill>
          </a:ln>
          <a:effec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609960" tIns="61723" rIns="80010" bIns="2557069" numCol="1" spcCol="1270" anchor="t" anchorCtr="0">
            <a:noAutofit/>
          </a:bodyPr>
          <a:lstStyle/>
          <a:p>
            <a:pPr lvl="0" algn="r" defTabSz="800100">
              <a:lnSpc>
                <a:spcPct val="90000"/>
              </a:lnSpc>
              <a:spcBef>
                <a:spcPct val="0"/>
              </a:spcBef>
              <a:spcAft>
                <a:spcPct val="35000"/>
              </a:spcAft>
            </a:pPr>
            <a:endParaRPr lang="en-IN" sz="1800" b="1" kern="1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Freeform 7"/>
          <p:cNvSpPr/>
          <p:nvPr/>
        </p:nvSpPr>
        <p:spPr>
          <a:xfrm>
            <a:off x="1737361" y="2150388"/>
            <a:ext cx="2741649" cy="3440430"/>
          </a:xfrm>
          <a:custGeom>
            <a:avLst/>
            <a:gdLst>
              <a:gd name="connsiteX0" fmla="*/ 0 w 2381271"/>
              <a:gd name="connsiteY0" fmla="*/ 0 h 3388660"/>
              <a:gd name="connsiteX1" fmla="*/ 2381271 w 2381271"/>
              <a:gd name="connsiteY1" fmla="*/ 0 h 3388660"/>
              <a:gd name="connsiteX2" fmla="*/ 2381271 w 2381271"/>
              <a:gd name="connsiteY2" fmla="*/ 3388660 h 3388660"/>
              <a:gd name="connsiteX3" fmla="*/ 0 w 2381271"/>
              <a:gd name="connsiteY3" fmla="*/ 3388660 h 3388660"/>
              <a:gd name="connsiteX4" fmla="*/ 0 w 2381271"/>
              <a:gd name="connsiteY4" fmla="*/ 0 h 3388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1271" h="3388660">
                <a:moveTo>
                  <a:pt x="0" y="0"/>
                </a:moveTo>
                <a:lnTo>
                  <a:pt x="2381271" y="0"/>
                </a:lnTo>
                <a:lnTo>
                  <a:pt x="2381271" y="3388660"/>
                </a:lnTo>
                <a:lnTo>
                  <a:pt x="0" y="3388660"/>
                </a:lnTo>
                <a:lnTo>
                  <a:pt x="0" y="0"/>
                </a:lnTo>
                <a:close/>
              </a:path>
            </a:pathLst>
          </a:custGeom>
          <a:solidFill>
            <a:srgbClr val="E4E3E8"/>
          </a:solidFill>
          <a:ln>
            <a:noFill/>
          </a:ln>
          <a:effectLst/>
          <a:sp3d/>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0" tIns="61722" rIns="0" bIns="0" numCol="1" spcCol="1270" anchor="ctr" anchorCtr="0">
            <a:noAutofit/>
          </a:bodyPr>
          <a:lstStyle/>
          <a:p>
            <a:pPr algn="ctr"/>
            <a:r>
              <a:rPr lang="en-US" sz="2000"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rPr>
              <a:t>There should be limits to the collection of data</a:t>
            </a:r>
          </a:p>
        </p:txBody>
      </p:sp>
      <p:sp>
        <p:nvSpPr>
          <p:cNvPr id="13" name="Freeform 8"/>
          <p:cNvSpPr/>
          <p:nvPr/>
        </p:nvSpPr>
        <p:spPr>
          <a:xfrm rot="16200000">
            <a:off x="4962122" y="1998741"/>
            <a:ext cx="2903220" cy="3020538"/>
          </a:xfrm>
          <a:custGeom>
            <a:avLst/>
            <a:gdLst>
              <a:gd name="connsiteX0" fmla="*/ 0 w 3196337"/>
              <a:gd name="connsiteY0" fmla="*/ 159817 h 3388660"/>
              <a:gd name="connsiteX1" fmla="*/ 159817 w 3196337"/>
              <a:gd name="connsiteY1" fmla="*/ 0 h 3388660"/>
              <a:gd name="connsiteX2" fmla="*/ 3036520 w 3196337"/>
              <a:gd name="connsiteY2" fmla="*/ 0 h 3388660"/>
              <a:gd name="connsiteX3" fmla="*/ 3196337 w 3196337"/>
              <a:gd name="connsiteY3" fmla="*/ 159817 h 3388660"/>
              <a:gd name="connsiteX4" fmla="*/ 3196337 w 3196337"/>
              <a:gd name="connsiteY4" fmla="*/ 3228843 h 3388660"/>
              <a:gd name="connsiteX5" fmla="*/ 3036520 w 3196337"/>
              <a:gd name="connsiteY5" fmla="*/ 3388660 h 3388660"/>
              <a:gd name="connsiteX6" fmla="*/ 159817 w 3196337"/>
              <a:gd name="connsiteY6" fmla="*/ 3388660 h 3388660"/>
              <a:gd name="connsiteX7" fmla="*/ 0 w 3196337"/>
              <a:gd name="connsiteY7" fmla="*/ 3228843 h 3388660"/>
              <a:gd name="connsiteX8" fmla="*/ 0 w 3196337"/>
              <a:gd name="connsiteY8" fmla="*/ 159817 h 3388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337" h="3388660">
                <a:moveTo>
                  <a:pt x="3045590" y="1"/>
                </a:moveTo>
                <a:cubicBezTo>
                  <a:pt x="3128845" y="1"/>
                  <a:pt x="3196337" y="75859"/>
                  <a:pt x="3196337" y="169434"/>
                </a:cubicBezTo>
                <a:lnTo>
                  <a:pt x="3196337" y="3219226"/>
                </a:lnTo>
                <a:cubicBezTo>
                  <a:pt x="3196337" y="3312801"/>
                  <a:pt x="3128845" y="3388659"/>
                  <a:pt x="3045590" y="3388659"/>
                </a:cubicBezTo>
                <a:lnTo>
                  <a:pt x="150747" y="3388659"/>
                </a:lnTo>
                <a:cubicBezTo>
                  <a:pt x="67492" y="3388659"/>
                  <a:pt x="0" y="3312801"/>
                  <a:pt x="0" y="3219226"/>
                </a:cubicBezTo>
                <a:lnTo>
                  <a:pt x="0" y="169434"/>
                </a:lnTo>
                <a:cubicBezTo>
                  <a:pt x="0" y="75859"/>
                  <a:pt x="67492" y="1"/>
                  <a:pt x="150747" y="1"/>
                </a:cubicBezTo>
                <a:lnTo>
                  <a:pt x="3045590" y="1"/>
                </a:lnTo>
                <a:close/>
              </a:path>
            </a:pathLst>
          </a:custGeom>
          <a:solidFill>
            <a:srgbClr val="E4E3E8"/>
          </a:solidFill>
          <a:ln>
            <a:solidFill>
              <a:srgbClr val="7F7F7F"/>
            </a:solidFill>
          </a:ln>
          <a:effec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609960" tIns="61723" rIns="80010" bIns="2557070" numCol="1" spcCol="1270" anchor="t" anchorCtr="0">
            <a:noAutofit/>
          </a:bodyPr>
          <a:lstStyle/>
          <a:p>
            <a:pPr lvl="0" algn="r" defTabSz="800100">
              <a:lnSpc>
                <a:spcPct val="90000"/>
              </a:lnSpc>
              <a:spcBef>
                <a:spcPct val="0"/>
              </a:spcBef>
              <a:spcAft>
                <a:spcPct val="35000"/>
              </a:spcAft>
            </a:pPr>
            <a:endParaRPr lang="en-IN" sz="1800" b="1" kern="1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5" name="Freeform 10"/>
          <p:cNvSpPr/>
          <p:nvPr/>
        </p:nvSpPr>
        <p:spPr>
          <a:xfrm>
            <a:off x="5052060" y="2165886"/>
            <a:ext cx="2743587" cy="2708910"/>
          </a:xfrm>
          <a:custGeom>
            <a:avLst/>
            <a:gdLst>
              <a:gd name="connsiteX0" fmla="*/ 0 w 2381271"/>
              <a:gd name="connsiteY0" fmla="*/ 0 h 3388660"/>
              <a:gd name="connsiteX1" fmla="*/ 2381271 w 2381271"/>
              <a:gd name="connsiteY1" fmla="*/ 0 h 3388660"/>
              <a:gd name="connsiteX2" fmla="*/ 2381271 w 2381271"/>
              <a:gd name="connsiteY2" fmla="*/ 3388660 h 3388660"/>
              <a:gd name="connsiteX3" fmla="*/ 0 w 2381271"/>
              <a:gd name="connsiteY3" fmla="*/ 3388660 h 3388660"/>
              <a:gd name="connsiteX4" fmla="*/ 0 w 2381271"/>
              <a:gd name="connsiteY4" fmla="*/ 0 h 3388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1271" h="3388660">
                <a:moveTo>
                  <a:pt x="0" y="0"/>
                </a:moveTo>
                <a:lnTo>
                  <a:pt x="2381271" y="0"/>
                </a:lnTo>
                <a:lnTo>
                  <a:pt x="2381271" y="3388660"/>
                </a:lnTo>
                <a:lnTo>
                  <a:pt x="0" y="3388660"/>
                </a:lnTo>
                <a:lnTo>
                  <a:pt x="0" y="0"/>
                </a:lnTo>
                <a:close/>
              </a:path>
            </a:pathLst>
          </a:custGeom>
          <a:solidFill>
            <a:srgbClr val="E4E3E8"/>
          </a:solidFill>
          <a:ln>
            <a:noFill/>
          </a:ln>
          <a:effectLst/>
          <a:sp3d/>
        </p:spPr>
        <p:style>
          <a:lnRef idx="2">
            <a:scrgbClr r="0" g="0" b="0"/>
          </a:lnRef>
          <a:fillRef idx="1">
            <a:scrgbClr r="0" g="0" b="0"/>
          </a:fillRef>
          <a:effectRef idx="0">
            <a:scrgbClr r="0" g="0" b="0"/>
          </a:effectRef>
          <a:fontRef idx="minor">
            <a:schemeClr val="lt1"/>
          </a:fontRef>
        </p:style>
        <p:txBody>
          <a:bodyPr spcFirstLastPara="0" vert="horz" wrap="square" lIns="0" tIns="61722" rIns="0" bIns="0" numCol="1" spcCol="1270" anchor="ctr" anchorCtr="0">
            <a:noAutofit/>
          </a:bodyPr>
          <a:lstStyle/>
          <a:p>
            <a:pPr algn="ctr"/>
            <a:r>
              <a:rPr lang="en-US" sz="2000"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rPr>
              <a:t>Should be obtained by lawful and fair means</a:t>
            </a:r>
          </a:p>
        </p:txBody>
      </p:sp>
      <p:sp>
        <p:nvSpPr>
          <p:cNvPr id="17" name="Freeform 11"/>
          <p:cNvSpPr/>
          <p:nvPr/>
        </p:nvSpPr>
        <p:spPr>
          <a:xfrm rot="16200000">
            <a:off x="8631148" y="1637924"/>
            <a:ext cx="2263140" cy="3102091"/>
          </a:xfrm>
          <a:custGeom>
            <a:avLst/>
            <a:gdLst>
              <a:gd name="connsiteX0" fmla="*/ 0 w 3196337"/>
              <a:gd name="connsiteY0" fmla="*/ 159817 h 3388660"/>
              <a:gd name="connsiteX1" fmla="*/ 159817 w 3196337"/>
              <a:gd name="connsiteY1" fmla="*/ 0 h 3388660"/>
              <a:gd name="connsiteX2" fmla="*/ 3036520 w 3196337"/>
              <a:gd name="connsiteY2" fmla="*/ 0 h 3388660"/>
              <a:gd name="connsiteX3" fmla="*/ 3196337 w 3196337"/>
              <a:gd name="connsiteY3" fmla="*/ 159817 h 3388660"/>
              <a:gd name="connsiteX4" fmla="*/ 3196337 w 3196337"/>
              <a:gd name="connsiteY4" fmla="*/ 3228843 h 3388660"/>
              <a:gd name="connsiteX5" fmla="*/ 3036520 w 3196337"/>
              <a:gd name="connsiteY5" fmla="*/ 3388660 h 3388660"/>
              <a:gd name="connsiteX6" fmla="*/ 159817 w 3196337"/>
              <a:gd name="connsiteY6" fmla="*/ 3388660 h 3388660"/>
              <a:gd name="connsiteX7" fmla="*/ 0 w 3196337"/>
              <a:gd name="connsiteY7" fmla="*/ 3228843 h 3388660"/>
              <a:gd name="connsiteX8" fmla="*/ 0 w 3196337"/>
              <a:gd name="connsiteY8" fmla="*/ 159817 h 3388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337" h="3388660">
                <a:moveTo>
                  <a:pt x="3045590" y="1"/>
                </a:moveTo>
                <a:cubicBezTo>
                  <a:pt x="3128845" y="1"/>
                  <a:pt x="3196337" y="75859"/>
                  <a:pt x="3196337" y="169434"/>
                </a:cubicBezTo>
                <a:lnTo>
                  <a:pt x="3196337" y="3219226"/>
                </a:lnTo>
                <a:cubicBezTo>
                  <a:pt x="3196337" y="3312801"/>
                  <a:pt x="3128845" y="3388659"/>
                  <a:pt x="3045590" y="3388659"/>
                </a:cubicBezTo>
                <a:lnTo>
                  <a:pt x="150747" y="3388659"/>
                </a:lnTo>
                <a:cubicBezTo>
                  <a:pt x="67492" y="3388659"/>
                  <a:pt x="0" y="3312801"/>
                  <a:pt x="0" y="3219226"/>
                </a:cubicBezTo>
                <a:lnTo>
                  <a:pt x="0" y="169434"/>
                </a:lnTo>
                <a:cubicBezTo>
                  <a:pt x="0" y="75859"/>
                  <a:pt x="67492" y="1"/>
                  <a:pt x="150747" y="1"/>
                </a:cubicBezTo>
                <a:lnTo>
                  <a:pt x="3045590" y="1"/>
                </a:lnTo>
                <a:close/>
              </a:path>
            </a:pathLst>
          </a:custGeom>
          <a:solidFill>
            <a:srgbClr val="E4E3E8"/>
          </a:solidFill>
          <a:ln>
            <a:solidFill>
              <a:srgbClr val="7F7F7F"/>
            </a:solidFill>
          </a:ln>
          <a:effectLst/>
        </p:spPr>
        <p:style>
          <a:lnRef idx="2">
            <a:scrgbClr r="0" g="0" b="0"/>
          </a:lnRef>
          <a:fillRef idx="1">
            <a:scrgbClr r="0" g="0" b="0"/>
          </a:fillRef>
          <a:effectRef idx="0">
            <a:scrgbClr r="0" g="0" b="0"/>
          </a:effectRef>
          <a:fontRef idx="minor">
            <a:schemeClr val="lt1"/>
          </a:fontRef>
        </p:style>
        <p:txBody>
          <a:bodyPr spcFirstLastPara="0" vert="horz" wrap="square" lIns="609960" tIns="61722" rIns="80010" bIns="2557070" numCol="1" spcCol="1270" anchor="t" anchorCtr="0">
            <a:noAutofit/>
          </a:bodyPr>
          <a:lstStyle/>
          <a:p>
            <a:pPr lvl="0" algn="r" defTabSz="800100">
              <a:lnSpc>
                <a:spcPct val="90000"/>
              </a:lnSpc>
              <a:spcBef>
                <a:spcPct val="0"/>
              </a:spcBef>
              <a:spcAft>
                <a:spcPct val="35000"/>
              </a:spcAft>
            </a:pPr>
            <a:endParaRPr lang="en-IN" sz="1800" b="1" kern="12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1" name="Freeform 13"/>
          <p:cNvSpPr/>
          <p:nvPr/>
        </p:nvSpPr>
        <p:spPr>
          <a:xfrm>
            <a:off x="8366760" y="2165886"/>
            <a:ext cx="2761023" cy="2103120"/>
          </a:xfrm>
          <a:custGeom>
            <a:avLst/>
            <a:gdLst>
              <a:gd name="connsiteX0" fmla="*/ 0 w 2381271"/>
              <a:gd name="connsiteY0" fmla="*/ 0 h 3388660"/>
              <a:gd name="connsiteX1" fmla="*/ 2381271 w 2381271"/>
              <a:gd name="connsiteY1" fmla="*/ 0 h 3388660"/>
              <a:gd name="connsiteX2" fmla="*/ 2381271 w 2381271"/>
              <a:gd name="connsiteY2" fmla="*/ 3388660 h 3388660"/>
              <a:gd name="connsiteX3" fmla="*/ 0 w 2381271"/>
              <a:gd name="connsiteY3" fmla="*/ 3388660 h 3388660"/>
              <a:gd name="connsiteX4" fmla="*/ 0 w 2381271"/>
              <a:gd name="connsiteY4" fmla="*/ 0 h 3388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1271" h="3388660">
                <a:moveTo>
                  <a:pt x="0" y="0"/>
                </a:moveTo>
                <a:lnTo>
                  <a:pt x="2381271" y="0"/>
                </a:lnTo>
                <a:lnTo>
                  <a:pt x="2381271" y="3388660"/>
                </a:lnTo>
                <a:lnTo>
                  <a:pt x="0" y="3388660"/>
                </a:lnTo>
                <a:lnTo>
                  <a:pt x="0" y="0"/>
                </a:lnTo>
                <a:close/>
              </a:path>
            </a:pathLst>
          </a:custGeom>
          <a:solidFill>
            <a:srgbClr val="E4E3E8"/>
          </a:solidFill>
          <a:ln>
            <a:noFill/>
          </a:ln>
          <a:effectLst/>
          <a:sp3d/>
        </p:spPr>
        <p:style>
          <a:lnRef idx="2">
            <a:scrgbClr r="0" g="0" b="0"/>
          </a:lnRef>
          <a:fillRef idx="1">
            <a:scrgbClr r="0" g="0" b="0"/>
          </a:fillRef>
          <a:effectRef idx="0">
            <a:scrgbClr r="0" g="0" b="0"/>
          </a:effectRef>
          <a:fontRef idx="minor">
            <a:schemeClr val="lt1"/>
          </a:fontRef>
        </p:style>
        <p:txBody>
          <a:bodyPr spcFirstLastPara="0" vert="horz" wrap="square" lIns="0" tIns="61722" rIns="0" bIns="0" numCol="1" spcCol="1270" anchor="ctr" anchorCtr="0">
            <a:noAutofit/>
          </a:bodyPr>
          <a:lstStyle/>
          <a:p>
            <a:pPr algn="ctr"/>
            <a:r>
              <a:rPr lang="en-US" sz="2000" dirty="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rPr>
              <a:t>With the knowledge and consent of the subject</a:t>
            </a:r>
          </a:p>
        </p:txBody>
      </p:sp>
    </p:spTree>
    <p:extLst>
      <p:ext uri="{BB962C8B-B14F-4D97-AF65-F5344CB8AC3E}">
        <p14:creationId xmlns:p14="http://schemas.microsoft.com/office/powerpoint/2010/main" val="2976204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P spid="15" grpId="0" animBg="1"/>
      <p:bldP spid="17" grpId="0" animBg="1"/>
      <p:bldP spid="21"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21" y="3132209"/>
            <a:ext cx="8428499" cy="1362075"/>
          </a:xfrm>
        </p:spPr>
        <p:txBody>
          <a:bodyPr/>
          <a:lstStyle/>
          <a:p>
            <a:r>
              <a:rPr lang="en-US" dirty="0"/>
              <a:t>Asset Retention</a:t>
            </a:r>
            <a:endParaRPr lang="en-US" dirty="0">
              <a:solidFill>
                <a:srgbClr val="000000"/>
              </a:solidFill>
            </a:endParaRPr>
          </a:p>
        </p:txBody>
      </p:sp>
      <p:sp>
        <p:nvSpPr>
          <p:cNvPr id="3" name="Text Placeholder 2"/>
          <p:cNvSpPr>
            <a:spLocks noGrp="1"/>
          </p:cNvSpPr>
          <p:nvPr>
            <p:ph type="body" idx="1"/>
          </p:nvPr>
        </p:nvSpPr>
        <p:spPr>
          <a:xfrm>
            <a:off x="707650" y="1530350"/>
            <a:ext cx="8428039" cy="1500188"/>
          </a:xfrm>
        </p:spPr>
        <p:txBody>
          <a:bodyPr/>
          <a:lstStyle/>
          <a:p>
            <a:r>
              <a:rPr lang="en-US" sz="4600" dirty="0">
                <a:solidFill>
                  <a:srgbClr val="006F53"/>
                </a:solidFill>
              </a:rPr>
              <a:t>Module </a:t>
            </a:r>
            <a:r>
              <a:rPr lang="en-US" sz="4600" dirty="0"/>
              <a:t>5</a:t>
            </a:r>
            <a:endParaRPr lang="en-US" sz="4600" dirty="0">
              <a:solidFill>
                <a:srgbClr val="006F53"/>
              </a:solidFill>
            </a:endParaRPr>
          </a:p>
        </p:txBody>
      </p:sp>
    </p:spTree>
    <p:extLst>
      <p:ext uri="{BB962C8B-B14F-4D97-AF65-F5344CB8AC3E}">
        <p14:creationId xmlns:p14="http://schemas.microsoft.com/office/powerpoint/2010/main" val="142140186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6000" dirty="0"/>
              <a:t>Module Objectives</a:t>
            </a:r>
          </a:p>
        </p:txBody>
      </p:sp>
      <p:sp>
        <p:nvSpPr>
          <p:cNvPr id="6" name="Content Placeholder 5"/>
          <p:cNvSpPr>
            <a:spLocks noGrp="1"/>
          </p:cNvSpPr>
          <p:nvPr>
            <p:ph sz="half" idx="10"/>
          </p:nvPr>
        </p:nvSpPr>
        <p:spPr>
          <a:xfrm>
            <a:off x="1158241" y="1812126"/>
            <a:ext cx="10600640" cy="4042574"/>
          </a:xfrm>
          <a:prstGeom prst="rect">
            <a:avLst/>
          </a:prstGeom>
        </p:spPr>
        <p:txBody>
          <a:bodyPr/>
          <a:lstStyle/>
          <a:p>
            <a:pPr marL="541338" indent="-541338">
              <a:buClrTx/>
              <a:buSzPct val="100000"/>
              <a:buFont typeface="+mj-lt"/>
              <a:buAutoNum type="arabicPeriod"/>
            </a:pPr>
            <a:r>
              <a:rPr lang="en-US" dirty="0"/>
              <a:t>Understand asset retention and how retention policies are driven by organizational requirements.</a:t>
            </a:r>
          </a:p>
          <a:p>
            <a:pPr marL="541338" indent="-541338">
              <a:buClrTx/>
              <a:buSzPct val="100000"/>
              <a:buFont typeface="+mj-lt"/>
              <a:buAutoNum type="arabicPeriod"/>
            </a:pPr>
            <a:r>
              <a:rPr lang="en-US" dirty="0"/>
              <a:t>Explain the reasons that drive data and records retention, including compliance or organizational requirements.</a:t>
            </a:r>
          </a:p>
          <a:p>
            <a:pPr marL="541338" indent="-541338">
              <a:buClrTx/>
              <a:buSzPct val="100000"/>
              <a:buFont typeface="+mj-lt"/>
              <a:buAutoNum type="arabicPeriod"/>
            </a:pPr>
            <a:r>
              <a:rPr lang="en-US" dirty="0"/>
              <a:t>Understand the issues associated with long-term storage of assets.</a:t>
            </a:r>
          </a:p>
        </p:txBody>
      </p:sp>
    </p:spTree>
    <p:extLst>
      <p:ext uri="{BB962C8B-B14F-4D97-AF65-F5344CB8AC3E}">
        <p14:creationId xmlns:p14="http://schemas.microsoft.com/office/powerpoint/2010/main" val="33214574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1" y="559553"/>
            <a:ext cx="10638211" cy="1143000"/>
          </a:xfrm>
        </p:spPr>
        <p:txBody>
          <a:bodyPr>
            <a:noAutofit/>
          </a:bodyPr>
          <a:lstStyle/>
          <a:p>
            <a:pPr>
              <a:lnSpc>
                <a:spcPct val="110000"/>
              </a:lnSpc>
            </a:pPr>
            <a:r>
              <a:rPr lang="en-US" sz="5400" dirty="0"/>
              <a:t>Establishing Information Governance and Retention Policies </a:t>
            </a:r>
          </a:p>
        </p:txBody>
      </p:sp>
      <p:sp>
        <p:nvSpPr>
          <p:cNvPr id="10" name="Freeform: Shape 3"/>
          <p:cNvSpPr/>
          <p:nvPr/>
        </p:nvSpPr>
        <p:spPr>
          <a:xfrm>
            <a:off x="1956307" y="2257499"/>
            <a:ext cx="4909928" cy="914793"/>
          </a:xfrm>
          <a:custGeom>
            <a:avLst/>
            <a:gdLst>
              <a:gd name="connsiteX0" fmla="*/ 0 w 4039362"/>
              <a:gd name="connsiteY0" fmla="*/ 153485 h 920892"/>
              <a:gd name="connsiteX1" fmla="*/ 153485 w 4039362"/>
              <a:gd name="connsiteY1" fmla="*/ 0 h 920892"/>
              <a:gd name="connsiteX2" fmla="*/ 3885877 w 4039362"/>
              <a:gd name="connsiteY2" fmla="*/ 0 h 920892"/>
              <a:gd name="connsiteX3" fmla="*/ 4039362 w 4039362"/>
              <a:gd name="connsiteY3" fmla="*/ 153485 h 920892"/>
              <a:gd name="connsiteX4" fmla="*/ 4039362 w 4039362"/>
              <a:gd name="connsiteY4" fmla="*/ 767407 h 920892"/>
              <a:gd name="connsiteX5" fmla="*/ 3885877 w 4039362"/>
              <a:gd name="connsiteY5" fmla="*/ 920892 h 920892"/>
              <a:gd name="connsiteX6" fmla="*/ 153485 w 4039362"/>
              <a:gd name="connsiteY6" fmla="*/ 920892 h 920892"/>
              <a:gd name="connsiteX7" fmla="*/ 0 w 4039362"/>
              <a:gd name="connsiteY7" fmla="*/ 767407 h 920892"/>
              <a:gd name="connsiteX8" fmla="*/ 0 w 4039362"/>
              <a:gd name="connsiteY8" fmla="*/ 153485 h 92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39362" h="920892">
                <a:moveTo>
                  <a:pt x="0" y="153485"/>
                </a:moveTo>
                <a:cubicBezTo>
                  <a:pt x="0" y="68718"/>
                  <a:pt x="68718" y="0"/>
                  <a:pt x="153485" y="0"/>
                </a:cubicBezTo>
                <a:lnTo>
                  <a:pt x="3885877" y="0"/>
                </a:lnTo>
                <a:cubicBezTo>
                  <a:pt x="3970644" y="0"/>
                  <a:pt x="4039362" y="68718"/>
                  <a:pt x="4039362" y="153485"/>
                </a:cubicBezTo>
                <a:lnTo>
                  <a:pt x="4039362" y="767407"/>
                </a:lnTo>
                <a:cubicBezTo>
                  <a:pt x="4039362" y="852174"/>
                  <a:pt x="3970644" y="920892"/>
                  <a:pt x="3885877" y="920892"/>
                </a:cubicBezTo>
                <a:lnTo>
                  <a:pt x="153485" y="920892"/>
                </a:lnTo>
                <a:cubicBezTo>
                  <a:pt x="68718" y="920892"/>
                  <a:pt x="0" y="852174"/>
                  <a:pt x="0" y="767407"/>
                </a:cubicBezTo>
                <a:lnTo>
                  <a:pt x="0" y="153485"/>
                </a:lnTo>
                <a:close/>
              </a:path>
            </a:pathLst>
          </a:custGeom>
          <a:solidFill>
            <a:srgbClr val="E4E3E8"/>
          </a:solidFill>
          <a:ln>
            <a:solidFill>
              <a:srgbClr val="7F7F7F"/>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05914" tIns="75434" rIns="105914" bIns="75434" numCol="1" spcCol="1270" anchor="ctr" anchorCtr="0">
            <a:noAutofit/>
          </a:bodyPr>
          <a:lstStyle/>
          <a:p>
            <a:pPr lvl="0" algn="ctr">
              <a:buSzPct val="25000"/>
            </a:pPr>
            <a:endParaRPr lang="en-US" sz="2200" dirty="0">
              <a:solidFill>
                <a:schemeClr val="bg1"/>
              </a:solidFill>
              <a:latin typeface="Open Sans Semibold"/>
              <a:ea typeface="Calibri"/>
              <a:cs typeface="Open Sans Semibold"/>
              <a:sym typeface="Calibri"/>
            </a:endParaRPr>
          </a:p>
        </p:txBody>
      </p:sp>
      <p:sp>
        <p:nvSpPr>
          <p:cNvPr id="11" name="Freeform: Shape 4"/>
          <p:cNvSpPr/>
          <p:nvPr/>
        </p:nvSpPr>
        <p:spPr>
          <a:xfrm>
            <a:off x="2758440" y="3368056"/>
            <a:ext cx="4909928" cy="914793"/>
          </a:xfrm>
          <a:custGeom>
            <a:avLst/>
            <a:gdLst>
              <a:gd name="connsiteX0" fmla="*/ 0 w 4039362"/>
              <a:gd name="connsiteY0" fmla="*/ 153485 h 920892"/>
              <a:gd name="connsiteX1" fmla="*/ 153485 w 4039362"/>
              <a:gd name="connsiteY1" fmla="*/ 0 h 920892"/>
              <a:gd name="connsiteX2" fmla="*/ 3885877 w 4039362"/>
              <a:gd name="connsiteY2" fmla="*/ 0 h 920892"/>
              <a:gd name="connsiteX3" fmla="*/ 4039362 w 4039362"/>
              <a:gd name="connsiteY3" fmla="*/ 153485 h 920892"/>
              <a:gd name="connsiteX4" fmla="*/ 4039362 w 4039362"/>
              <a:gd name="connsiteY4" fmla="*/ 767407 h 920892"/>
              <a:gd name="connsiteX5" fmla="*/ 3885877 w 4039362"/>
              <a:gd name="connsiteY5" fmla="*/ 920892 h 920892"/>
              <a:gd name="connsiteX6" fmla="*/ 153485 w 4039362"/>
              <a:gd name="connsiteY6" fmla="*/ 920892 h 920892"/>
              <a:gd name="connsiteX7" fmla="*/ 0 w 4039362"/>
              <a:gd name="connsiteY7" fmla="*/ 767407 h 920892"/>
              <a:gd name="connsiteX8" fmla="*/ 0 w 4039362"/>
              <a:gd name="connsiteY8" fmla="*/ 153485 h 92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39362" h="920892">
                <a:moveTo>
                  <a:pt x="0" y="153485"/>
                </a:moveTo>
                <a:cubicBezTo>
                  <a:pt x="0" y="68718"/>
                  <a:pt x="68718" y="0"/>
                  <a:pt x="153485" y="0"/>
                </a:cubicBezTo>
                <a:lnTo>
                  <a:pt x="3885877" y="0"/>
                </a:lnTo>
                <a:cubicBezTo>
                  <a:pt x="3970644" y="0"/>
                  <a:pt x="4039362" y="68718"/>
                  <a:pt x="4039362" y="153485"/>
                </a:cubicBezTo>
                <a:lnTo>
                  <a:pt x="4039362" y="767407"/>
                </a:lnTo>
                <a:cubicBezTo>
                  <a:pt x="4039362" y="852174"/>
                  <a:pt x="3970644" y="920892"/>
                  <a:pt x="3885877" y="920892"/>
                </a:cubicBezTo>
                <a:lnTo>
                  <a:pt x="153485" y="920892"/>
                </a:lnTo>
                <a:cubicBezTo>
                  <a:pt x="68718" y="920892"/>
                  <a:pt x="0" y="852174"/>
                  <a:pt x="0" y="767407"/>
                </a:cubicBezTo>
                <a:lnTo>
                  <a:pt x="0" y="153485"/>
                </a:lnTo>
                <a:close/>
              </a:path>
            </a:pathLst>
          </a:custGeom>
          <a:solidFill>
            <a:srgbClr val="E4E3E8"/>
          </a:solidFill>
          <a:ln>
            <a:solidFill>
              <a:srgbClr val="7F7F7F"/>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05914" tIns="75434" rIns="105914" bIns="75434" numCol="1" spcCol="1270" anchor="ctr" anchorCtr="0">
            <a:noAutofit/>
          </a:bodyPr>
          <a:lstStyle/>
          <a:p>
            <a:pPr lvl="0" algn="ctr">
              <a:buSzPct val="25000"/>
            </a:pPr>
            <a:endParaRPr lang="en-US" sz="2200" dirty="0">
              <a:solidFill>
                <a:schemeClr val="bg1"/>
              </a:solidFill>
              <a:latin typeface="Open Sans Semibold"/>
              <a:ea typeface="Calibri"/>
              <a:cs typeface="Open Sans Semibold"/>
              <a:sym typeface="Calibri"/>
            </a:endParaRPr>
          </a:p>
        </p:txBody>
      </p:sp>
      <p:sp>
        <p:nvSpPr>
          <p:cNvPr id="12" name="Freeform: Shape 5"/>
          <p:cNvSpPr/>
          <p:nvPr/>
        </p:nvSpPr>
        <p:spPr>
          <a:xfrm>
            <a:off x="3707130" y="4478617"/>
            <a:ext cx="4909928" cy="914793"/>
          </a:xfrm>
          <a:custGeom>
            <a:avLst/>
            <a:gdLst>
              <a:gd name="connsiteX0" fmla="*/ 0 w 4039362"/>
              <a:gd name="connsiteY0" fmla="*/ 153485 h 920892"/>
              <a:gd name="connsiteX1" fmla="*/ 153485 w 4039362"/>
              <a:gd name="connsiteY1" fmla="*/ 0 h 920892"/>
              <a:gd name="connsiteX2" fmla="*/ 3885877 w 4039362"/>
              <a:gd name="connsiteY2" fmla="*/ 0 h 920892"/>
              <a:gd name="connsiteX3" fmla="*/ 4039362 w 4039362"/>
              <a:gd name="connsiteY3" fmla="*/ 153485 h 920892"/>
              <a:gd name="connsiteX4" fmla="*/ 4039362 w 4039362"/>
              <a:gd name="connsiteY4" fmla="*/ 767407 h 920892"/>
              <a:gd name="connsiteX5" fmla="*/ 3885877 w 4039362"/>
              <a:gd name="connsiteY5" fmla="*/ 920892 h 920892"/>
              <a:gd name="connsiteX6" fmla="*/ 153485 w 4039362"/>
              <a:gd name="connsiteY6" fmla="*/ 920892 h 920892"/>
              <a:gd name="connsiteX7" fmla="*/ 0 w 4039362"/>
              <a:gd name="connsiteY7" fmla="*/ 767407 h 920892"/>
              <a:gd name="connsiteX8" fmla="*/ 0 w 4039362"/>
              <a:gd name="connsiteY8" fmla="*/ 153485 h 92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39362" h="920892">
                <a:moveTo>
                  <a:pt x="0" y="153485"/>
                </a:moveTo>
                <a:cubicBezTo>
                  <a:pt x="0" y="68718"/>
                  <a:pt x="68718" y="0"/>
                  <a:pt x="153485" y="0"/>
                </a:cubicBezTo>
                <a:lnTo>
                  <a:pt x="3885877" y="0"/>
                </a:lnTo>
                <a:cubicBezTo>
                  <a:pt x="3970644" y="0"/>
                  <a:pt x="4039362" y="68718"/>
                  <a:pt x="4039362" y="153485"/>
                </a:cubicBezTo>
                <a:lnTo>
                  <a:pt x="4039362" y="767407"/>
                </a:lnTo>
                <a:cubicBezTo>
                  <a:pt x="4039362" y="852174"/>
                  <a:pt x="3970644" y="920892"/>
                  <a:pt x="3885877" y="920892"/>
                </a:cubicBezTo>
                <a:lnTo>
                  <a:pt x="153485" y="920892"/>
                </a:lnTo>
                <a:cubicBezTo>
                  <a:pt x="68718" y="920892"/>
                  <a:pt x="0" y="852174"/>
                  <a:pt x="0" y="767407"/>
                </a:cubicBezTo>
                <a:lnTo>
                  <a:pt x="0" y="153485"/>
                </a:lnTo>
                <a:close/>
              </a:path>
            </a:pathLst>
          </a:custGeom>
          <a:solidFill>
            <a:srgbClr val="E4E3E8"/>
          </a:solidFill>
          <a:ln>
            <a:solidFill>
              <a:srgbClr val="7F7F7F"/>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05914" tIns="75434" rIns="105914" bIns="75434" numCol="1" spcCol="1270" anchor="ctr" anchorCtr="0">
            <a:noAutofit/>
          </a:bodyPr>
          <a:lstStyle/>
          <a:p>
            <a:pPr lvl="0" algn="ctr">
              <a:buSzPct val="25000"/>
            </a:pPr>
            <a:endParaRPr lang="en-US" sz="2200" dirty="0">
              <a:solidFill>
                <a:schemeClr val="bg1"/>
              </a:solidFill>
              <a:latin typeface="Open Sans Semibold"/>
              <a:ea typeface="Calibri"/>
              <a:cs typeface="Open Sans Semibold"/>
              <a:sym typeface="Calibri"/>
            </a:endParaRPr>
          </a:p>
        </p:txBody>
      </p:sp>
      <p:sp>
        <p:nvSpPr>
          <p:cNvPr id="3" name="Rectangle 2"/>
          <p:cNvSpPr/>
          <p:nvPr/>
        </p:nvSpPr>
        <p:spPr>
          <a:xfrm>
            <a:off x="2224957" y="2490420"/>
            <a:ext cx="4005574" cy="400110"/>
          </a:xfrm>
          <a:prstGeom prst="rect">
            <a:avLst/>
          </a:prstGeom>
        </p:spPr>
        <p:txBody>
          <a:bodyPr wrap="none">
            <a:spAutoFit/>
          </a:bodyPr>
          <a:lstStyle/>
          <a:p>
            <a:pPr lvl="0" algn="ctr">
              <a:buSzPct val="25000"/>
            </a:pPr>
            <a:r>
              <a:rPr lang="en-US" sz="2000" dirty="0">
                <a:solidFill>
                  <a:srgbClr val="000000"/>
                </a:solidFill>
                <a:latin typeface="Open Sans Semibold"/>
                <a:ea typeface="Calibri"/>
                <a:cs typeface="Open Sans Semibold"/>
                <a:sym typeface="Calibri"/>
              </a:rPr>
              <a:t>Understand where the data exists</a:t>
            </a:r>
          </a:p>
        </p:txBody>
      </p:sp>
      <p:sp>
        <p:nvSpPr>
          <p:cNvPr id="4" name="Rectangle 3"/>
          <p:cNvSpPr/>
          <p:nvPr/>
        </p:nvSpPr>
        <p:spPr>
          <a:xfrm>
            <a:off x="3752320" y="3625397"/>
            <a:ext cx="2922169" cy="400110"/>
          </a:xfrm>
          <a:prstGeom prst="rect">
            <a:avLst/>
          </a:prstGeom>
        </p:spPr>
        <p:txBody>
          <a:bodyPr wrap="none">
            <a:spAutoFit/>
          </a:bodyPr>
          <a:lstStyle/>
          <a:p>
            <a:pPr lvl="0" algn="ctr">
              <a:buSzPct val="25000"/>
            </a:pPr>
            <a:r>
              <a:rPr lang="en-US" sz="2000" dirty="0">
                <a:solidFill>
                  <a:srgbClr val="000000"/>
                </a:solidFill>
                <a:latin typeface="Open Sans Semibold"/>
                <a:ea typeface="Calibri"/>
                <a:cs typeface="Open Sans Semibold"/>
                <a:sym typeface="Calibri"/>
              </a:rPr>
              <a:t>Classify and define data</a:t>
            </a:r>
          </a:p>
        </p:txBody>
      </p:sp>
      <p:sp>
        <p:nvSpPr>
          <p:cNvPr id="5" name="Rectangle 4"/>
          <p:cNvSpPr/>
          <p:nvPr/>
        </p:nvSpPr>
        <p:spPr>
          <a:xfrm>
            <a:off x="4452615" y="4735958"/>
            <a:ext cx="3120466" cy="400110"/>
          </a:xfrm>
          <a:prstGeom prst="rect">
            <a:avLst/>
          </a:prstGeom>
        </p:spPr>
        <p:txBody>
          <a:bodyPr wrap="none">
            <a:spAutoFit/>
          </a:bodyPr>
          <a:lstStyle/>
          <a:p>
            <a:pPr lvl="0" algn="ctr">
              <a:buSzPct val="25000"/>
            </a:pPr>
            <a:r>
              <a:rPr lang="en-US" sz="2000" dirty="0">
                <a:solidFill>
                  <a:srgbClr val="000000"/>
                </a:solidFill>
                <a:latin typeface="Open Sans Semibold"/>
                <a:ea typeface="Calibri"/>
                <a:cs typeface="Open Sans Semibold"/>
                <a:sym typeface="Calibri"/>
              </a:rPr>
              <a:t>Archive and manage data </a:t>
            </a:r>
          </a:p>
        </p:txBody>
      </p:sp>
    </p:spTree>
    <p:extLst>
      <p:ext uri="{BB962C8B-B14F-4D97-AF65-F5344CB8AC3E}">
        <p14:creationId xmlns:p14="http://schemas.microsoft.com/office/powerpoint/2010/main" val="3426859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1" y="559553"/>
            <a:ext cx="9591613" cy="1143000"/>
          </a:xfrm>
        </p:spPr>
        <p:txBody>
          <a:bodyPr>
            <a:noAutofit/>
          </a:bodyPr>
          <a:lstStyle/>
          <a:p>
            <a:pPr>
              <a:lnSpc>
                <a:spcPct val="110000"/>
              </a:lnSpc>
            </a:pPr>
            <a:r>
              <a:rPr lang="en-US" sz="5400" dirty="0"/>
              <a:t>Building Effective Archiving and Data Retention Policies</a:t>
            </a:r>
          </a:p>
        </p:txBody>
      </p:sp>
      <p:sp>
        <p:nvSpPr>
          <p:cNvPr id="10" name="Freeform: Shape 3"/>
          <p:cNvSpPr/>
          <p:nvPr/>
        </p:nvSpPr>
        <p:spPr>
          <a:xfrm>
            <a:off x="1956307" y="2009528"/>
            <a:ext cx="5509084" cy="914793"/>
          </a:xfrm>
          <a:custGeom>
            <a:avLst/>
            <a:gdLst>
              <a:gd name="connsiteX0" fmla="*/ 0 w 4039362"/>
              <a:gd name="connsiteY0" fmla="*/ 153485 h 920892"/>
              <a:gd name="connsiteX1" fmla="*/ 153485 w 4039362"/>
              <a:gd name="connsiteY1" fmla="*/ 0 h 920892"/>
              <a:gd name="connsiteX2" fmla="*/ 3885877 w 4039362"/>
              <a:gd name="connsiteY2" fmla="*/ 0 h 920892"/>
              <a:gd name="connsiteX3" fmla="*/ 4039362 w 4039362"/>
              <a:gd name="connsiteY3" fmla="*/ 153485 h 920892"/>
              <a:gd name="connsiteX4" fmla="*/ 4039362 w 4039362"/>
              <a:gd name="connsiteY4" fmla="*/ 767407 h 920892"/>
              <a:gd name="connsiteX5" fmla="*/ 3885877 w 4039362"/>
              <a:gd name="connsiteY5" fmla="*/ 920892 h 920892"/>
              <a:gd name="connsiteX6" fmla="*/ 153485 w 4039362"/>
              <a:gd name="connsiteY6" fmla="*/ 920892 h 920892"/>
              <a:gd name="connsiteX7" fmla="*/ 0 w 4039362"/>
              <a:gd name="connsiteY7" fmla="*/ 767407 h 920892"/>
              <a:gd name="connsiteX8" fmla="*/ 0 w 4039362"/>
              <a:gd name="connsiteY8" fmla="*/ 153485 h 92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39362" h="920892">
                <a:moveTo>
                  <a:pt x="0" y="153485"/>
                </a:moveTo>
                <a:cubicBezTo>
                  <a:pt x="0" y="68718"/>
                  <a:pt x="68718" y="0"/>
                  <a:pt x="153485" y="0"/>
                </a:cubicBezTo>
                <a:lnTo>
                  <a:pt x="3885877" y="0"/>
                </a:lnTo>
                <a:cubicBezTo>
                  <a:pt x="3970644" y="0"/>
                  <a:pt x="4039362" y="68718"/>
                  <a:pt x="4039362" y="153485"/>
                </a:cubicBezTo>
                <a:lnTo>
                  <a:pt x="4039362" y="767407"/>
                </a:lnTo>
                <a:cubicBezTo>
                  <a:pt x="4039362" y="852174"/>
                  <a:pt x="3970644" y="920892"/>
                  <a:pt x="3885877" y="920892"/>
                </a:cubicBezTo>
                <a:lnTo>
                  <a:pt x="153485" y="920892"/>
                </a:lnTo>
                <a:cubicBezTo>
                  <a:pt x="68718" y="920892"/>
                  <a:pt x="0" y="852174"/>
                  <a:pt x="0" y="767407"/>
                </a:cubicBezTo>
                <a:lnTo>
                  <a:pt x="0" y="153485"/>
                </a:lnTo>
                <a:close/>
              </a:path>
            </a:pathLst>
          </a:custGeom>
          <a:solidFill>
            <a:srgbClr val="E4E3E8"/>
          </a:solidFill>
          <a:ln>
            <a:solidFill>
              <a:srgbClr val="7F7F7F"/>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05914" tIns="75434" rIns="105914" bIns="75434" numCol="1" spcCol="1270" anchor="ctr" anchorCtr="0">
            <a:noAutofit/>
          </a:bodyPr>
          <a:lstStyle/>
          <a:p>
            <a:pPr lvl="0">
              <a:buSzPct val="25000"/>
            </a:pPr>
            <a:endParaRPr lang="en-US" sz="2000" dirty="0">
              <a:solidFill>
                <a:schemeClr val="bg1"/>
              </a:solidFill>
              <a:latin typeface="Open Sans Semibold"/>
              <a:ea typeface="Calibri"/>
              <a:cs typeface="Open Sans Semibold"/>
              <a:sym typeface="Calibri"/>
            </a:endParaRPr>
          </a:p>
        </p:txBody>
      </p:sp>
      <p:sp>
        <p:nvSpPr>
          <p:cNvPr id="11" name="Freeform: Shape 4"/>
          <p:cNvSpPr/>
          <p:nvPr/>
        </p:nvSpPr>
        <p:spPr>
          <a:xfrm>
            <a:off x="2758440" y="3099661"/>
            <a:ext cx="5509084" cy="1245181"/>
          </a:xfrm>
          <a:custGeom>
            <a:avLst/>
            <a:gdLst>
              <a:gd name="connsiteX0" fmla="*/ 0 w 4039362"/>
              <a:gd name="connsiteY0" fmla="*/ 153485 h 920892"/>
              <a:gd name="connsiteX1" fmla="*/ 153485 w 4039362"/>
              <a:gd name="connsiteY1" fmla="*/ 0 h 920892"/>
              <a:gd name="connsiteX2" fmla="*/ 3885877 w 4039362"/>
              <a:gd name="connsiteY2" fmla="*/ 0 h 920892"/>
              <a:gd name="connsiteX3" fmla="*/ 4039362 w 4039362"/>
              <a:gd name="connsiteY3" fmla="*/ 153485 h 920892"/>
              <a:gd name="connsiteX4" fmla="*/ 4039362 w 4039362"/>
              <a:gd name="connsiteY4" fmla="*/ 767407 h 920892"/>
              <a:gd name="connsiteX5" fmla="*/ 3885877 w 4039362"/>
              <a:gd name="connsiteY5" fmla="*/ 920892 h 920892"/>
              <a:gd name="connsiteX6" fmla="*/ 153485 w 4039362"/>
              <a:gd name="connsiteY6" fmla="*/ 920892 h 920892"/>
              <a:gd name="connsiteX7" fmla="*/ 0 w 4039362"/>
              <a:gd name="connsiteY7" fmla="*/ 767407 h 920892"/>
              <a:gd name="connsiteX8" fmla="*/ 0 w 4039362"/>
              <a:gd name="connsiteY8" fmla="*/ 153485 h 92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39362" h="920892">
                <a:moveTo>
                  <a:pt x="0" y="153485"/>
                </a:moveTo>
                <a:cubicBezTo>
                  <a:pt x="0" y="68718"/>
                  <a:pt x="68718" y="0"/>
                  <a:pt x="153485" y="0"/>
                </a:cubicBezTo>
                <a:lnTo>
                  <a:pt x="3885877" y="0"/>
                </a:lnTo>
                <a:cubicBezTo>
                  <a:pt x="3970644" y="0"/>
                  <a:pt x="4039362" y="68718"/>
                  <a:pt x="4039362" y="153485"/>
                </a:cubicBezTo>
                <a:lnTo>
                  <a:pt x="4039362" y="767407"/>
                </a:lnTo>
                <a:cubicBezTo>
                  <a:pt x="4039362" y="852174"/>
                  <a:pt x="3970644" y="920892"/>
                  <a:pt x="3885877" y="920892"/>
                </a:cubicBezTo>
                <a:lnTo>
                  <a:pt x="153485" y="920892"/>
                </a:lnTo>
                <a:cubicBezTo>
                  <a:pt x="68718" y="920892"/>
                  <a:pt x="0" y="852174"/>
                  <a:pt x="0" y="767407"/>
                </a:cubicBezTo>
                <a:lnTo>
                  <a:pt x="0" y="153485"/>
                </a:lnTo>
                <a:close/>
              </a:path>
            </a:pathLst>
          </a:custGeom>
          <a:solidFill>
            <a:srgbClr val="E4E3E8"/>
          </a:solidFill>
          <a:ln>
            <a:solidFill>
              <a:srgbClr val="7F7F7F"/>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05914" tIns="75434" rIns="105914" bIns="75434" numCol="1" spcCol="1270" anchor="ctr" anchorCtr="0">
            <a:noAutofit/>
          </a:bodyPr>
          <a:lstStyle/>
          <a:p>
            <a:pPr lvl="0">
              <a:buSzPct val="25000"/>
            </a:pPr>
            <a:endParaRPr lang="en-US" sz="2000" dirty="0">
              <a:solidFill>
                <a:schemeClr val="bg1"/>
              </a:solidFill>
              <a:latin typeface="Open Sans Semibold"/>
              <a:ea typeface="Calibri"/>
              <a:cs typeface="Open Sans Semibold"/>
              <a:sym typeface="Calibri"/>
            </a:endParaRPr>
          </a:p>
        </p:txBody>
      </p:sp>
      <p:sp>
        <p:nvSpPr>
          <p:cNvPr id="12" name="Freeform: Shape 5"/>
          <p:cNvSpPr/>
          <p:nvPr/>
        </p:nvSpPr>
        <p:spPr>
          <a:xfrm>
            <a:off x="3536043" y="4520182"/>
            <a:ext cx="5616668" cy="1221768"/>
          </a:xfrm>
          <a:custGeom>
            <a:avLst/>
            <a:gdLst>
              <a:gd name="connsiteX0" fmla="*/ 0 w 4039362"/>
              <a:gd name="connsiteY0" fmla="*/ 153485 h 920892"/>
              <a:gd name="connsiteX1" fmla="*/ 153485 w 4039362"/>
              <a:gd name="connsiteY1" fmla="*/ 0 h 920892"/>
              <a:gd name="connsiteX2" fmla="*/ 3885877 w 4039362"/>
              <a:gd name="connsiteY2" fmla="*/ 0 h 920892"/>
              <a:gd name="connsiteX3" fmla="*/ 4039362 w 4039362"/>
              <a:gd name="connsiteY3" fmla="*/ 153485 h 920892"/>
              <a:gd name="connsiteX4" fmla="*/ 4039362 w 4039362"/>
              <a:gd name="connsiteY4" fmla="*/ 767407 h 920892"/>
              <a:gd name="connsiteX5" fmla="*/ 3885877 w 4039362"/>
              <a:gd name="connsiteY5" fmla="*/ 920892 h 920892"/>
              <a:gd name="connsiteX6" fmla="*/ 153485 w 4039362"/>
              <a:gd name="connsiteY6" fmla="*/ 920892 h 920892"/>
              <a:gd name="connsiteX7" fmla="*/ 0 w 4039362"/>
              <a:gd name="connsiteY7" fmla="*/ 767407 h 920892"/>
              <a:gd name="connsiteX8" fmla="*/ 0 w 4039362"/>
              <a:gd name="connsiteY8" fmla="*/ 153485 h 92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39362" h="920892">
                <a:moveTo>
                  <a:pt x="0" y="153485"/>
                </a:moveTo>
                <a:cubicBezTo>
                  <a:pt x="0" y="68718"/>
                  <a:pt x="68718" y="0"/>
                  <a:pt x="153485" y="0"/>
                </a:cubicBezTo>
                <a:lnTo>
                  <a:pt x="3885877" y="0"/>
                </a:lnTo>
                <a:cubicBezTo>
                  <a:pt x="3970644" y="0"/>
                  <a:pt x="4039362" y="68718"/>
                  <a:pt x="4039362" y="153485"/>
                </a:cubicBezTo>
                <a:lnTo>
                  <a:pt x="4039362" y="767407"/>
                </a:lnTo>
                <a:cubicBezTo>
                  <a:pt x="4039362" y="852174"/>
                  <a:pt x="3970644" y="920892"/>
                  <a:pt x="3885877" y="920892"/>
                </a:cubicBezTo>
                <a:lnTo>
                  <a:pt x="153485" y="920892"/>
                </a:lnTo>
                <a:cubicBezTo>
                  <a:pt x="68718" y="920892"/>
                  <a:pt x="0" y="852174"/>
                  <a:pt x="0" y="767407"/>
                </a:cubicBezTo>
                <a:lnTo>
                  <a:pt x="0" y="153485"/>
                </a:lnTo>
                <a:close/>
              </a:path>
            </a:pathLst>
          </a:custGeom>
          <a:solidFill>
            <a:srgbClr val="E4E3E8"/>
          </a:solidFill>
          <a:ln>
            <a:solidFill>
              <a:srgbClr val="7F7F7F"/>
            </a:solidFill>
          </a:ln>
        </p:spPr>
        <p:style>
          <a:lnRef idx="2">
            <a:scrgbClr r="0" g="0" b="0"/>
          </a:lnRef>
          <a:fillRef idx="1">
            <a:scrgbClr r="0" g="0" b="0"/>
          </a:fillRef>
          <a:effectRef idx="0">
            <a:schemeClr val="accent1">
              <a:hueOff val="0"/>
              <a:satOff val="0"/>
              <a:lumOff val="0"/>
              <a:alphaOff val="0"/>
            </a:schemeClr>
          </a:effectRef>
          <a:fontRef idx="minor">
            <a:schemeClr val="lt1"/>
          </a:fontRef>
        </p:style>
        <p:txBody>
          <a:bodyPr spcFirstLastPara="0" vert="horz" wrap="square" lIns="105914" tIns="75434" rIns="105914" bIns="75434" numCol="1" spcCol="1270" anchor="ctr" anchorCtr="0">
            <a:noAutofit/>
          </a:bodyPr>
          <a:lstStyle/>
          <a:p>
            <a:pPr lvl="0">
              <a:buSzPct val="25000"/>
            </a:pPr>
            <a:endParaRPr lang="en-US" sz="2000" dirty="0">
              <a:solidFill>
                <a:schemeClr val="bg1"/>
              </a:solidFill>
              <a:latin typeface="Open Sans Semibold"/>
              <a:ea typeface="Calibri"/>
              <a:cs typeface="Open Sans Semibold"/>
              <a:sym typeface="Calibri"/>
            </a:endParaRPr>
          </a:p>
        </p:txBody>
      </p:sp>
      <p:sp>
        <p:nvSpPr>
          <p:cNvPr id="2" name="Rectangle 1"/>
          <p:cNvSpPr/>
          <p:nvPr/>
        </p:nvSpPr>
        <p:spPr>
          <a:xfrm>
            <a:off x="2943007" y="3182110"/>
            <a:ext cx="5096645" cy="1015663"/>
          </a:xfrm>
          <a:prstGeom prst="rect">
            <a:avLst/>
          </a:prstGeom>
        </p:spPr>
        <p:txBody>
          <a:bodyPr wrap="square">
            <a:spAutoFit/>
          </a:bodyPr>
          <a:lstStyle/>
          <a:p>
            <a:pPr lvl="0">
              <a:buSzPct val="25000"/>
            </a:pPr>
            <a:r>
              <a:rPr lang="en-US" sz="2000" dirty="0">
                <a:solidFill>
                  <a:srgbClr val="000000"/>
                </a:solidFill>
                <a:latin typeface="Open Sans Semibold"/>
                <a:ea typeface="Calibri"/>
                <a:cs typeface="Open Sans Semibold"/>
                <a:sym typeface="Calibri"/>
              </a:rPr>
              <a:t>Establish common objectives for supporting archiving and data retention best practices within the organization</a:t>
            </a:r>
          </a:p>
        </p:txBody>
      </p:sp>
      <p:sp>
        <p:nvSpPr>
          <p:cNvPr id="3" name="Rectangle 2"/>
          <p:cNvSpPr/>
          <p:nvPr/>
        </p:nvSpPr>
        <p:spPr>
          <a:xfrm>
            <a:off x="2116237" y="2236091"/>
            <a:ext cx="4518660" cy="400110"/>
          </a:xfrm>
          <a:prstGeom prst="rect">
            <a:avLst/>
          </a:prstGeom>
        </p:spPr>
        <p:txBody>
          <a:bodyPr wrap="none">
            <a:spAutoFit/>
          </a:bodyPr>
          <a:lstStyle/>
          <a:p>
            <a:pPr lvl="0">
              <a:buSzPct val="25000"/>
            </a:pPr>
            <a:r>
              <a:rPr lang="en-US" sz="2000" dirty="0">
                <a:solidFill>
                  <a:srgbClr val="000000"/>
                </a:solidFill>
                <a:latin typeface="Open Sans Semibold"/>
                <a:ea typeface="Calibri"/>
                <a:cs typeface="Open Sans Semibold"/>
                <a:sym typeface="Calibri"/>
              </a:rPr>
              <a:t>Involve all stakeholders in the process</a:t>
            </a:r>
          </a:p>
        </p:txBody>
      </p:sp>
      <p:sp>
        <p:nvSpPr>
          <p:cNvPr id="4" name="Rectangle 3"/>
          <p:cNvSpPr/>
          <p:nvPr/>
        </p:nvSpPr>
        <p:spPr>
          <a:xfrm>
            <a:off x="3658406" y="4607918"/>
            <a:ext cx="5478819" cy="1015663"/>
          </a:xfrm>
          <a:prstGeom prst="rect">
            <a:avLst/>
          </a:prstGeom>
        </p:spPr>
        <p:txBody>
          <a:bodyPr wrap="square">
            <a:spAutoFit/>
          </a:bodyPr>
          <a:lstStyle/>
          <a:p>
            <a:pPr lvl="0">
              <a:buSzPct val="25000"/>
            </a:pPr>
            <a:r>
              <a:rPr lang="en-US" sz="2000" dirty="0">
                <a:solidFill>
                  <a:srgbClr val="000000"/>
                </a:solidFill>
                <a:latin typeface="Open Sans Semibold"/>
                <a:ea typeface="Calibri"/>
                <a:cs typeface="Open Sans Semibold"/>
                <a:sym typeface="Calibri"/>
              </a:rPr>
              <a:t>Monitor, review, and update documented </a:t>
            </a:r>
          </a:p>
          <a:p>
            <a:pPr lvl="0">
              <a:buSzPct val="25000"/>
            </a:pPr>
            <a:r>
              <a:rPr lang="en-US" sz="2000" dirty="0">
                <a:solidFill>
                  <a:srgbClr val="000000"/>
                </a:solidFill>
                <a:latin typeface="Open Sans Semibold"/>
                <a:ea typeface="Calibri"/>
                <a:cs typeface="Open Sans Semibold"/>
                <a:sym typeface="Calibri"/>
              </a:rPr>
              <a:t>data retention policies and archiving procedures </a:t>
            </a:r>
          </a:p>
        </p:txBody>
      </p:sp>
    </p:spTree>
    <p:extLst>
      <p:ext uri="{BB962C8B-B14F-4D97-AF65-F5344CB8AC3E}">
        <p14:creationId xmlns:p14="http://schemas.microsoft.com/office/powerpoint/2010/main" val="212824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10427986" cy="1143000"/>
          </a:xfrm>
        </p:spPr>
        <p:txBody>
          <a:bodyPr>
            <a:noAutofit/>
          </a:bodyPr>
          <a:lstStyle/>
          <a:p>
            <a:pPr>
              <a:lnSpc>
                <a:spcPct val="110000"/>
              </a:lnSpc>
            </a:pPr>
            <a:r>
              <a:rPr lang="en-US" dirty="0"/>
              <a:t>Creating a Sound Record Retention Policy </a:t>
            </a:r>
          </a:p>
        </p:txBody>
      </p:sp>
      <p:graphicFrame>
        <p:nvGraphicFramePr>
          <p:cNvPr id="6" name="Content Placeholder 3"/>
          <p:cNvGraphicFramePr>
            <a:graphicFrameLocks noGrp="1"/>
          </p:cNvGraphicFramePr>
          <p:nvPr>
            <p:ph sz="half" idx="10"/>
            <p:extLst>
              <p:ext uri="{D42A27DB-BD31-4B8C-83A1-F6EECF244321}">
                <p14:modId xmlns:p14="http://schemas.microsoft.com/office/powerpoint/2010/main" val="883114511"/>
              </p:ext>
            </p:extLst>
          </p:nvPr>
        </p:nvGraphicFramePr>
        <p:xfrm>
          <a:off x="1158875" y="2209217"/>
          <a:ext cx="10037763" cy="46487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9447372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9704844" cy="1143000"/>
          </a:xfrm>
        </p:spPr>
        <p:txBody>
          <a:bodyPr>
            <a:noAutofit/>
          </a:bodyPr>
          <a:lstStyle/>
          <a:p>
            <a:pPr>
              <a:lnSpc>
                <a:spcPct val="110000"/>
              </a:lnSpc>
            </a:pPr>
            <a:r>
              <a:rPr lang="en-US" sz="5400" dirty="0"/>
              <a:t>Creating a Sound Record Retention Policy (continued)</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436697584"/>
              </p:ext>
            </p:extLst>
          </p:nvPr>
        </p:nvGraphicFramePr>
        <p:xfrm>
          <a:off x="1158875" y="2209808"/>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373895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hape 422"/>
          <p:cNvSpPr txBox="1">
            <a:spLocks/>
          </p:cNvSpPr>
          <p:nvPr/>
        </p:nvSpPr>
        <p:spPr>
          <a:xfrm>
            <a:off x="1390741" y="2078295"/>
            <a:ext cx="9573928" cy="3138439"/>
          </a:xfrm>
          <a:prstGeom prst="rect">
            <a:avLst/>
          </a:prstGeom>
          <a:noFill/>
          <a:ln>
            <a:noFill/>
          </a:ln>
        </p:spPr>
        <p:txBody>
          <a:bodyPr wrap="square" lIns="91425" tIns="45700" rIns="91425" bIns="45700" anchor="t" anchorCtr="0">
            <a:noAutofit/>
          </a:bodyPr>
          <a:lstStyle>
            <a:lvl1pPr marL="342814" indent="-342814" algn="l" defTabSz="457086" rtl="0" eaLnBrk="1" latinLnBrk="0" hangingPunct="1">
              <a:spcBef>
                <a:spcPct val="20000"/>
              </a:spcBef>
              <a:buClr>
                <a:srgbClr val="95D600"/>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95D600"/>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95D600"/>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95D600"/>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spcBef>
                <a:spcPts val="0"/>
              </a:spcBef>
              <a:buClr>
                <a:srgbClr val="516275"/>
              </a:buClr>
              <a:buSzPct val="25000"/>
              <a:buFont typeface="Arial"/>
              <a:buNone/>
            </a:pPr>
            <a:r>
              <a:rPr lang="en-US" b="1" dirty="0">
                <a:solidFill>
                  <a:schemeClr val="tx1"/>
                </a:solidFill>
                <a:ea typeface="Open Sans"/>
                <a:sym typeface="Open Sans"/>
              </a:rPr>
              <a:t>INSTRUCTIONS</a:t>
            </a:r>
          </a:p>
          <a:p>
            <a:pPr>
              <a:buClr>
                <a:srgbClr val="006F53"/>
              </a:buClr>
              <a:buFont typeface="Open Sans Semibold" panose="020B0706030804020204" pitchFamily="34" charset="0"/>
              <a:buChar char="•"/>
            </a:pPr>
            <a:r>
              <a:rPr lang="en-US" dirty="0"/>
              <a:t>Working with a partner, review the following sample policy</a:t>
            </a:r>
          </a:p>
          <a:p>
            <a:pPr>
              <a:buClr>
                <a:srgbClr val="006F53"/>
              </a:buClr>
              <a:buFont typeface="Open Sans Semibold" panose="020B0706030804020204" pitchFamily="34" charset="0"/>
              <a:buChar char="•"/>
            </a:pPr>
            <a:r>
              <a:rPr lang="en-US" dirty="0"/>
              <a:t>For your assigned section, note your ideas about </a:t>
            </a:r>
            <a:r>
              <a:rPr lang="en-US" u="sng" dirty="0"/>
              <a:t>why</a:t>
            </a:r>
            <a:r>
              <a:rPr lang="en-US" dirty="0"/>
              <a:t> each aspect of the policy is in place or the risks to the organization if the policy is not implemented </a:t>
            </a:r>
          </a:p>
          <a:p>
            <a:pPr>
              <a:buClr>
                <a:srgbClr val="006F53"/>
              </a:buClr>
              <a:buFont typeface="Open Sans Semibold" panose="020B0706030804020204" pitchFamily="34" charset="0"/>
              <a:buChar char="•"/>
            </a:pPr>
            <a:r>
              <a:rPr lang="en-US" dirty="0"/>
              <a:t>Be prepared to share your thoughts with the group</a:t>
            </a:r>
          </a:p>
        </p:txBody>
      </p:sp>
      <p:sp>
        <p:nvSpPr>
          <p:cNvPr id="42" name="Title 4"/>
          <p:cNvSpPr>
            <a:spLocks noGrp="1"/>
          </p:cNvSpPr>
          <p:nvPr>
            <p:ph type="title"/>
          </p:nvPr>
        </p:nvSpPr>
        <p:spPr>
          <a:xfrm>
            <a:off x="1393985" y="665399"/>
            <a:ext cx="9060911" cy="1143000"/>
          </a:xfrm>
        </p:spPr>
        <p:txBody>
          <a:bodyPr>
            <a:noAutofit/>
          </a:bodyPr>
          <a:lstStyle/>
          <a:p>
            <a:pPr>
              <a:lnSpc>
                <a:spcPct val="110000"/>
              </a:lnSpc>
            </a:pPr>
            <a:r>
              <a:rPr lang="en-US" sz="5400" dirty="0"/>
              <a:t>Activity: Review an Organization’s Sample Policy</a:t>
            </a:r>
          </a:p>
        </p:txBody>
      </p:sp>
      <p:pic>
        <p:nvPicPr>
          <p:cNvPr id="7" name="Picture 6" descr="group-activity-green.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62" y="733007"/>
            <a:ext cx="1067978" cy="667486"/>
          </a:xfrm>
          <a:prstGeom prst="rect">
            <a:avLst/>
          </a:prstGeom>
        </p:spPr>
      </p:pic>
    </p:spTree>
    <p:extLst>
      <p:ext uri="{BB962C8B-B14F-4D97-AF65-F5344CB8AC3E}">
        <p14:creationId xmlns:p14="http://schemas.microsoft.com/office/powerpoint/2010/main" val="6102151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Important Considerations</a:t>
            </a:r>
          </a:p>
        </p:txBody>
      </p:sp>
      <p:sp>
        <p:nvSpPr>
          <p:cNvPr id="3" name="Rectangle 2"/>
          <p:cNvSpPr/>
          <p:nvPr/>
        </p:nvSpPr>
        <p:spPr>
          <a:xfrm>
            <a:off x="1055719" y="1718051"/>
            <a:ext cx="9738595" cy="2990562"/>
          </a:xfrm>
          <a:prstGeom prst="rect">
            <a:avLst/>
          </a:prstGeom>
        </p:spPr>
        <p:txBody>
          <a:bodyPr wrap="square">
            <a:spAutoFit/>
          </a:bodyPr>
          <a:lstStyle/>
          <a:p>
            <a:pPr marL="713232"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Who needs access to archived data and why? </a:t>
            </a:r>
            <a:br>
              <a:rPr lang="en-US" sz="2400" dirty="0">
                <a:solidFill>
                  <a:srgbClr val="000000"/>
                </a:solidFill>
                <a:latin typeface="Open Sans Semibold"/>
                <a:ea typeface="Calibri"/>
                <a:cs typeface="Open Sans Semibold"/>
                <a:sym typeface="Calibri"/>
              </a:rPr>
            </a:br>
            <a:r>
              <a:rPr lang="en-US" sz="2400" dirty="0">
                <a:solidFill>
                  <a:srgbClr val="000000"/>
                </a:solidFill>
                <a:latin typeface="Open Sans Semibold"/>
                <a:ea typeface="Calibri"/>
                <a:cs typeface="Open Sans Semibold"/>
                <a:sym typeface="Calibri"/>
              </a:rPr>
              <a:t>How fast do they need it?</a:t>
            </a:r>
          </a:p>
          <a:p>
            <a:pPr marL="713232"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Do access requirements change as the archives age?</a:t>
            </a:r>
          </a:p>
          <a:p>
            <a:pPr marL="713232"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How long do we need to keep the archived data? When should it be disposed of or deleted?</a:t>
            </a:r>
          </a:p>
          <a:p>
            <a:pPr marL="342900" indent="-342900">
              <a:buClr>
                <a:srgbClr val="006F52"/>
              </a:buClr>
              <a:buSzPct val="25000"/>
              <a:buFont typeface="Arial" charset="0"/>
              <a:buChar char="•"/>
            </a:pPr>
            <a:endParaRPr lang="en-US" sz="2000" dirty="0">
              <a:solidFill>
                <a:srgbClr val="000000"/>
              </a:solidFill>
              <a:latin typeface="Open Sans Semibold"/>
              <a:ea typeface="Calibri"/>
              <a:cs typeface="Open Sans Semibold"/>
              <a:sym typeface="Calibri"/>
            </a:endParaRPr>
          </a:p>
          <a:p>
            <a:pPr marL="342900" lvl="0" indent="-342900">
              <a:buClr>
                <a:srgbClr val="006F52"/>
              </a:buClr>
              <a:buSzPct val="25000"/>
              <a:buFont typeface="Arial" charset="0"/>
              <a:buChar char="•"/>
            </a:pPr>
            <a:endParaRPr lang="en-US" sz="2000" dirty="0">
              <a:solidFill>
                <a:srgbClr val="000000"/>
              </a:solidFill>
              <a:latin typeface="Open Sans Semibold"/>
              <a:ea typeface="Calibri"/>
              <a:cs typeface="Open Sans Semibold"/>
              <a:sym typeface="Calibri"/>
            </a:endParaRPr>
          </a:p>
          <a:p>
            <a:pPr marL="342900" lvl="0" indent="-342900">
              <a:buClr>
                <a:srgbClr val="006F52"/>
              </a:buClr>
              <a:buSzPct val="25000"/>
              <a:buFont typeface="Arial" charset="0"/>
              <a:buChar char="•"/>
            </a:pPr>
            <a:endParaRPr lang="en-US" sz="20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374720581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10517021" cy="1143000"/>
          </a:xfrm>
        </p:spPr>
        <p:txBody>
          <a:bodyPr>
            <a:noAutofit/>
          </a:bodyPr>
          <a:lstStyle/>
          <a:p>
            <a:r>
              <a:rPr lang="en-US" dirty="0"/>
              <a:t>Best Practices </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1601867424"/>
              </p:ext>
            </p:extLst>
          </p:nvPr>
        </p:nvGraphicFramePr>
        <p:xfrm>
          <a:off x="1158875" y="1936777"/>
          <a:ext cx="10037763" cy="44292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69921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158876" y="706964"/>
            <a:ext cx="8718187" cy="842991"/>
          </a:xfrm>
          <a:prstGeom prst="rect">
            <a:avLst/>
          </a:prstGeom>
          <a:noFill/>
        </p:spPr>
        <p:txBody>
          <a:bodyPr lIns="91415" tIns="45708" rIns="91415" bIns="45708" anchor="ctr" anchorCtr="0"/>
          <a:lstStyle>
            <a:lvl1pPr algn="l" defTabSz="457200" rtl="0" eaLnBrk="1" latinLnBrk="0" hangingPunct="1">
              <a:spcBef>
                <a:spcPct val="0"/>
              </a:spcBef>
              <a:buNone/>
              <a:defRPr sz="4400" kern="1200">
                <a:solidFill>
                  <a:schemeClr val="tx2"/>
                </a:solidFill>
                <a:latin typeface="+mj-lt"/>
                <a:ea typeface="+mj-ea"/>
                <a:cs typeface="+mj-cs"/>
              </a:defRPr>
            </a:lvl1pPr>
          </a:lstStyle>
          <a:p>
            <a:pPr lvl="0">
              <a:defRPr/>
            </a:pPr>
            <a:r>
              <a:rPr lang="en-US" sz="6000" u="sng" baseline="12000" dirty="0">
                <a:solidFill>
                  <a:srgbClr val="006F53"/>
                </a:solidFill>
                <a:uFill>
                  <a:solidFill>
                    <a:srgbClr val="95D600"/>
                  </a:solidFill>
                </a:uFill>
                <a:latin typeface="Open Sans Semibold"/>
                <a:cs typeface="Open Sans Semibold"/>
              </a:rPr>
              <a:t>Domain Objectives (continued)</a:t>
            </a:r>
          </a:p>
        </p:txBody>
      </p:sp>
      <p:sp>
        <p:nvSpPr>
          <p:cNvPr id="13" name="Content Placeholder 5"/>
          <p:cNvSpPr>
            <a:spLocks noGrp="1"/>
          </p:cNvSpPr>
          <p:nvPr>
            <p:ph sz="half" idx="10"/>
          </p:nvPr>
        </p:nvSpPr>
        <p:spPr>
          <a:xfrm>
            <a:off x="1158239" y="1812127"/>
            <a:ext cx="10679035" cy="4067973"/>
          </a:xfrm>
          <a:prstGeom prst="rect">
            <a:avLst/>
          </a:prstGeom>
        </p:spPr>
        <p:txBody>
          <a:bodyPr/>
          <a:lstStyle/>
          <a:p>
            <a:pPr marL="541338" indent="-541338">
              <a:buClrTx/>
              <a:buSzPct val="100000"/>
              <a:buFont typeface="+mj-lt"/>
              <a:buAutoNum type="arabicPeriod" startAt="6"/>
            </a:pPr>
            <a:r>
              <a:rPr lang="en-US" dirty="0"/>
              <a:t>Understand how data classification and categorization applies to the asset lifecycle.</a:t>
            </a:r>
          </a:p>
          <a:p>
            <a:pPr marL="541338" indent="-541338">
              <a:buClrTx/>
              <a:buSzPct val="100000"/>
              <a:buFont typeface="+mj-lt"/>
              <a:buAutoNum type="arabicPeriod" startAt="6"/>
            </a:pPr>
            <a:r>
              <a:rPr lang="en-US" dirty="0"/>
              <a:t>Understand the importance of establishing accountability and responsibilities for information ownership and custodianship.</a:t>
            </a:r>
          </a:p>
          <a:p>
            <a:pPr marL="541338" indent="-541338">
              <a:buClrTx/>
              <a:buSzPct val="100000"/>
              <a:buFont typeface="+mj-lt"/>
              <a:buAutoNum type="arabicPeriod" startAt="6"/>
            </a:pPr>
            <a:r>
              <a:rPr lang="en-US" dirty="0"/>
              <a:t>Explain accountabilities and responsibilities for protection of assets by owner, custodians, stewards, controllers, and processors.</a:t>
            </a:r>
          </a:p>
          <a:p>
            <a:pPr marL="541338" indent="-541338">
              <a:buClrTx/>
              <a:buSzPct val="100000"/>
              <a:buFont typeface="+mj-lt"/>
              <a:buAutoNum type="arabicPeriod" startAt="6"/>
            </a:pPr>
            <a:r>
              <a:rPr lang="en-US" dirty="0"/>
              <a:t>Explain key terms associated with asset protection. </a:t>
            </a:r>
          </a:p>
          <a:p>
            <a:pPr marL="541338" indent="-541338">
              <a:buClrTx/>
              <a:buSzPct val="100000"/>
              <a:buFont typeface="+mj-lt"/>
              <a:buAutoNum type="arabicPeriod" startAt="6"/>
            </a:pPr>
            <a:r>
              <a:rPr lang="en-US" dirty="0"/>
              <a:t>Understand how privacy of personal information is affected by today’s technologies.</a:t>
            </a:r>
          </a:p>
        </p:txBody>
      </p:sp>
    </p:spTree>
    <p:extLst>
      <p:ext uri="{BB962C8B-B14F-4D97-AF65-F5344CB8AC3E}">
        <p14:creationId xmlns:p14="http://schemas.microsoft.com/office/powerpoint/2010/main" val="1043552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10517021" cy="1143000"/>
          </a:xfrm>
        </p:spPr>
        <p:txBody>
          <a:bodyPr>
            <a:noAutofit/>
          </a:bodyPr>
          <a:lstStyle/>
          <a:p>
            <a:r>
              <a:rPr lang="en-US" dirty="0"/>
              <a:t>Examples of Data Retention Policies</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1892649876"/>
              </p:ext>
            </p:extLst>
          </p:nvPr>
        </p:nvGraphicFramePr>
        <p:xfrm>
          <a:off x="1158875" y="1936778"/>
          <a:ext cx="10037763" cy="49212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43939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0" y="859450"/>
            <a:ext cx="9352093" cy="1143000"/>
          </a:xfrm>
        </p:spPr>
        <p:txBody>
          <a:bodyPr>
            <a:noAutofit/>
          </a:bodyPr>
          <a:lstStyle/>
          <a:p>
            <a:r>
              <a:rPr lang="en-US" sz="5400" dirty="0"/>
              <a:t>Examples of Data Retention Policies (continued)</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77073726"/>
              </p:ext>
            </p:extLst>
          </p:nvPr>
        </p:nvGraphicFramePr>
        <p:xfrm>
          <a:off x="1158875" y="2518933"/>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2947461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221" y="3132209"/>
            <a:ext cx="8428499" cy="1362075"/>
          </a:xfrm>
        </p:spPr>
        <p:txBody>
          <a:bodyPr/>
          <a:lstStyle/>
          <a:p>
            <a:r>
              <a:rPr lang="en-US" dirty="0"/>
              <a:t>Data Security Controls</a:t>
            </a:r>
            <a:endParaRPr lang="en-US" dirty="0">
              <a:solidFill>
                <a:srgbClr val="000000"/>
              </a:solidFill>
            </a:endParaRPr>
          </a:p>
        </p:txBody>
      </p:sp>
      <p:sp>
        <p:nvSpPr>
          <p:cNvPr id="3" name="Text Placeholder 2"/>
          <p:cNvSpPr>
            <a:spLocks noGrp="1"/>
          </p:cNvSpPr>
          <p:nvPr>
            <p:ph type="body" idx="1"/>
          </p:nvPr>
        </p:nvSpPr>
        <p:spPr>
          <a:xfrm>
            <a:off x="707650" y="1530350"/>
            <a:ext cx="8428039" cy="1500188"/>
          </a:xfrm>
        </p:spPr>
        <p:txBody>
          <a:bodyPr/>
          <a:lstStyle/>
          <a:p>
            <a:r>
              <a:rPr lang="en-US" sz="4600" dirty="0">
                <a:solidFill>
                  <a:srgbClr val="006F53"/>
                </a:solidFill>
              </a:rPr>
              <a:t>Module </a:t>
            </a:r>
            <a:r>
              <a:rPr lang="en-US" sz="4600" dirty="0"/>
              <a:t>6</a:t>
            </a:r>
            <a:endParaRPr lang="en-US" sz="4600" dirty="0">
              <a:solidFill>
                <a:srgbClr val="006F53"/>
              </a:solidFill>
            </a:endParaRPr>
          </a:p>
        </p:txBody>
      </p:sp>
    </p:spTree>
    <p:extLst>
      <p:ext uri="{BB962C8B-B14F-4D97-AF65-F5344CB8AC3E}">
        <p14:creationId xmlns:p14="http://schemas.microsoft.com/office/powerpoint/2010/main" val="426681600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6000" dirty="0"/>
              <a:t>Module Objectives</a:t>
            </a:r>
          </a:p>
        </p:txBody>
      </p:sp>
      <p:sp>
        <p:nvSpPr>
          <p:cNvPr id="6" name="Content Placeholder 5"/>
          <p:cNvSpPr>
            <a:spLocks noGrp="1"/>
          </p:cNvSpPr>
          <p:nvPr>
            <p:ph sz="half" idx="10"/>
          </p:nvPr>
        </p:nvSpPr>
        <p:spPr>
          <a:xfrm>
            <a:off x="1158239" y="1812126"/>
            <a:ext cx="10522020" cy="4042574"/>
          </a:xfrm>
          <a:prstGeom prst="rect">
            <a:avLst/>
          </a:prstGeom>
        </p:spPr>
        <p:txBody>
          <a:bodyPr/>
          <a:lstStyle/>
          <a:p>
            <a:pPr marL="541338" indent="-541338">
              <a:buClrTx/>
              <a:buSzPct val="100000"/>
              <a:buFont typeface="+mj-lt"/>
              <a:buAutoNum type="arabicPeriod"/>
            </a:pPr>
            <a:r>
              <a:rPr lang="en-US" spc="-50" dirty="0"/>
              <a:t>Define baseline protection.</a:t>
            </a:r>
          </a:p>
          <a:p>
            <a:pPr marL="541338" indent="-541338">
              <a:buClrTx/>
              <a:buSzPct val="100000"/>
              <a:buFont typeface="+mj-lt"/>
              <a:buAutoNum type="arabicPeriod"/>
            </a:pPr>
            <a:r>
              <a:rPr lang="en-US" spc="-50" dirty="0"/>
              <a:t>Explain how baselines can help an organization achieve minimum </a:t>
            </a:r>
            <a:br>
              <a:rPr lang="en-US" spc="-50" dirty="0"/>
            </a:br>
            <a:r>
              <a:rPr lang="en-US" spc="-50" dirty="0"/>
              <a:t>levels of security associated with valuable assets.</a:t>
            </a:r>
          </a:p>
          <a:p>
            <a:pPr marL="541338" indent="-541338">
              <a:buClrTx/>
              <a:buSzPct val="100000"/>
              <a:buFont typeface="+mj-lt"/>
              <a:buAutoNum type="arabicPeriod"/>
            </a:pPr>
            <a:r>
              <a:rPr lang="en-US" spc="-50" dirty="0"/>
              <a:t>Understand how baselines include security controls and how to implement them.</a:t>
            </a:r>
          </a:p>
          <a:p>
            <a:pPr marL="541338" indent="-541338">
              <a:buClrTx/>
              <a:buSzPct val="100000"/>
              <a:buFont typeface="+mj-lt"/>
              <a:buAutoNum type="arabicPeriod"/>
            </a:pPr>
            <a:r>
              <a:rPr lang="en-US" spc="-50" dirty="0"/>
              <a:t>Describe baseline protection and scoping and tailoring in reference </a:t>
            </a:r>
            <a:br>
              <a:rPr lang="en-US" spc="-50" dirty="0"/>
            </a:br>
            <a:r>
              <a:rPr lang="en-US" spc="-50" dirty="0"/>
              <a:t>to asset protection.</a:t>
            </a:r>
          </a:p>
          <a:p>
            <a:pPr marL="541338" indent="-541338">
              <a:buClrTx/>
              <a:buSzPct val="100000"/>
              <a:buFont typeface="+mj-lt"/>
              <a:buAutoNum type="arabicPeriod"/>
            </a:pPr>
            <a:r>
              <a:rPr lang="en-US" spc="-50" dirty="0"/>
              <a:t>Understand the different data states and explain how to secure each.</a:t>
            </a:r>
          </a:p>
          <a:p>
            <a:pPr marL="541338" indent="-541338">
              <a:buClrTx/>
              <a:buSzPct val="100000"/>
              <a:buFont typeface="+mj-lt"/>
              <a:buAutoNum type="arabicPeriod"/>
            </a:pPr>
            <a:r>
              <a:rPr lang="en-US" spc="-50" dirty="0"/>
              <a:t>Explain the difference between end-to-end and link encryption </a:t>
            </a:r>
            <a:br>
              <a:rPr lang="en-US" spc="-50" dirty="0"/>
            </a:br>
            <a:r>
              <a:rPr lang="en-US" spc="-50" dirty="0"/>
              <a:t>as it relates to data in motion.</a:t>
            </a:r>
          </a:p>
        </p:txBody>
      </p:sp>
    </p:spTree>
    <p:extLst>
      <p:ext uri="{BB962C8B-B14F-4D97-AF65-F5344CB8AC3E}">
        <p14:creationId xmlns:p14="http://schemas.microsoft.com/office/powerpoint/2010/main" val="24117242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Baselines</a:t>
            </a:r>
            <a:endParaRPr lang="en-US" sz="6000" dirty="0"/>
          </a:p>
        </p:txBody>
      </p:sp>
      <p:grpSp>
        <p:nvGrpSpPr>
          <p:cNvPr id="7" name="Shape 802"/>
          <p:cNvGrpSpPr/>
          <p:nvPr/>
        </p:nvGrpSpPr>
        <p:grpSpPr>
          <a:xfrm>
            <a:off x="1980616" y="1965823"/>
            <a:ext cx="8227591" cy="2350740"/>
            <a:chOff x="1004" y="710579"/>
            <a:chExt cx="8227591" cy="2350740"/>
          </a:xfrm>
          <a:solidFill>
            <a:srgbClr val="E4E3E8"/>
          </a:solidFill>
        </p:grpSpPr>
        <p:sp>
          <p:nvSpPr>
            <p:cNvPr id="8" name="Shape 803"/>
            <p:cNvSpPr/>
            <p:nvPr/>
          </p:nvSpPr>
          <p:spPr>
            <a:xfrm>
              <a:off x="1004" y="710579"/>
              <a:ext cx="3917900" cy="2350740"/>
            </a:xfrm>
            <a:prstGeom prst="rect">
              <a:avLst/>
            </a:prstGeom>
            <a:grpFill/>
            <a:ln w="25400" cap="flat"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9" name="Shape 804"/>
            <p:cNvSpPr txBox="1"/>
            <p:nvPr/>
          </p:nvSpPr>
          <p:spPr>
            <a:xfrm>
              <a:off x="1004" y="710579"/>
              <a:ext cx="3917900" cy="235074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140950" tIns="140950" rIns="140950" bIns="140950"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Minimum levels of security and protection requirements</a:t>
              </a:r>
            </a:p>
          </p:txBody>
        </p:sp>
        <p:sp>
          <p:nvSpPr>
            <p:cNvPr id="10" name="Shape 805"/>
            <p:cNvSpPr/>
            <p:nvPr/>
          </p:nvSpPr>
          <p:spPr>
            <a:xfrm>
              <a:off x="4310695" y="710579"/>
              <a:ext cx="3917900" cy="2350740"/>
            </a:xfrm>
            <a:prstGeom prst="rect">
              <a:avLst/>
            </a:prstGeom>
            <a:grpFill/>
            <a:ln w="25400" cap="flat"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1" name="Shape 806"/>
            <p:cNvSpPr txBox="1"/>
            <p:nvPr/>
          </p:nvSpPr>
          <p:spPr>
            <a:xfrm>
              <a:off x="4310695" y="710579"/>
              <a:ext cx="3917900" cy="235074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140950" tIns="140950" rIns="140950" bIns="140950"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Used as reference points to ensure minimum levels </a:t>
              </a:r>
              <a:br>
                <a:rPr lang="en-US" sz="2400" dirty="0">
                  <a:solidFill>
                    <a:srgbClr val="000000"/>
                  </a:solidFill>
                  <a:latin typeface="Open Sans Semibold"/>
                  <a:ea typeface="Calibri"/>
                  <a:cs typeface="Open Sans Semibold"/>
                  <a:sym typeface="Calibri"/>
                </a:rPr>
              </a:br>
              <a:r>
                <a:rPr lang="en-US" sz="2400" dirty="0">
                  <a:solidFill>
                    <a:srgbClr val="000000"/>
                  </a:solidFill>
                  <a:latin typeface="Open Sans Semibold"/>
                  <a:ea typeface="Calibri"/>
                  <a:cs typeface="Open Sans Semibold"/>
                  <a:sym typeface="Calibri"/>
                </a:rPr>
                <a:t>for assets</a:t>
              </a:r>
            </a:p>
          </p:txBody>
        </p:sp>
      </p:grpSp>
    </p:spTree>
    <p:extLst>
      <p:ext uri="{BB962C8B-B14F-4D97-AF65-F5344CB8AC3E}">
        <p14:creationId xmlns:p14="http://schemas.microsoft.com/office/powerpoint/2010/main" val="276126752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p:cNvSpPr txBox="1">
            <a:spLocks/>
          </p:cNvSpPr>
          <p:nvPr/>
        </p:nvSpPr>
        <p:spPr>
          <a:xfrm>
            <a:off x="752630" y="459281"/>
            <a:ext cx="11288464" cy="1143000"/>
          </a:xfrm>
          <a:prstGeom prst="rect">
            <a:avLst/>
          </a:prstGeom>
        </p:spPr>
        <p:txBody>
          <a:bodyPr vert="horz" lIns="91440" tIns="45720" rIns="91440" bIns="45720" rtlCol="0" anchor="ctr">
            <a:noAutofit/>
          </a:bodyPr>
          <a:lstStyle>
            <a:lvl1pPr algn="l" defTabSz="457086" rtl="0" eaLnBrk="1" latinLnBrk="0" hangingPunct="1">
              <a:spcBef>
                <a:spcPct val="0"/>
              </a:spcBef>
              <a:buNone/>
              <a:defRPr lang="en-US" sz="6000" u="sng" kern="1200" baseline="12000" dirty="0">
                <a:solidFill>
                  <a:srgbClr val="006F53"/>
                </a:solidFill>
                <a:uFill>
                  <a:solidFill>
                    <a:srgbClr val="95D600"/>
                  </a:solidFill>
                </a:uFill>
                <a:latin typeface="Open Sans Semibold"/>
                <a:ea typeface="+mj-ea"/>
                <a:cs typeface="Open Sans Semibold"/>
              </a:defRPr>
            </a:lvl1pPr>
          </a:lstStyle>
          <a:p>
            <a:pPr>
              <a:lnSpc>
                <a:spcPct val="110000"/>
              </a:lnSpc>
            </a:pPr>
            <a:r>
              <a:rPr lang="en-US" sz="5400" spc="-50" dirty="0"/>
              <a:t>Example Baselines and How They Can Be Used to Enforce Security Controls</a:t>
            </a:r>
          </a:p>
        </p:txBody>
      </p:sp>
      <p:graphicFrame>
        <p:nvGraphicFramePr>
          <p:cNvPr id="6" name="Shape 844"/>
          <p:cNvGraphicFramePr/>
          <p:nvPr>
            <p:extLst>
              <p:ext uri="{D42A27DB-BD31-4B8C-83A1-F6EECF244321}">
                <p14:modId xmlns:p14="http://schemas.microsoft.com/office/powerpoint/2010/main" val="2656812550"/>
              </p:ext>
            </p:extLst>
          </p:nvPr>
        </p:nvGraphicFramePr>
        <p:xfrm>
          <a:off x="843644" y="1680510"/>
          <a:ext cx="10617200" cy="4404280"/>
        </p:xfrm>
        <a:graphic>
          <a:graphicData uri="http://schemas.openxmlformats.org/drawingml/2006/table">
            <a:tbl>
              <a:tblPr firstRow="1" bandRow="1">
                <a:noFill/>
              </a:tblPr>
              <a:tblGrid>
                <a:gridCol w="2123440">
                  <a:extLst>
                    <a:ext uri="{9D8B030D-6E8A-4147-A177-3AD203B41FA5}">
                      <a16:colId xmlns:a16="http://schemas.microsoft.com/office/drawing/2014/main" val="20000"/>
                    </a:ext>
                  </a:extLst>
                </a:gridCol>
                <a:gridCol w="2123440">
                  <a:extLst>
                    <a:ext uri="{9D8B030D-6E8A-4147-A177-3AD203B41FA5}">
                      <a16:colId xmlns:a16="http://schemas.microsoft.com/office/drawing/2014/main" val="20001"/>
                    </a:ext>
                  </a:extLst>
                </a:gridCol>
                <a:gridCol w="2123440">
                  <a:extLst>
                    <a:ext uri="{9D8B030D-6E8A-4147-A177-3AD203B41FA5}">
                      <a16:colId xmlns:a16="http://schemas.microsoft.com/office/drawing/2014/main" val="20002"/>
                    </a:ext>
                  </a:extLst>
                </a:gridCol>
                <a:gridCol w="2123440">
                  <a:extLst>
                    <a:ext uri="{9D8B030D-6E8A-4147-A177-3AD203B41FA5}">
                      <a16:colId xmlns:a16="http://schemas.microsoft.com/office/drawing/2014/main" val="20003"/>
                    </a:ext>
                  </a:extLst>
                </a:gridCol>
                <a:gridCol w="2123440">
                  <a:extLst>
                    <a:ext uri="{9D8B030D-6E8A-4147-A177-3AD203B41FA5}">
                      <a16:colId xmlns:a16="http://schemas.microsoft.com/office/drawing/2014/main" val="20004"/>
                    </a:ext>
                  </a:extLst>
                </a:gridCol>
              </a:tblGrid>
              <a:tr h="0">
                <a:tc>
                  <a:txBody>
                    <a:bodyPr/>
                    <a:lstStyle/>
                    <a:p>
                      <a:pPr marL="0" marR="0" lvl="0" indent="0" algn="ctr" rtl="0">
                        <a:spcBef>
                          <a:spcPts val="0"/>
                        </a:spcBef>
                        <a:buSzPct val="25000"/>
                        <a:buNone/>
                      </a:pPr>
                      <a:r>
                        <a:rPr lang="en-US" sz="1600" b="0" u="none" strike="noStrike" cap="none" dirty="0">
                          <a:solidFill>
                            <a:schemeClr val="bg1">
                              <a:lumMod val="95000"/>
                            </a:schemeClr>
                          </a:solidFill>
                          <a:latin typeface="Open Sans Semibold"/>
                          <a:cs typeface="Open Sans Semibold"/>
                        </a:rPr>
                        <a:t>Classification</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tc>
                  <a:txBody>
                    <a:bodyPr/>
                    <a:lstStyle/>
                    <a:p>
                      <a:pPr marL="0" marR="0" lvl="0" indent="0" algn="ctr" rtl="0">
                        <a:spcBef>
                          <a:spcPts val="0"/>
                        </a:spcBef>
                        <a:buSzPct val="25000"/>
                        <a:buNone/>
                      </a:pPr>
                      <a:r>
                        <a:rPr lang="en-US" sz="1600" b="0" u="none" strike="noStrike" cap="none" dirty="0">
                          <a:solidFill>
                            <a:schemeClr val="bg1">
                              <a:lumMod val="95000"/>
                            </a:schemeClr>
                          </a:solidFill>
                          <a:latin typeface="Open Sans Semibold"/>
                          <a:cs typeface="Open Sans Semibold"/>
                        </a:rPr>
                        <a:t>Access</a:t>
                      </a:r>
                    </a:p>
                  </a:txBody>
                  <a:tcPr marL="137150" marR="137150" marT="137150" marB="13715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tc>
                  <a:txBody>
                    <a:bodyPr/>
                    <a:lstStyle/>
                    <a:p>
                      <a:pPr marL="0" marR="0" lvl="0" indent="0" algn="ctr" rtl="0">
                        <a:spcBef>
                          <a:spcPts val="0"/>
                        </a:spcBef>
                        <a:buSzPct val="25000"/>
                        <a:buNone/>
                      </a:pPr>
                      <a:r>
                        <a:rPr lang="en-US" sz="1600" b="0" dirty="0">
                          <a:solidFill>
                            <a:schemeClr val="bg1">
                              <a:lumMod val="95000"/>
                            </a:schemeClr>
                          </a:solidFill>
                          <a:latin typeface="Open Sans Semibold"/>
                          <a:cs typeface="Open Sans Semibold"/>
                        </a:rPr>
                        <a:t>Encryption</a:t>
                      </a:r>
                    </a:p>
                  </a:txBody>
                  <a:tcPr marL="137150" marR="137150" marT="137150" marB="13715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tc>
                  <a:txBody>
                    <a:bodyPr/>
                    <a:lstStyle/>
                    <a:p>
                      <a:pPr marL="0" marR="0" lvl="0" indent="0" algn="ctr" rtl="0">
                        <a:spcBef>
                          <a:spcPts val="0"/>
                        </a:spcBef>
                        <a:buSzPct val="25000"/>
                        <a:buNone/>
                      </a:pPr>
                      <a:r>
                        <a:rPr lang="en-US" sz="1600" b="0" dirty="0">
                          <a:solidFill>
                            <a:schemeClr val="bg1">
                              <a:lumMod val="95000"/>
                            </a:schemeClr>
                          </a:solidFill>
                          <a:latin typeface="Open Sans Semibold"/>
                          <a:cs typeface="Open Sans Semibold"/>
                        </a:rPr>
                        <a:t>Labeling</a:t>
                      </a:r>
                    </a:p>
                  </a:txBody>
                  <a:tcPr marL="137150" marR="137150" marT="137150" marB="13715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tc>
                  <a:txBody>
                    <a:bodyPr/>
                    <a:lstStyle/>
                    <a:p>
                      <a:pPr marL="0" marR="0" lvl="0" indent="0" algn="ctr" rtl="0">
                        <a:spcBef>
                          <a:spcPts val="0"/>
                        </a:spcBef>
                        <a:buSzPct val="25000"/>
                        <a:buNone/>
                      </a:pPr>
                      <a:r>
                        <a:rPr lang="en-US" sz="1600" b="0" dirty="0">
                          <a:solidFill>
                            <a:schemeClr val="bg1">
                              <a:lumMod val="95000"/>
                            </a:schemeClr>
                          </a:solidFill>
                          <a:latin typeface="Open Sans Semibold"/>
                          <a:cs typeface="Open Sans Semibold"/>
                        </a:rPr>
                        <a:t>Monitoring</a:t>
                      </a:r>
                    </a:p>
                  </a:txBody>
                  <a:tcPr marL="137150" marR="137150" marT="137150" marB="13715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extLst>
                  <a:ext uri="{0D108BD9-81ED-4DB2-BD59-A6C34878D82A}">
                    <a16:rowId xmlns:a16="http://schemas.microsoft.com/office/drawing/2014/main" val="10000"/>
                  </a:ext>
                </a:extLst>
              </a:tr>
              <a:tr h="1494800">
                <a:tc>
                  <a:txBody>
                    <a:bodyPr/>
                    <a:lstStyle/>
                    <a:p>
                      <a:pPr marL="0" marR="0" lvl="0" indent="0" algn="l" rtl="0">
                        <a:spcBef>
                          <a:spcPts val="0"/>
                        </a:spcBef>
                        <a:spcAft>
                          <a:spcPts val="200"/>
                        </a:spcAft>
                        <a:buSzPct val="25000"/>
                        <a:buNone/>
                      </a:pPr>
                      <a:r>
                        <a:rPr lang="en-US" sz="1400" dirty="0">
                          <a:latin typeface="Open Sans Semibold"/>
                          <a:cs typeface="Open Sans Semibold"/>
                        </a:rPr>
                        <a:t>High</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Strong passwords</a:t>
                      </a:r>
                    </a:p>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Asset owner approves request, review, and termination</a:t>
                      </a:r>
                    </a:p>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NDA</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128 bit symmetric encryption for creation, </a:t>
                      </a:r>
                      <a:br>
                        <a:rPr lang="en-US" sz="1400" dirty="0">
                          <a:latin typeface="Open Sans Semibold"/>
                          <a:cs typeface="Open Sans Semibold"/>
                        </a:rPr>
                      </a:br>
                      <a:r>
                        <a:rPr lang="en-US" sz="1400" dirty="0">
                          <a:latin typeface="Open Sans Semibold"/>
                          <a:cs typeface="Open Sans Semibold"/>
                        </a:rPr>
                        <a:t>data-in-motion, data-at-rest</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Electronic watermark</a:t>
                      </a:r>
                    </a:p>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Physical watermark</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Real time using SIEM</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extLst>
                  <a:ext uri="{0D108BD9-81ED-4DB2-BD59-A6C34878D82A}">
                    <a16:rowId xmlns:a16="http://schemas.microsoft.com/office/drawing/2014/main" val="10001"/>
                  </a:ext>
                </a:extLst>
              </a:tr>
              <a:tr h="0">
                <a:tc>
                  <a:txBody>
                    <a:bodyPr/>
                    <a:lstStyle/>
                    <a:p>
                      <a:pPr marL="0" marR="0" lvl="0" indent="0" algn="l" rtl="0">
                        <a:spcBef>
                          <a:spcPts val="0"/>
                        </a:spcBef>
                        <a:spcAft>
                          <a:spcPts val="200"/>
                        </a:spcAft>
                        <a:buSzPct val="25000"/>
                        <a:buNone/>
                      </a:pPr>
                      <a:r>
                        <a:rPr lang="en-US" sz="1400" dirty="0">
                          <a:latin typeface="Open Sans Semibold"/>
                          <a:cs typeface="Open Sans Semibold"/>
                        </a:rPr>
                        <a:t>Medium</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Passwords</a:t>
                      </a:r>
                    </a:p>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Asset owner approves request, review, and termination</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128 bit encryption </a:t>
                      </a:r>
                      <a:r>
                        <a:rPr lang="en-US" sz="1400" spc="-10" dirty="0">
                          <a:latin typeface="Open Sans Semibold"/>
                          <a:cs typeface="Open Sans Semibold"/>
                        </a:rPr>
                        <a:t>for data-in-motion</a:t>
                      </a:r>
                    </a:p>
                    <a:p>
                      <a:pPr marL="0" marR="0" lvl="0" indent="0" algn="l" rtl="0">
                        <a:spcBef>
                          <a:spcPts val="0"/>
                        </a:spcBef>
                        <a:spcAft>
                          <a:spcPts val="200"/>
                        </a:spcAft>
                        <a:buClr>
                          <a:schemeClr val="dk1"/>
                        </a:buClr>
                        <a:buSzPct val="25000"/>
                        <a:buFont typeface="Calibri"/>
                        <a:buNone/>
                      </a:pPr>
                      <a:endParaRPr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None</a:t>
                      </a:r>
                    </a:p>
                    <a:p>
                      <a:pPr marL="285750" marR="0" lvl="0" indent="-285750" algn="l" rtl="0">
                        <a:spcBef>
                          <a:spcPts val="0"/>
                        </a:spcBef>
                        <a:spcAft>
                          <a:spcPts val="200"/>
                        </a:spcAft>
                        <a:buClr>
                          <a:schemeClr val="dk1"/>
                        </a:buClr>
                        <a:buSzPct val="100000"/>
                        <a:buFont typeface="Calibri"/>
                        <a:buNone/>
                      </a:pPr>
                      <a:endParaRPr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Timely</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extLst>
                  <a:ext uri="{0D108BD9-81ED-4DB2-BD59-A6C34878D82A}">
                    <a16:rowId xmlns:a16="http://schemas.microsoft.com/office/drawing/2014/main" val="10002"/>
                  </a:ext>
                </a:extLst>
              </a:tr>
              <a:tr h="592850">
                <a:tc>
                  <a:txBody>
                    <a:bodyPr/>
                    <a:lstStyle/>
                    <a:p>
                      <a:pPr marL="0" marR="0" lvl="0" indent="0" algn="l" rtl="0">
                        <a:spcBef>
                          <a:spcPts val="0"/>
                        </a:spcBef>
                        <a:spcAft>
                          <a:spcPts val="200"/>
                        </a:spcAft>
                        <a:buSzPct val="25000"/>
                        <a:buNone/>
                      </a:pPr>
                      <a:r>
                        <a:rPr lang="en-US" sz="1400" dirty="0">
                          <a:latin typeface="Open Sans Semibold"/>
                          <a:cs typeface="Open Sans Semibold"/>
                        </a:rPr>
                        <a:t>Low</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285750" marR="0" lvl="0" indent="-285750" algn="l" rtl="0">
                        <a:spcBef>
                          <a:spcPts val="0"/>
                        </a:spcBef>
                        <a:spcAft>
                          <a:spcPts val="200"/>
                        </a:spcAft>
                        <a:buClr>
                          <a:schemeClr val="dk1"/>
                        </a:buClr>
                        <a:buSzPct val="100000"/>
                        <a:buFont typeface="Lucida Grande"/>
                        <a:buChar char="–"/>
                      </a:pPr>
                      <a:r>
                        <a:rPr lang="en-US" sz="1400" spc="-60" dirty="0">
                          <a:latin typeface="Open Sans Semibold"/>
                          <a:cs typeface="Open Sans Semibold"/>
                        </a:rPr>
                        <a:t>Asset owner approves request, review, termination</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None</a:t>
                      </a:r>
                    </a:p>
                    <a:p>
                      <a:pPr marL="285750" marR="0" lvl="0" indent="-285750" algn="l" rtl="0">
                        <a:spcBef>
                          <a:spcPts val="0"/>
                        </a:spcBef>
                        <a:spcAft>
                          <a:spcPts val="200"/>
                        </a:spcAft>
                        <a:buClr>
                          <a:schemeClr val="dk1"/>
                        </a:buClr>
                        <a:buSzPct val="100000"/>
                        <a:buFont typeface="Calibri"/>
                        <a:buNone/>
                      </a:pPr>
                      <a:endParaRPr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None</a:t>
                      </a:r>
                    </a:p>
                    <a:p>
                      <a:pPr marL="285750" marR="0" lvl="0" indent="-285750" algn="l" rtl="0">
                        <a:spcBef>
                          <a:spcPts val="0"/>
                        </a:spcBef>
                        <a:spcAft>
                          <a:spcPts val="200"/>
                        </a:spcAft>
                        <a:buClr>
                          <a:schemeClr val="dk1"/>
                        </a:buClr>
                        <a:buSzPct val="100000"/>
                        <a:buFont typeface="Calibri"/>
                        <a:buNone/>
                      </a:pPr>
                      <a:endParaRPr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285750" marR="0" lvl="0" indent="-285750" algn="l" rtl="0">
                        <a:spcBef>
                          <a:spcPts val="0"/>
                        </a:spcBef>
                        <a:spcAft>
                          <a:spcPts val="200"/>
                        </a:spcAft>
                        <a:buClr>
                          <a:schemeClr val="dk1"/>
                        </a:buClr>
                        <a:buSzPct val="100000"/>
                        <a:buFont typeface="Calibri"/>
                        <a:buChar char="–"/>
                      </a:pPr>
                      <a:r>
                        <a:rPr lang="en-US" sz="1400" dirty="0">
                          <a:latin typeface="Open Sans Semibold"/>
                          <a:cs typeface="Open Sans Semibold"/>
                        </a:rPr>
                        <a:t>None</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2804361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Baselines – Summary</a:t>
            </a:r>
            <a:endParaRPr lang="en-US" sz="6000" dirty="0"/>
          </a:p>
        </p:txBody>
      </p:sp>
      <p:sp>
        <p:nvSpPr>
          <p:cNvPr id="2" name="Rectangle 1"/>
          <p:cNvSpPr/>
          <p:nvPr/>
        </p:nvSpPr>
        <p:spPr>
          <a:xfrm>
            <a:off x="1195201" y="1702553"/>
            <a:ext cx="8246168" cy="1348061"/>
          </a:xfrm>
          <a:prstGeom prst="rect">
            <a:avLst/>
          </a:prstGeom>
        </p:spPr>
        <p:txBody>
          <a:bodyPr wrap="none">
            <a:spAutoFit/>
          </a:bodyPr>
          <a:lstStyle/>
          <a:p>
            <a:pPr marL="342900" indent="-342900" defTabSz="1022043">
              <a:lnSpc>
                <a:spcPct val="90000"/>
              </a:lnSpc>
              <a:spcBef>
                <a:spcPct val="0"/>
              </a:spcBef>
              <a:spcAft>
                <a:spcPct val="35000"/>
              </a:spcAft>
              <a:buClr>
                <a:srgbClr val="006F52"/>
              </a:buClr>
              <a:buFont typeface="Arial" charset="0"/>
              <a:buChar char="•"/>
            </a:pPr>
            <a:r>
              <a:rPr lang="en-US" sz="24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Consistent reference point</a:t>
            </a:r>
          </a:p>
          <a:p>
            <a:pPr marL="342900" indent="-342900" defTabSz="1022043">
              <a:lnSpc>
                <a:spcPct val="90000"/>
              </a:lnSpc>
              <a:spcBef>
                <a:spcPct val="0"/>
              </a:spcBef>
              <a:spcAft>
                <a:spcPct val="35000"/>
              </a:spcAft>
              <a:buClr>
                <a:srgbClr val="006F52"/>
              </a:buClr>
              <a:buFont typeface="Arial" charset="0"/>
              <a:buChar char="•"/>
            </a:pPr>
            <a:r>
              <a:rPr lang="en-US" sz="24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Define minimum levels of protection to protect valuable assets</a:t>
            </a:r>
          </a:p>
          <a:p>
            <a:pPr marL="342900" indent="-342900" defTabSz="1022043">
              <a:lnSpc>
                <a:spcPct val="90000"/>
              </a:lnSpc>
              <a:spcBef>
                <a:spcPct val="0"/>
              </a:spcBef>
              <a:spcAft>
                <a:spcPct val="35000"/>
              </a:spcAft>
              <a:buClr>
                <a:srgbClr val="006F52"/>
              </a:buClr>
              <a:buFont typeface="Arial" charset="0"/>
              <a:buChar char="•"/>
            </a:pPr>
            <a:r>
              <a:rPr lang="en-US" sz="24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Can be configurations for specific architectures and systems </a:t>
            </a:r>
          </a:p>
        </p:txBody>
      </p:sp>
    </p:spTree>
    <p:extLst>
      <p:ext uri="{BB962C8B-B14F-4D97-AF65-F5344CB8AC3E}">
        <p14:creationId xmlns:p14="http://schemas.microsoft.com/office/powerpoint/2010/main" val="296327061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Considerations</a:t>
            </a:r>
            <a:endParaRPr lang="en-US" sz="6000" dirty="0"/>
          </a:p>
        </p:txBody>
      </p:sp>
      <p:grpSp>
        <p:nvGrpSpPr>
          <p:cNvPr id="12" name="Shape 821"/>
          <p:cNvGrpSpPr/>
          <p:nvPr/>
        </p:nvGrpSpPr>
        <p:grpSpPr>
          <a:xfrm>
            <a:off x="2559016" y="1589059"/>
            <a:ext cx="7029316" cy="4351482"/>
            <a:chOff x="538149" y="-5082722"/>
            <a:chExt cx="7029316" cy="4351482"/>
          </a:xfrm>
          <a:solidFill>
            <a:srgbClr val="E4E3E8"/>
          </a:solidFill>
        </p:grpSpPr>
        <p:sp>
          <p:nvSpPr>
            <p:cNvPr id="14" name="Shape 823"/>
            <p:cNvSpPr txBox="1"/>
            <p:nvPr/>
          </p:nvSpPr>
          <p:spPr>
            <a:xfrm>
              <a:off x="538149" y="-5082722"/>
              <a:ext cx="3347293" cy="2008376"/>
            </a:xfrm>
            <a:prstGeom prst="rect">
              <a:avLst/>
            </a:prstGeom>
            <a:grp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Which parts of the enterprise or systems can be protected by the same baseline?</a:t>
              </a:r>
            </a:p>
          </p:txBody>
        </p:sp>
        <p:sp>
          <p:nvSpPr>
            <p:cNvPr id="16" name="Shape 825"/>
            <p:cNvSpPr txBox="1"/>
            <p:nvPr/>
          </p:nvSpPr>
          <p:spPr>
            <a:xfrm>
              <a:off x="4220172" y="-5082722"/>
              <a:ext cx="3347293" cy="2008376"/>
            </a:xfrm>
            <a:prstGeom prst="rect">
              <a:avLst/>
            </a:prstGeom>
            <a:grp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Should the same baseline be applied throughout the whole enterprise?</a:t>
              </a:r>
            </a:p>
          </p:txBody>
        </p:sp>
        <p:sp>
          <p:nvSpPr>
            <p:cNvPr id="18" name="Shape 827"/>
            <p:cNvSpPr txBox="1"/>
            <p:nvPr/>
          </p:nvSpPr>
          <p:spPr>
            <a:xfrm>
              <a:off x="538149" y="-2739616"/>
              <a:ext cx="3347293" cy="2008376"/>
            </a:xfrm>
            <a:prstGeom prst="rect">
              <a:avLst/>
            </a:prstGeom>
            <a:grp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At what security </a:t>
              </a:r>
              <a:br>
                <a:rPr lang="en-US" sz="2400" dirty="0">
                  <a:solidFill>
                    <a:srgbClr val="000000"/>
                  </a:solidFill>
                  <a:latin typeface="Open Sans Semibold"/>
                  <a:ea typeface="Calibri"/>
                  <a:cs typeface="Open Sans Semibold"/>
                  <a:sym typeface="Calibri"/>
                </a:rPr>
              </a:br>
              <a:r>
                <a:rPr lang="en-US" sz="2400" dirty="0">
                  <a:solidFill>
                    <a:srgbClr val="000000"/>
                  </a:solidFill>
                  <a:latin typeface="Open Sans Semibold"/>
                  <a:ea typeface="Calibri"/>
                  <a:cs typeface="Open Sans Semibold"/>
                  <a:sym typeface="Calibri"/>
                </a:rPr>
                <a:t>level should the baseline aim?</a:t>
              </a:r>
            </a:p>
          </p:txBody>
        </p:sp>
        <p:sp>
          <p:nvSpPr>
            <p:cNvPr id="20" name="Shape 829"/>
            <p:cNvSpPr txBox="1"/>
            <p:nvPr/>
          </p:nvSpPr>
          <p:spPr>
            <a:xfrm>
              <a:off x="4220172" y="-2739616"/>
              <a:ext cx="3347293" cy="2008376"/>
            </a:xfrm>
            <a:prstGeom prst="rect">
              <a:avLst/>
            </a:prstGeom>
            <a:grpFill/>
            <a:ln>
              <a:solidFill>
                <a:srgbClr val="7F7F7F"/>
              </a:solidFill>
            </a:ln>
            <a:effectLst>
              <a:outerShdw blurRad="50800" dist="38100" dir="5400000" algn="t" rotWithShape="0">
                <a:prstClr val="black">
                  <a:alpha val="40000"/>
                </a:prstClr>
              </a:outerShdw>
            </a:effectLst>
          </p:spPr>
          <p:txBody>
            <a:bodyPr wrap="square" lIns="91425" tIns="91425" rIns="91425" bIns="9142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How will the </a:t>
              </a:r>
              <a:br>
                <a:rPr lang="en-US" sz="2400" dirty="0">
                  <a:solidFill>
                    <a:srgbClr val="000000"/>
                  </a:solidFill>
                  <a:latin typeface="Open Sans Semibold"/>
                  <a:ea typeface="Calibri"/>
                  <a:cs typeface="Open Sans Semibold"/>
                  <a:sym typeface="Calibri"/>
                </a:rPr>
              </a:br>
              <a:r>
                <a:rPr lang="en-US" sz="2400" dirty="0">
                  <a:solidFill>
                    <a:srgbClr val="000000"/>
                  </a:solidFill>
                  <a:latin typeface="Open Sans Semibold"/>
                  <a:ea typeface="Calibri"/>
                  <a:cs typeface="Open Sans Semibold"/>
                  <a:sym typeface="Calibri"/>
                </a:rPr>
                <a:t>controls forming the baselines be determined?</a:t>
              </a:r>
            </a:p>
          </p:txBody>
        </p:sp>
      </p:grpSp>
    </p:spTree>
    <p:extLst>
      <p:ext uri="{BB962C8B-B14F-4D97-AF65-F5344CB8AC3E}">
        <p14:creationId xmlns:p14="http://schemas.microsoft.com/office/powerpoint/2010/main" val="1379151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Objective of Baseline Protection</a:t>
            </a:r>
            <a:endParaRPr lang="en-US" sz="6000" dirty="0"/>
          </a:p>
        </p:txBody>
      </p:sp>
      <p:sp>
        <p:nvSpPr>
          <p:cNvPr id="4" name="Rectangle 3"/>
          <p:cNvSpPr/>
          <p:nvPr/>
        </p:nvSpPr>
        <p:spPr>
          <a:xfrm>
            <a:off x="1195201" y="1702553"/>
            <a:ext cx="9069387" cy="763286"/>
          </a:xfrm>
          <a:prstGeom prst="rect">
            <a:avLst/>
          </a:prstGeom>
        </p:spPr>
        <p:txBody>
          <a:bodyPr wrap="square">
            <a:spAutoFit/>
          </a:bodyPr>
          <a:lstStyle/>
          <a:p>
            <a:pPr marL="342900" indent="-342900" defTabSz="1022043">
              <a:lnSpc>
                <a:spcPct val="90000"/>
              </a:lnSpc>
              <a:spcBef>
                <a:spcPct val="0"/>
              </a:spcBef>
              <a:spcAft>
                <a:spcPct val="35000"/>
              </a:spcAft>
              <a:buClr>
                <a:srgbClr val="006F52"/>
              </a:buClr>
              <a:buFont typeface="Arial" charset="0"/>
              <a:buChar char="•"/>
            </a:pPr>
            <a:r>
              <a:rPr lang="en-US" sz="2400" dirty="0">
                <a:solidFill>
                  <a:srgbClr val="000000"/>
                </a:solidFill>
                <a:latin typeface="Open Sans Semibold" panose="020B0706030804020204" pitchFamily="34" charset="0"/>
                <a:ea typeface="Open Sans Semibold" panose="020B0706030804020204" pitchFamily="34" charset="0"/>
                <a:cs typeface="Open Sans Semibold" panose="020B0706030804020204" pitchFamily="34" charset="0"/>
              </a:rPr>
              <a:t>Establish a minimum set of safeguards to protect assets that have value. </a:t>
            </a:r>
          </a:p>
        </p:txBody>
      </p:sp>
    </p:spTree>
    <p:extLst>
      <p:ext uri="{BB962C8B-B14F-4D97-AF65-F5344CB8AC3E}">
        <p14:creationId xmlns:p14="http://schemas.microsoft.com/office/powerpoint/2010/main" val="168199272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Baseline Catalogs </a:t>
            </a:r>
            <a:endParaRPr lang="en-US" sz="6000" dirty="0"/>
          </a:p>
        </p:txBody>
      </p:sp>
      <p:sp>
        <p:nvSpPr>
          <p:cNvPr id="6" name="Content Placeholder 5"/>
          <p:cNvSpPr>
            <a:spLocks noGrp="1"/>
          </p:cNvSpPr>
          <p:nvPr>
            <p:ph sz="half" idx="10"/>
          </p:nvPr>
        </p:nvSpPr>
        <p:spPr>
          <a:xfrm>
            <a:off x="1158240" y="1812126"/>
            <a:ext cx="9763760" cy="4042574"/>
          </a:xfrm>
          <a:prstGeom prst="rect">
            <a:avLst/>
          </a:prstGeom>
        </p:spPr>
        <p:txBody>
          <a:bodyPr/>
          <a:lstStyle/>
          <a:p>
            <a:pPr marL="0" indent="0">
              <a:buNone/>
            </a:pPr>
            <a:r>
              <a:rPr lang="en-US" dirty="0"/>
              <a:t>Catalogs of baseline safeguards can provide comprehensive guidance on baseline creation. Could be obtained from</a:t>
            </a:r>
          </a:p>
          <a:p>
            <a:r>
              <a:rPr lang="en-US" dirty="0"/>
              <a:t>International and national standards organizations</a:t>
            </a:r>
          </a:p>
          <a:p>
            <a:r>
              <a:rPr lang="en-US" dirty="0"/>
              <a:t>Industry sector standards or recommendations</a:t>
            </a:r>
          </a:p>
          <a:p>
            <a:r>
              <a:rPr lang="en-US" dirty="0"/>
              <a:t>Some other company, preferably with similar business objectives and of comparable size</a:t>
            </a:r>
          </a:p>
        </p:txBody>
      </p:sp>
    </p:spTree>
    <p:extLst>
      <p:ext uri="{BB962C8B-B14F-4D97-AF65-F5344CB8AC3E}">
        <p14:creationId xmlns:p14="http://schemas.microsoft.com/office/powerpoint/2010/main" val="362655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158876" y="706964"/>
            <a:ext cx="8718187" cy="842991"/>
          </a:xfrm>
          <a:prstGeom prst="rect">
            <a:avLst/>
          </a:prstGeom>
          <a:noFill/>
        </p:spPr>
        <p:txBody>
          <a:bodyPr lIns="91415" tIns="45708" rIns="91415" bIns="45708" anchor="ctr" anchorCtr="0"/>
          <a:lstStyle>
            <a:lvl1pPr algn="l" defTabSz="457200" rtl="0" eaLnBrk="1" latinLnBrk="0" hangingPunct="1">
              <a:spcBef>
                <a:spcPct val="0"/>
              </a:spcBef>
              <a:buNone/>
              <a:defRPr sz="4400" kern="1200">
                <a:solidFill>
                  <a:schemeClr val="tx2"/>
                </a:solidFill>
                <a:latin typeface="+mj-lt"/>
                <a:ea typeface="+mj-ea"/>
                <a:cs typeface="+mj-cs"/>
              </a:defRPr>
            </a:lvl1pPr>
          </a:lstStyle>
          <a:p>
            <a:pPr lvl="0">
              <a:defRPr/>
            </a:pPr>
            <a:r>
              <a:rPr lang="en-US" sz="6000" u="sng" baseline="12000" dirty="0">
                <a:solidFill>
                  <a:srgbClr val="006F53"/>
                </a:solidFill>
                <a:uFill>
                  <a:solidFill>
                    <a:srgbClr val="95D600"/>
                  </a:solidFill>
                </a:uFill>
                <a:latin typeface="Open Sans Semibold"/>
                <a:cs typeface="Open Sans Semibold"/>
              </a:rPr>
              <a:t>Domain Objectives (continued)</a:t>
            </a:r>
          </a:p>
        </p:txBody>
      </p:sp>
      <p:sp>
        <p:nvSpPr>
          <p:cNvPr id="13" name="Content Placeholder 5"/>
          <p:cNvSpPr>
            <a:spLocks noGrp="1"/>
          </p:cNvSpPr>
          <p:nvPr>
            <p:ph sz="half" idx="10"/>
          </p:nvPr>
        </p:nvSpPr>
        <p:spPr>
          <a:xfrm>
            <a:off x="1158239" y="1812127"/>
            <a:ext cx="10938198" cy="4067973"/>
          </a:xfrm>
          <a:prstGeom prst="rect">
            <a:avLst/>
          </a:prstGeom>
        </p:spPr>
        <p:txBody>
          <a:bodyPr/>
          <a:lstStyle/>
          <a:p>
            <a:pPr marL="541338" indent="-541338">
              <a:buClrTx/>
              <a:buSzPct val="100000"/>
              <a:buFont typeface="+mj-lt"/>
              <a:buAutoNum type="arabicPeriod" startAt="11"/>
            </a:pPr>
            <a:r>
              <a:rPr lang="en-US" dirty="0"/>
              <a:t>Explain the expectations of subjects according to privacy laws </a:t>
            </a:r>
            <a:br>
              <a:rPr lang="en-US" dirty="0"/>
            </a:br>
            <a:r>
              <a:rPr lang="en-US" dirty="0"/>
              <a:t>and regulations.</a:t>
            </a:r>
          </a:p>
          <a:p>
            <a:pPr marL="541338" indent="-541338">
              <a:buClrTx/>
              <a:buSzPct val="100000"/>
              <a:buFont typeface="+mj-lt"/>
              <a:buAutoNum type="arabicPeriod" startAt="11"/>
            </a:pPr>
            <a:r>
              <a:rPr lang="en-US" dirty="0"/>
              <a:t>Explain the importance of the Organization for Economic Cooperation and Development (OECD) guidelines on Privacy Protection.</a:t>
            </a:r>
          </a:p>
          <a:p>
            <a:pPr marL="541338" indent="-541338">
              <a:buClrTx/>
              <a:buSzPct val="100000"/>
              <a:buFont typeface="+mj-lt"/>
              <a:buAutoNum type="arabicPeriod" startAt="11"/>
            </a:pPr>
            <a:r>
              <a:rPr lang="en-US" dirty="0"/>
              <a:t>Express the eight principles for privacy protection according to </a:t>
            </a:r>
            <a:br>
              <a:rPr lang="en-US" dirty="0"/>
            </a:br>
            <a:r>
              <a:rPr lang="en-US" dirty="0"/>
              <a:t>the OECD guidelines.</a:t>
            </a:r>
          </a:p>
          <a:p>
            <a:pPr marL="541338" indent="-541338">
              <a:buClrTx/>
              <a:buSzPct val="100000"/>
              <a:buFont typeface="+mj-lt"/>
              <a:buAutoNum type="arabicPeriod" startAt="11"/>
            </a:pPr>
            <a:r>
              <a:rPr lang="en-US" dirty="0"/>
              <a:t>Understand the concept of collection limitation as it applies to privacy.</a:t>
            </a:r>
          </a:p>
          <a:p>
            <a:pPr marL="541338" indent="-541338">
              <a:buClrTx/>
              <a:buSzPct val="100000"/>
              <a:buFont typeface="+mj-lt"/>
              <a:buAutoNum type="arabicPeriod" startAt="11"/>
            </a:pPr>
            <a:r>
              <a:rPr lang="en-US" dirty="0"/>
              <a:t>Understand asset retention and how retention policies are driven </a:t>
            </a:r>
            <a:br>
              <a:rPr lang="en-US" dirty="0"/>
            </a:br>
            <a:r>
              <a:rPr lang="en-US" dirty="0"/>
              <a:t>by organizational requirements.</a:t>
            </a:r>
          </a:p>
        </p:txBody>
      </p:sp>
    </p:spTree>
    <p:extLst>
      <p:ext uri="{BB962C8B-B14F-4D97-AF65-F5344CB8AC3E}">
        <p14:creationId xmlns:p14="http://schemas.microsoft.com/office/powerpoint/2010/main" val="276821777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10517021" cy="1143000"/>
          </a:xfrm>
        </p:spPr>
        <p:txBody>
          <a:bodyPr>
            <a:noAutofit/>
          </a:bodyPr>
          <a:lstStyle/>
          <a:p>
            <a:r>
              <a:rPr lang="en-US" dirty="0"/>
              <a:t>Generally Accepted Principles </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4231498215"/>
              </p:ext>
            </p:extLst>
          </p:nvPr>
        </p:nvGraphicFramePr>
        <p:xfrm>
          <a:off x="1158875" y="1936777"/>
          <a:ext cx="10037763" cy="45076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3026410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10517021" cy="1143000"/>
          </a:xfrm>
        </p:spPr>
        <p:txBody>
          <a:bodyPr>
            <a:noAutofit/>
          </a:bodyPr>
          <a:lstStyle/>
          <a:p>
            <a:r>
              <a:rPr lang="en-US" dirty="0"/>
              <a:t>Generally Accepted Principles (continued)</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1314129666"/>
              </p:ext>
            </p:extLst>
          </p:nvPr>
        </p:nvGraphicFramePr>
        <p:xfrm>
          <a:off x="1158875" y="1936778"/>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8701588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Scoping and Tailoring</a:t>
            </a:r>
            <a:endParaRPr lang="en-US" sz="6000" dirty="0"/>
          </a:p>
        </p:txBody>
      </p:sp>
      <p:grpSp>
        <p:nvGrpSpPr>
          <p:cNvPr id="6" name="Shape 883"/>
          <p:cNvGrpSpPr/>
          <p:nvPr/>
        </p:nvGrpSpPr>
        <p:grpSpPr>
          <a:xfrm>
            <a:off x="1081714" y="1918782"/>
            <a:ext cx="9689608" cy="2436242"/>
            <a:chOff x="-897898" y="710579"/>
            <a:chExt cx="9689608" cy="2436242"/>
          </a:xfrm>
          <a:solidFill>
            <a:srgbClr val="E4E3E8"/>
          </a:solidFill>
        </p:grpSpPr>
        <p:sp>
          <p:nvSpPr>
            <p:cNvPr id="8" name="Shape 885"/>
            <p:cNvSpPr txBox="1"/>
            <p:nvPr/>
          </p:nvSpPr>
          <p:spPr>
            <a:xfrm>
              <a:off x="-897898" y="710579"/>
              <a:ext cx="9689608" cy="1196377"/>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121900" tIns="121900" rIns="121900" bIns="121900" anchor="ctr" anchorCtr="0">
              <a:noAutofit/>
            </a:bodyPr>
            <a:lstStyle/>
            <a:p>
              <a:pPr marL="0" marR="0" lvl="0" indent="0" algn="ctr" rtl="0">
                <a:spcBef>
                  <a:spcPts val="0"/>
                </a:spcBef>
                <a:spcAft>
                  <a:spcPts val="0"/>
                </a:spcAft>
                <a:buSzPct val="25000"/>
                <a:buNone/>
              </a:pPr>
              <a:r>
                <a:rPr lang="en-US" sz="2400" b="1" dirty="0">
                  <a:solidFill>
                    <a:srgbClr val="000000"/>
                  </a:solidFill>
                  <a:latin typeface="Open Sans Semibold"/>
                  <a:ea typeface="Calibri"/>
                  <a:cs typeface="Open Sans Semibold"/>
                  <a:sym typeface="Calibri"/>
                </a:rPr>
                <a:t>Scoping</a:t>
              </a:r>
              <a:r>
                <a:rPr lang="en-US" sz="2400" dirty="0">
                  <a:solidFill>
                    <a:srgbClr val="000000"/>
                  </a:solidFill>
                  <a:latin typeface="Open Sans Semibold"/>
                  <a:ea typeface="Calibri"/>
                  <a:cs typeface="Open Sans Semibold"/>
                  <a:sym typeface="Calibri"/>
                </a:rPr>
                <a:t>—limiting general baseline recommendations by removing those that do not apply</a:t>
              </a:r>
            </a:p>
          </p:txBody>
        </p:sp>
        <p:sp>
          <p:nvSpPr>
            <p:cNvPr id="10" name="Shape 887"/>
            <p:cNvSpPr txBox="1"/>
            <p:nvPr/>
          </p:nvSpPr>
          <p:spPr>
            <a:xfrm>
              <a:off x="-897898" y="2123185"/>
              <a:ext cx="9689608" cy="1023636"/>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121900" tIns="121900" rIns="121900" bIns="121900" anchor="ctr" anchorCtr="0">
              <a:noAutofit/>
            </a:bodyPr>
            <a:lstStyle/>
            <a:p>
              <a:pPr marL="0" marR="0" lvl="0" indent="0" algn="ctr" rtl="0">
                <a:spcBef>
                  <a:spcPts val="0"/>
                </a:spcBef>
                <a:spcAft>
                  <a:spcPts val="0"/>
                </a:spcAft>
                <a:buSzPct val="25000"/>
                <a:buNone/>
              </a:pPr>
              <a:r>
                <a:rPr lang="en-US" sz="2400" b="1" dirty="0">
                  <a:solidFill>
                    <a:srgbClr val="000000"/>
                  </a:solidFill>
                  <a:latin typeface="Open Sans Semibold"/>
                  <a:ea typeface="Calibri"/>
                  <a:cs typeface="Open Sans Semibold"/>
                  <a:sym typeface="Calibri"/>
                </a:rPr>
                <a:t>Tailoring</a:t>
              </a:r>
              <a:r>
                <a:rPr lang="en-US" sz="2400" dirty="0">
                  <a:solidFill>
                    <a:srgbClr val="000000"/>
                  </a:solidFill>
                  <a:latin typeface="Open Sans Semibold"/>
                  <a:ea typeface="Calibri"/>
                  <a:cs typeface="Open Sans Semibold"/>
                  <a:sym typeface="Calibri"/>
                </a:rPr>
                <a:t>—altering baselines recommendations to apply more specifically</a:t>
              </a:r>
            </a:p>
          </p:txBody>
        </p:sp>
      </p:grpSp>
    </p:spTree>
    <p:extLst>
      <p:ext uri="{BB962C8B-B14F-4D97-AF65-F5344CB8AC3E}">
        <p14:creationId xmlns:p14="http://schemas.microsoft.com/office/powerpoint/2010/main" val="379825389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422"/>
          <p:cNvSpPr txBox="1">
            <a:spLocks/>
          </p:cNvSpPr>
          <p:nvPr/>
        </p:nvSpPr>
        <p:spPr>
          <a:xfrm>
            <a:off x="1457001" y="1809870"/>
            <a:ext cx="10035466" cy="3138439"/>
          </a:xfrm>
          <a:prstGeom prst="rect">
            <a:avLst/>
          </a:prstGeom>
          <a:noFill/>
          <a:ln>
            <a:noFill/>
          </a:ln>
        </p:spPr>
        <p:txBody>
          <a:bodyPr wrap="square" lIns="91425" tIns="45700" rIns="91425" bIns="45700" anchor="t" anchorCtr="0">
            <a:noAutofit/>
          </a:bodyPr>
          <a:lstStyle>
            <a:lvl1pPr marL="342814" indent="-342814" algn="l" defTabSz="457086" rtl="0" eaLnBrk="1" latinLnBrk="0" hangingPunct="1">
              <a:spcBef>
                <a:spcPct val="20000"/>
              </a:spcBef>
              <a:buClr>
                <a:srgbClr val="95D600"/>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95D600"/>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95D600"/>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95D600"/>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spcBef>
                <a:spcPts val="0"/>
              </a:spcBef>
              <a:buClr>
                <a:srgbClr val="516275"/>
              </a:buClr>
              <a:buSzPct val="25000"/>
              <a:buFont typeface="Arial"/>
              <a:buNone/>
            </a:pPr>
            <a:r>
              <a:rPr lang="en-US" b="1" dirty="0">
                <a:solidFill>
                  <a:schemeClr val="tx1"/>
                </a:solidFill>
                <a:ea typeface="Open Sans"/>
                <a:sym typeface="Open Sans"/>
              </a:rPr>
              <a:t>INSTRUCTIONS</a:t>
            </a:r>
          </a:p>
          <a:p>
            <a:pPr marL="0" indent="0">
              <a:buClr>
                <a:srgbClr val="006F53"/>
              </a:buClr>
              <a:buNone/>
            </a:pPr>
            <a:r>
              <a:rPr lang="en-US" dirty="0"/>
              <a:t>Working on your own, review your assigned standards and prepare to introduce them to the rest of the class</a:t>
            </a:r>
          </a:p>
        </p:txBody>
      </p:sp>
      <p:sp>
        <p:nvSpPr>
          <p:cNvPr id="9" name="Title 4"/>
          <p:cNvSpPr>
            <a:spLocks noGrp="1"/>
          </p:cNvSpPr>
          <p:nvPr>
            <p:ph type="title"/>
          </p:nvPr>
        </p:nvSpPr>
        <p:spPr>
          <a:xfrm>
            <a:off x="1460245" y="559553"/>
            <a:ext cx="10192466" cy="1143000"/>
          </a:xfrm>
        </p:spPr>
        <p:txBody>
          <a:bodyPr>
            <a:noAutofit/>
          </a:bodyPr>
          <a:lstStyle/>
          <a:p>
            <a:r>
              <a:rPr lang="en-US" dirty="0"/>
              <a:t>Case: Standards Selection Review </a:t>
            </a:r>
          </a:p>
        </p:txBody>
      </p:sp>
      <p:pic>
        <p:nvPicPr>
          <p:cNvPr id="6" name="Picture 5" descr="case-study-green.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070" y="570006"/>
            <a:ext cx="1059533" cy="953994"/>
          </a:xfrm>
          <a:prstGeom prst="rect">
            <a:avLst/>
          </a:prstGeom>
        </p:spPr>
      </p:pic>
    </p:spTree>
    <p:extLst>
      <p:ext uri="{BB962C8B-B14F-4D97-AF65-F5344CB8AC3E}">
        <p14:creationId xmlns:p14="http://schemas.microsoft.com/office/powerpoint/2010/main" val="255321160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hape 422"/>
          <p:cNvSpPr txBox="1">
            <a:spLocks/>
          </p:cNvSpPr>
          <p:nvPr/>
        </p:nvSpPr>
        <p:spPr>
          <a:xfrm>
            <a:off x="1191958" y="1832124"/>
            <a:ext cx="10035466" cy="683107"/>
          </a:xfrm>
          <a:prstGeom prst="rect">
            <a:avLst/>
          </a:prstGeom>
          <a:noFill/>
          <a:ln>
            <a:noFill/>
          </a:ln>
        </p:spPr>
        <p:txBody>
          <a:bodyPr wrap="square" lIns="91425" tIns="45700" rIns="91425" bIns="45700" anchor="t" anchorCtr="0">
            <a:noAutofit/>
          </a:bodyPr>
          <a:lstStyle>
            <a:lvl1pPr marL="342814" indent="-342814" algn="l" defTabSz="457086" rtl="0" eaLnBrk="1" latinLnBrk="0" hangingPunct="1">
              <a:spcBef>
                <a:spcPct val="20000"/>
              </a:spcBef>
              <a:buClr>
                <a:srgbClr val="95D600"/>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95D600"/>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95D600"/>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95D600"/>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buClr>
                <a:srgbClr val="006F53"/>
              </a:buClr>
              <a:buNone/>
            </a:pPr>
            <a:r>
              <a:rPr lang="en-US" dirty="0"/>
              <a:t>The five “critical tenets”:</a:t>
            </a:r>
          </a:p>
        </p:txBody>
      </p:sp>
      <p:grpSp>
        <p:nvGrpSpPr>
          <p:cNvPr id="12" name="Shape 900"/>
          <p:cNvGrpSpPr/>
          <p:nvPr/>
        </p:nvGrpSpPr>
        <p:grpSpPr>
          <a:xfrm>
            <a:off x="1815079" y="2540854"/>
            <a:ext cx="8512603" cy="3458245"/>
            <a:chOff x="67560" y="668"/>
            <a:chExt cx="8512603" cy="3458245"/>
          </a:xfrm>
          <a:solidFill>
            <a:srgbClr val="E4E3E8"/>
          </a:solidFill>
        </p:grpSpPr>
        <p:sp>
          <p:nvSpPr>
            <p:cNvPr id="13" name="Shape 901"/>
            <p:cNvSpPr/>
            <p:nvPr/>
          </p:nvSpPr>
          <p:spPr>
            <a:xfrm>
              <a:off x="67560" y="668"/>
              <a:ext cx="2660188" cy="1596113"/>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4" name="Shape 902"/>
            <p:cNvSpPr txBox="1"/>
            <p:nvPr/>
          </p:nvSpPr>
          <p:spPr>
            <a:xfrm>
              <a:off x="67560" y="668"/>
              <a:ext cx="2660188" cy="1596113"/>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06675" tIns="106675" rIns="106675" bIns="10667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Offense Informs Defense </a:t>
              </a:r>
            </a:p>
          </p:txBody>
        </p:sp>
        <p:sp>
          <p:nvSpPr>
            <p:cNvPr id="15" name="Shape 903"/>
            <p:cNvSpPr/>
            <p:nvPr/>
          </p:nvSpPr>
          <p:spPr>
            <a:xfrm>
              <a:off x="2993767" y="668"/>
              <a:ext cx="2660188" cy="1596113"/>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6" name="Shape 904"/>
            <p:cNvSpPr txBox="1"/>
            <p:nvPr/>
          </p:nvSpPr>
          <p:spPr>
            <a:xfrm>
              <a:off x="2993767" y="668"/>
              <a:ext cx="2660188" cy="1596113"/>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06675" tIns="106675" rIns="106675" bIns="106675"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Prioritization </a:t>
              </a:r>
            </a:p>
          </p:txBody>
        </p:sp>
        <p:sp>
          <p:nvSpPr>
            <p:cNvPr id="17" name="Shape 905"/>
            <p:cNvSpPr/>
            <p:nvPr/>
          </p:nvSpPr>
          <p:spPr>
            <a:xfrm>
              <a:off x="5919975" y="668"/>
              <a:ext cx="2660188" cy="1596113"/>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8" name="Shape 906"/>
            <p:cNvSpPr txBox="1"/>
            <p:nvPr/>
          </p:nvSpPr>
          <p:spPr>
            <a:xfrm>
              <a:off x="5919975" y="668"/>
              <a:ext cx="2660188" cy="1596113"/>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06675" tIns="106675" rIns="106675" bIns="106675"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Metrics</a:t>
              </a:r>
            </a:p>
          </p:txBody>
        </p:sp>
        <p:sp>
          <p:nvSpPr>
            <p:cNvPr id="19" name="Shape 907"/>
            <p:cNvSpPr/>
            <p:nvPr/>
          </p:nvSpPr>
          <p:spPr>
            <a:xfrm>
              <a:off x="1530664" y="1862800"/>
              <a:ext cx="2660188" cy="1596113"/>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0" name="Shape 908"/>
            <p:cNvSpPr txBox="1"/>
            <p:nvPr/>
          </p:nvSpPr>
          <p:spPr>
            <a:xfrm>
              <a:off x="1530664" y="1862800"/>
              <a:ext cx="2660188" cy="1596113"/>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06675" tIns="106675" rIns="106675" bIns="10667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Continuous Monitoring</a:t>
              </a:r>
            </a:p>
          </p:txBody>
        </p:sp>
        <p:sp>
          <p:nvSpPr>
            <p:cNvPr id="21" name="Shape 909"/>
            <p:cNvSpPr/>
            <p:nvPr/>
          </p:nvSpPr>
          <p:spPr>
            <a:xfrm>
              <a:off x="4456871" y="1862800"/>
              <a:ext cx="2660188" cy="1596113"/>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22" name="Shape 910"/>
            <p:cNvSpPr txBox="1"/>
            <p:nvPr/>
          </p:nvSpPr>
          <p:spPr>
            <a:xfrm>
              <a:off x="4456871" y="1862800"/>
              <a:ext cx="2660188" cy="1596113"/>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06675" tIns="106675" rIns="106675" bIns="106675"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Automation</a:t>
              </a:r>
            </a:p>
          </p:txBody>
        </p:sp>
      </p:grpSp>
      <p:sp>
        <p:nvSpPr>
          <p:cNvPr id="24" name="Title 4"/>
          <p:cNvSpPr>
            <a:spLocks noGrp="1"/>
          </p:cNvSpPr>
          <p:nvPr>
            <p:ph type="title"/>
          </p:nvPr>
        </p:nvSpPr>
        <p:spPr>
          <a:xfrm>
            <a:off x="1195201" y="606593"/>
            <a:ext cx="10391217" cy="1143000"/>
          </a:xfrm>
        </p:spPr>
        <p:txBody>
          <a:bodyPr>
            <a:noAutofit/>
          </a:bodyPr>
          <a:lstStyle/>
          <a:p>
            <a:r>
              <a:rPr lang="en-US" dirty="0"/>
              <a:t>CSIS 20 Critical Security Controls Initiative </a:t>
            </a:r>
          </a:p>
        </p:txBody>
      </p:sp>
    </p:spTree>
    <p:extLst>
      <p:ext uri="{BB962C8B-B14F-4D97-AF65-F5344CB8AC3E}">
        <p14:creationId xmlns:p14="http://schemas.microsoft.com/office/powerpoint/2010/main" val="385854860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hape 422"/>
          <p:cNvSpPr txBox="1">
            <a:spLocks/>
          </p:cNvSpPr>
          <p:nvPr/>
        </p:nvSpPr>
        <p:spPr>
          <a:xfrm>
            <a:off x="1191958" y="2045894"/>
            <a:ext cx="10035466" cy="3138439"/>
          </a:xfrm>
          <a:prstGeom prst="rect">
            <a:avLst/>
          </a:prstGeom>
          <a:noFill/>
          <a:ln>
            <a:noFill/>
          </a:ln>
        </p:spPr>
        <p:txBody>
          <a:bodyPr wrap="square" lIns="91425" tIns="45700" rIns="91425" bIns="45700" anchor="t" anchorCtr="0">
            <a:noAutofit/>
          </a:bodyPr>
          <a:lstStyle>
            <a:lvl1pPr marL="342814" indent="-342814" algn="l" defTabSz="457086" rtl="0" eaLnBrk="1" latinLnBrk="0" hangingPunct="1">
              <a:spcBef>
                <a:spcPct val="20000"/>
              </a:spcBef>
              <a:buClr>
                <a:srgbClr val="95D600"/>
              </a:buClr>
              <a:buSzPct val="120000"/>
              <a:buFont typeface="Arial"/>
              <a:buChar char="•"/>
              <a:defRPr sz="2400" b="0" kern="1200">
                <a:solidFill>
                  <a:srgbClr val="000000"/>
                </a:solidFill>
                <a:latin typeface="Open Sans Semibold"/>
                <a:ea typeface="Open Sans" panose="020B0606030504020204" pitchFamily="34" charset="0"/>
                <a:cs typeface="Open Sans Semibold"/>
              </a:defRPr>
            </a:lvl1pPr>
            <a:lvl2pPr marL="742950" indent="-285750" algn="l" defTabSz="457086" rtl="0" eaLnBrk="1" latinLnBrk="0" hangingPunct="1">
              <a:spcBef>
                <a:spcPct val="20000"/>
              </a:spcBef>
              <a:buClr>
                <a:srgbClr val="95D600"/>
              </a:buClr>
              <a:buSzPct val="90000"/>
              <a:buFont typeface="Courier New" panose="02070309020205020404" pitchFamily="49" charset="0"/>
              <a:buChar char="o"/>
              <a:defRPr sz="2200" b="0" kern="1200">
                <a:solidFill>
                  <a:srgbClr val="000000"/>
                </a:solidFill>
                <a:latin typeface="Open Sans Semibold"/>
                <a:ea typeface="Open Sans" panose="020B0606030504020204" pitchFamily="34" charset="0"/>
                <a:cs typeface="Open Sans Semibold"/>
              </a:defRPr>
            </a:lvl2pPr>
            <a:lvl3pPr marL="1143000" indent="-228600" algn="l" defTabSz="457086" rtl="0" eaLnBrk="1" latinLnBrk="0" hangingPunct="1">
              <a:spcBef>
                <a:spcPct val="20000"/>
              </a:spcBef>
              <a:buClr>
                <a:srgbClr val="95D600"/>
              </a:buClr>
              <a:buFontTx/>
              <a:buChar char="−"/>
              <a:defRPr sz="2000" b="0" kern="1200">
                <a:solidFill>
                  <a:srgbClr val="000000"/>
                </a:solidFill>
                <a:latin typeface="Open Sans Semibold"/>
                <a:ea typeface="Open Sans" panose="020B0606030504020204" pitchFamily="34" charset="0"/>
                <a:cs typeface="Open Sans Semibold"/>
              </a:defRPr>
            </a:lvl3pPr>
            <a:lvl4pPr marL="1600200" indent="-228600" algn="l" defTabSz="457086" rtl="0" eaLnBrk="1" latinLnBrk="0" hangingPunct="1">
              <a:spcBef>
                <a:spcPct val="20000"/>
              </a:spcBef>
              <a:buClr>
                <a:srgbClr val="95D600"/>
              </a:buClr>
              <a:buFont typeface="Arial" panose="020B0604020202020204" pitchFamily="34" charset="0"/>
              <a:buChar char="»"/>
              <a:defRPr sz="1800" b="0" kern="1200">
                <a:solidFill>
                  <a:srgbClr val="000000"/>
                </a:solidFill>
                <a:latin typeface="Open Sans Semibold"/>
                <a:ea typeface="Open Sans" panose="020B0606030504020204" pitchFamily="34" charset="0"/>
                <a:cs typeface="Open Sans Semibold"/>
              </a:defRPr>
            </a:lvl4pPr>
            <a:lvl5pPr marL="2056886" indent="-228544" algn="l" defTabSz="457086" rtl="0" eaLnBrk="1" latinLnBrk="0" hangingPunct="1">
              <a:spcBef>
                <a:spcPct val="20000"/>
              </a:spcBef>
              <a:buClr>
                <a:srgbClr val="516275"/>
              </a:buClr>
              <a:buFont typeface="Arial"/>
              <a:buChar char="»"/>
              <a:defRPr sz="1800" b="0" kern="1200">
                <a:solidFill>
                  <a:srgbClr val="595959"/>
                </a:solidFill>
                <a:latin typeface="Gill Sans Light"/>
                <a:ea typeface="+mn-ea"/>
                <a:cs typeface="+mn-cs"/>
              </a:defRPr>
            </a:lvl5pPr>
            <a:lvl6pPr marL="2513972" indent="-228544" algn="l" defTabSz="457086" rtl="0" eaLnBrk="1" latinLnBrk="0" hangingPunct="1">
              <a:spcBef>
                <a:spcPct val="20000"/>
              </a:spcBef>
              <a:buFont typeface="Arial"/>
              <a:buChar char="•"/>
              <a:defRPr sz="1800" kern="1200">
                <a:solidFill>
                  <a:schemeClr val="tx1"/>
                </a:solidFill>
                <a:latin typeface="+mn-lt"/>
                <a:ea typeface="+mn-ea"/>
                <a:cs typeface="+mn-cs"/>
              </a:defRPr>
            </a:lvl6pPr>
            <a:lvl7pPr marL="2971058" indent="-228544" algn="l" defTabSz="457086" rtl="0" eaLnBrk="1" latinLnBrk="0" hangingPunct="1">
              <a:spcBef>
                <a:spcPct val="20000"/>
              </a:spcBef>
              <a:buFont typeface="Arial"/>
              <a:buChar char="•"/>
              <a:defRPr sz="1800" kern="1200">
                <a:solidFill>
                  <a:schemeClr val="tx1"/>
                </a:solidFill>
                <a:latin typeface="+mn-lt"/>
                <a:ea typeface="+mn-ea"/>
                <a:cs typeface="+mn-cs"/>
              </a:defRPr>
            </a:lvl7pPr>
            <a:lvl8pPr marL="3428145" indent="-228544" algn="l" defTabSz="457086" rtl="0" eaLnBrk="1" latinLnBrk="0" hangingPunct="1">
              <a:spcBef>
                <a:spcPct val="20000"/>
              </a:spcBef>
              <a:buFont typeface="Arial"/>
              <a:buChar char="•"/>
              <a:defRPr sz="1800" kern="1200">
                <a:solidFill>
                  <a:schemeClr val="tx1"/>
                </a:solidFill>
                <a:latin typeface="+mn-lt"/>
                <a:ea typeface="+mn-ea"/>
                <a:cs typeface="+mn-cs"/>
              </a:defRPr>
            </a:lvl8pPr>
            <a:lvl9pPr marL="3885231" indent="-228544" algn="l" defTabSz="457086" rtl="0" eaLnBrk="1" latinLnBrk="0" hangingPunct="1">
              <a:spcBef>
                <a:spcPct val="20000"/>
              </a:spcBef>
              <a:buFont typeface="Arial"/>
              <a:buChar char="•"/>
              <a:defRPr sz="1800" kern="1200">
                <a:solidFill>
                  <a:schemeClr val="tx1"/>
                </a:solidFill>
                <a:latin typeface="+mn-lt"/>
                <a:ea typeface="+mn-ea"/>
                <a:cs typeface="+mn-cs"/>
              </a:defRPr>
            </a:lvl9pPr>
          </a:lstStyle>
          <a:p>
            <a:pPr marL="0" indent="0">
              <a:spcBef>
                <a:spcPts val="0"/>
              </a:spcBef>
              <a:buClr>
                <a:srgbClr val="516275"/>
              </a:buClr>
              <a:buSzPct val="25000"/>
              <a:buNone/>
            </a:pPr>
            <a:r>
              <a:rPr lang="en-US" dirty="0">
                <a:solidFill>
                  <a:schemeClr val="tx1"/>
                </a:solidFill>
                <a:ea typeface="Open Sans"/>
                <a:sym typeface="Open Sans"/>
              </a:rPr>
              <a:t>A list of critical security controls developed by the Council on CyberSecurity. </a:t>
            </a:r>
          </a:p>
          <a:p>
            <a:pPr marL="0" indent="0">
              <a:spcBef>
                <a:spcPts val="0"/>
              </a:spcBef>
              <a:buClr>
                <a:srgbClr val="516275"/>
              </a:buClr>
              <a:buSzPct val="25000"/>
              <a:buNone/>
            </a:pPr>
            <a:endParaRPr lang="en-US" dirty="0">
              <a:solidFill>
                <a:schemeClr val="tx1"/>
              </a:solidFill>
              <a:ea typeface="Open Sans"/>
              <a:sym typeface="Open Sans"/>
            </a:endParaRPr>
          </a:p>
          <a:p>
            <a:pPr marL="0" indent="0">
              <a:spcBef>
                <a:spcPts val="0"/>
              </a:spcBef>
              <a:buClr>
                <a:srgbClr val="516275"/>
              </a:buClr>
              <a:buSzPct val="25000"/>
              <a:buNone/>
            </a:pPr>
            <a:r>
              <a:rPr lang="en-US" dirty="0">
                <a:solidFill>
                  <a:schemeClr val="tx1"/>
                </a:solidFill>
                <a:ea typeface="Open Sans"/>
                <a:sym typeface="Open Sans"/>
              </a:rPr>
              <a:t>For more information see their white paper here: </a:t>
            </a:r>
          </a:p>
          <a:p>
            <a:pPr marL="0" indent="0">
              <a:spcBef>
                <a:spcPts val="0"/>
              </a:spcBef>
              <a:buClr>
                <a:srgbClr val="516275"/>
              </a:buClr>
              <a:buSzPct val="25000"/>
              <a:buNone/>
            </a:pPr>
            <a:endParaRPr lang="en-US" dirty="0">
              <a:solidFill>
                <a:schemeClr val="tx1"/>
              </a:solidFill>
              <a:ea typeface="Open Sans"/>
              <a:sym typeface="Open Sans"/>
            </a:endParaRPr>
          </a:p>
          <a:p>
            <a:pPr marL="0" indent="0">
              <a:spcBef>
                <a:spcPts val="0"/>
              </a:spcBef>
              <a:buClr>
                <a:srgbClr val="516275"/>
              </a:buClr>
              <a:buSzPct val="25000"/>
              <a:buNone/>
            </a:pPr>
            <a:r>
              <a:rPr lang="en-US" dirty="0">
                <a:solidFill>
                  <a:schemeClr val="tx1"/>
                </a:solidFill>
                <a:ea typeface="Open Sans"/>
                <a:sym typeface="Open Sans"/>
              </a:rPr>
              <a:t>https://www.cisecurity.org/documents/CSC-MASTER-VER5.1-10.7.2014.pdf</a:t>
            </a:r>
          </a:p>
          <a:p>
            <a:pPr marL="0" indent="0">
              <a:spcBef>
                <a:spcPts val="0"/>
              </a:spcBef>
              <a:buClr>
                <a:srgbClr val="516275"/>
              </a:buClr>
              <a:buSzPct val="25000"/>
              <a:buNone/>
            </a:pPr>
            <a:endParaRPr lang="en-US" dirty="0">
              <a:solidFill>
                <a:srgbClr val="006F53"/>
              </a:solidFill>
              <a:ea typeface="Open Sans"/>
              <a:sym typeface="Open Sans"/>
            </a:endParaRPr>
          </a:p>
        </p:txBody>
      </p:sp>
      <p:sp>
        <p:nvSpPr>
          <p:cNvPr id="42" name="Title 4"/>
          <p:cNvSpPr>
            <a:spLocks noGrp="1"/>
          </p:cNvSpPr>
          <p:nvPr>
            <p:ph type="title"/>
          </p:nvPr>
        </p:nvSpPr>
        <p:spPr>
          <a:xfrm>
            <a:off x="1195200" y="559553"/>
            <a:ext cx="10813356" cy="1143000"/>
          </a:xfrm>
        </p:spPr>
        <p:txBody>
          <a:bodyPr>
            <a:noAutofit/>
          </a:bodyPr>
          <a:lstStyle/>
          <a:p>
            <a:pPr>
              <a:lnSpc>
                <a:spcPct val="110000"/>
              </a:lnSpc>
            </a:pPr>
            <a:r>
              <a:rPr lang="en-US" sz="5400" dirty="0"/>
              <a:t>Current List of Critical Security Controls – Version 5.1</a:t>
            </a:r>
          </a:p>
        </p:txBody>
      </p:sp>
    </p:spTree>
    <p:extLst>
      <p:ext uri="{BB962C8B-B14F-4D97-AF65-F5344CB8AC3E}">
        <p14:creationId xmlns:p14="http://schemas.microsoft.com/office/powerpoint/2010/main" val="53809320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pPr>
              <a:lnSpc>
                <a:spcPct val="110000"/>
              </a:lnSpc>
            </a:pPr>
            <a:r>
              <a:rPr lang="en-US" sz="5400" dirty="0"/>
              <a:t>NIST Security Content Automation Protocol (SCAP)</a:t>
            </a:r>
          </a:p>
        </p:txBody>
      </p:sp>
      <p:grpSp>
        <p:nvGrpSpPr>
          <p:cNvPr id="4" name="Shape 922"/>
          <p:cNvGrpSpPr/>
          <p:nvPr/>
        </p:nvGrpSpPr>
        <p:grpSpPr>
          <a:xfrm>
            <a:off x="1980616" y="2173591"/>
            <a:ext cx="8227591" cy="2350740"/>
            <a:chOff x="1004" y="710579"/>
            <a:chExt cx="8227591" cy="2350740"/>
          </a:xfrm>
          <a:solidFill>
            <a:srgbClr val="E4E3E8"/>
          </a:solidFill>
        </p:grpSpPr>
        <p:sp>
          <p:nvSpPr>
            <p:cNvPr id="5" name="Shape 923"/>
            <p:cNvSpPr/>
            <p:nvPr/>
          </p:nvSpPr>
          <p:spPr>
            <a:xfrm>
              <a:off x="1004" y="710579"/>
              <a:ext cx="3917900" cy="235074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6" name="Shape 924"/>
            <p:cNvSpPr txBox="1"/>
            <p:nvPr/>
          </p:nvSpPr>
          <p:spPr>
            <a:xfrm>
              <a:off x="1004" y="710579"/>
              <a:ext cx="3917900" cy="235074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52400" tIns="152400" rIns="152400" bIns="152400"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Suite of specifications </a:t>
              </a:r>
            </a:p>
          </p:txBody>
        </p:sp>
        <p:sp>
          <p:nvSpPr>
            <p:cNvPr id="7" name="Shape 925"/>
            <p:cNvSpPr/>
            <p:nvPr/>
          </p:nvSpPr>
          <p:spPr>
            <a:xfrm>
              <a:off x="4310695" y="710579"/>
              <a:ext cx="3917900" cy="235074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8" name="Shape 926"/>
            <p:cNvSpPr txBox="1"/>
            <p:nvPr/>
          </p:nvSpPr>
          <p:spPr>
            <a:xfrm>
              <a:off x="4310695" y="710579"/>
              <a:ext cx="3917900" cy="235074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52400" tIns="152400" rIns="152400" bIns="152400"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Multi-purpose framework of specifications </a:t>
              </a:r>
            </a:p>
          </p:txBody>
        </p:sp>
      </p:grpSp>
    </p:spTree>
    <p:extLst>
      <p:ext uri="{BB962C8B-B14F-4D97-AF65-F5344CB8AC3E}">
        <p14:creationId xmlns:p14="http://schemas.microsoft.com/office/powerpoint/2010/main" val="217206768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SCAP Version 1.2 Categories </a:t>
            </a:r>
          </a:p>
        </p:txBody>
      </p:sp>
      <p:grpSp>
        <p:nvGrpSpPr>
          <p:cNvPr id="9" name="Shape 932"/>
          <p:cNvGrpSpPr/>
          <p:nvPr/>
        </p:nvGrpSpPr>
        <p:grpSpPr>
          <a:xfrm>
            <a:off x="1979612" y="1918532"/>
            <a:ext cx="8229598" cy="3343275"/>
            <a:chOff x="0" y="239931"/>
            <a:chExt cx="8229598" cy="3343275"/>
          </a:xfrm>
          <a:solidFill>
            <a:srgbClr val="E4E3E8"/>
          </a:solidFill>
        </p:grpSpPr>
        <p:sp>
          <p:nvSpPr>
            <p:cNvPr id="10" name="Shape 933"/>
            <p:cNvSpPr/>
            <p:nvPr/>
          </p:nvSpPr>
          <p:spPr>
            <a:xfrm>
              <a:off x="0" y="239931"/>
              <a:ext cx="2571749" cy="154305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1" name="Shape 934"/>
            <p:cNvSpPr txBox="1"/>
            <p:nvPr/>
          </p:nvSpPr>
          <p:spPr>
            <a:xfrm>
              <a:off x="0" y="239931"/>
              <a:ext cx="2571749" cy="154305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18100" tIns="118100" rIns="118100" bIns="118100" anchor="ctr" anchorCtr="0">
              <a:noAutofit/>
            </a:bodyPr>
            <a:lstStyle/>
            <a:p>
              <a:pPr marL="0" marR="0" lvl="0" indent="0" algn="ctr" rtl="0">
                <a:lnSpc>
                  <a:spcPct val="90000"/>
                </a:lnSpc>
                <a:spcBef>
                  <a:spcPts val="0"/>
                </a:spcBef>
                <a:spcAft>
                  <a:spcPts val="0"/>
                </a:spcAft>
                <a:buSzPct val="25000"/>
                <a:buNone/>
              </a:pPr>
              <a:r>
                <a:rPr lang="en-US" sz="2400" dirty="0">
                  <a:solidFill>
                    <a:srgbClr val="000000"/>
                  </a:solidFill>
                  <a:latin typeface="Open Sans Semibold"/>
                  <a:ea typeface="Calibri"/>
                  <a:cs typeface="Open Sans Semibold"/>
                  <a:sym typeface="Calibri"/>
                </a:rPr>
                <a:t>Languages </a:t>
              </a:r>
            </a:p>
          </p:txBody>
        </p:sp>
        <p:sp>
          <p:nvSpPr>
            <p:cNvPr id="12" name="Shape 935"/>
            <p:cNvSpPr/>
            <p:nvPr/>
          </p:nvSpPr>
          <p:spPr>
            <a:xfrm>
              <a:off x="2828925" y="239931"/>
              <a:ext cx="2571749" cy="154305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3" name="Shape 936"/>
            <p:cNvSpPr txBox="1"/>
            <p:nvPr/>
          </p:nvSpPr>
          <p:spPr>
            <a:xfrm>
              <a:off x="2828925" y="239931"/>
              <a:ext cx="2571749" cy="154305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18100" tIns="118100" rIns="118100" bIns="118100"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Reporting Formats </a:t>
              </a:r>
            </a:p>
          </p:txBody>
        </p:sp>
        <p:sp>
          <p:nvSpPr>
            <p:cNvPr id="14" name="Shape 937"/>
            <p:cNvSpPr/>
            <p:nvPr/>
          </p:nvSpPr>
          <p:spPr>
            <a:xfrm>
              <a:off x="5657849" y="239931"/>
              <a:ext cx="2571749" cy="154305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5" name="Shape 938"/>
            <p:cNvSpPr txBox="1"/>
            <p:nvPr/>
          </p:nvSpPr>
          <p:spPr>
            <a:xfrm>
              <a:off x="5657849" y="239931"/>
              <a:ext cx="2571749" cy="154305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18100" tIns="118100" rIns="118100" bIns="118100"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Enumerations </a:t>
              </a:r>
            </a:p>
          </p:txBody>
        </p:sp>
        <p:sp>
          <p:nvSpPr>
            <p:cNvPr id="16" name="Shape 939"/>
            <p:cNvSpPr/>
            <p:nvPr/>
          </p:nvSpPr>
          <p:spPr>
            <a:xfrm>
              <a:off x="1414462" y="2040156"/>
              <a:ext cx="2571749" cy="1543050"/>
            </a:xfrm>
            <a:prstGeom prst="rect">
              <a:avLst/>
            </a:prstGeom>
            <a:solidFill>
              <a:srgbClr val="006F52"/>
            </a:solid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7" name="Shape 940"/>
            <p:cNvSpPr txBox="1"/>
            <p:nvPr/>
          </p:nvSpPr>
          <p:spPr>
            <a:xfrm>
              <a:off x="1414462" y="2040156"/>
              <a:ext cx="2571749" cy="154305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18100" tIns="118100" rIns="118100" bIns="118100"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Measurement and Scoring Systems </a:t>
              </a:r>
            </a:p>
          </p:txBody>
        </p:sp>
        <p:sp>
          <p:nvSpPr>
            <p:cNvPr id="18" name="Shape 941"/>
            <p:cNvSpPr/>
            <p:nvPr/>
          </p:nvSpPr>
          <p:spPr>
            <a:xfrm>
              <a:off x="4243387" y="2040156"/>
              <a:ext cx="2571749" cy="154305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9" name="Shape 942"/>
            <p:cNvSpPr txBox="1"/>
            <p:nvPr/>
          </p:nvSpPr>
          <p:spPr>
            <a:xfrm>
              <a:off x="4243387" y="2040156"/>
              <a:ext cx="2571749" cy="1543050"/>
            </a:xfrm>
            <a:prstGeom prst="rect">
              <a:avLst/>
            </a:prstGeom>
            <a:solidFill>
              <a:srgbClr val="E4E3E8"/>
            </a:solidFill>
            <a:ln w="12700">
              <a:solidFill>
                <a:srgbClr val="7F7F7F"/>
              </a:solidFill>
            </a:ln>
            <a:effectLst>
              <a:outerShdw blurRad="50800" dist="38100" dir="5400000" algn="t" rotWithShape="0">
                <a:prstClr val="black">
                  <a:alpha val="40000"/>
                </a:prstClr>
              </a:outerShdw>
            </a:effectLst>
          </p:spPr>
          <p:txBody>
            <a:bodyPr wrap="square" lIns="118100" tIns="118100" rIns="118100" bIns="118100"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Integrity </a:t>
              </a:r>
            </a:p>
          </p:txBody>
        </p:sp>
      </p:grpSp>
    </p:spTree>
    <p:extLst>
      <p:ext uri="{BB962C8B-B14F-4D97-AF65-F5344CB8AC3E}">
        <p14:creationId xmlns:p14="http://schemas.microsoft.com/office/powerpoint/2010/main" val="375752794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1" y="559553"/>
            <a:ext cx="10728688" cy="1143000"/>
          </a:xfrm>
        </p:spPr>
        <p:txBody>
          <a:bodyPr>
            <a:noAutofit/>
          </a:bodyPr>
          <a:lstStyle/>
          <a:p>
            <a:pPr>
              <a:lnSpc>
                <a:spcPct val="110000"/>
              </a:lnSpc>
            </a:pPr>
            <a:r>
              <a:rPr lang="en-US" sz="5400" dirty="0"/>
              <a:t>Framework for Improving Critical Infrastructure Cybersecurity </a:t>
            </a:r>
          </a:p>
        </p:txBody>
      </p:sp>
      <p:sp>
        <p:nvSpPr>
          <p:cNvPr id="6" name="Content Placeholder 5"/>
          <p:cNvSpPr>
            <a:spLocks noGrp="1"/>
          </p:cNvSpPr>
          <p:nvPr>
            <p:ph sz="half" idx="10"/>
          </p:nvPr>
        </p:nvSpPr>
        <p:spPr>
          <a:xfrm>
            <a:off x="1158240" y="1984606"/>
            <a:ext cx="10038080" cy="4042574"/>
          </a:xfrm>
          <a:prstGeom prst="rect">
            <a:avLst/>
          </a:prstGeom>
        </p:spPr>
        <p:txBody>
          <a:bodyPr/>
          <a:lstStyle/>
          <a:p>
            <a:pPr marL="0" indent="0">
              <a:buNone/>
            </a:pPr>
            <a:r>
              <a:rPr lang="en-US" dirty="0"/>
              <a:t>Common taxonomy for organizations to</a:t>
            </a:r>
          </a:p>
          <a:p>
            <a:pPr marL="265027"/>
            <a:r>
              <a:rPr lang="en-US" dirty="0"/>
              <a:t>Describe their current cybersecurity posture</a:t>
            </a:r>
          </a:p>
          <a:p>
            <a:pPr marL="265027"/>
            <a:r>
              <a:rPr lang="en-US" dirty="0"/>
              <a:t>Describe their target state for cybersecurity</a:t>
            </a:r>
          </a:p>
          <a:p>
            <a:pPr marL="265027"/>
            <a:r>
              <a:rPr lang="en-US" dirty="0"/>
              <a:t>Identify and prioritize opportunities for improvement within the context of a continuous and repeatable process</a:t>
            </a:r>
          </a:p>
          <a:p>
            <a:pPr marL="265027"/>
            <a:r>
              <a:rPr lang="en-US" dirty="0"/>
              <a:t>Assess progress toward the target state</a:t>
            </a:r>
          </a:p>
          <a:p>
            <a:pPr marL="265027"/>
            <a:r>
              <a:rPr lang="en-US" dirty="0"/>
              <a:t>Communicate among internal and external stakeholders about cybersecurity risk</a:t>
            </a:r>
          </a:p>
        </p:txBody>
      </p:sp>
    </p:spTree>
    <p:extLst>
      <p:ext uri="{BB962C8B-B14F-4D97-AF65-F5344CB8AC3E}">
        <p14:creationId xmlns:p14="http://schemas.microsoft.com/office/powerpoint/2010/main" val="420957918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Framework Components</a:t>
            </a:r>
          </a:p>
        </p:txBody>
      </p:sp>
      <p:sp>
        <p:nvSpPr>
          <p:cNvPr id="2" name="Rectangle 1"/>
          <p:cNvSpPr/>
          <p:nvPr/>
        </p:nvSpPr>
        <p:spPr>
          <a:xfrm>
            <a:off x="1195200" y="1702553"/>
            <a:ext cx="10218550" cy="830997"/>
          </a:xfrm>
          <a:prstGeom prst="rect">
            <a:avLst/>
          </a:prstGeom>
        </p:spPr>
        <p:txBody>
          <a:bodyPr wrap="square">
            <a:spAutoFit/>
          </a:bodyPr>
          <a:lstStyle/>
          <a:p>
            <a:pPr lvl="0">
              <a:buSzPct val="25000"/>
            </a:pPr>
            <a:r>
              <a:rPr lang="en-US" sz="2400" dirty="0">
                <a:solidFill>
                  <a:srgbClr val="000000"/>
                </a:solidFill>
                <a:latin typeface="Open Sans Semibold"/>
                <a:ea typeface="Calibri"/>
                <a:cs typeface="Open Sans Semibold"/>
                <a:sym typeface="Calibri"/>
              </a:rPr>
              <a:t>Framework Core is a set of cybersecurity activities, desired outcomes, and applicable references that are common across critical infrastructure sectors.</a:t>
            </a:r>
          </a:p>
        </p:txBody>
      </p:sp>
    </p:spTree>
    <p:extLst>
      <p:ext uri="{BB962C8B-B14F-4D97-AF65-F5344CB8AC3E}">
        <p14:creationId xmlns:p14="http://schemas.microsoft.com/office/powerpoint/2010/main" val="3493961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158876" y="706964"/>
            <a:ext cx="8718187" cy="842991"/>
          </a:xfrm>
          <a:prstGeom prst="rect">
            <a:avLst/>
          </a:prstGeom>
          <a:noFill/>
        </p:spPr>
        <p:txBody>
          <a:bodyPr lIns="91415" tIns="45708" rIns="91415" bIns="45708" anchor="ctr" anchorCtr="0"/>
          <a:lstStyle>
            <a:lvl1pPr algn="l" defTabSz="457200" rtl="0" eaLnBrk="1" latinLnBrk="0" hangingPunct="1">
              <a:spcBef>
                <a:spcPct val="0"/>
              </a:spcBef>
              <a:buNone/>
              <a:defRPr sz="4400" kern="1200">
                <a:solidFill>
                  <a:schemeClr val="tx2"/>
                </a:solidFill>
                <a:latin typeface="+mj-lt"/>
                <a:ea typeface="+mj-ea"/>
                <a:cs typeface="+mj-cs"/>
              </a:defRPr>
            </a:lvl1pPr>
          </a:lstStyle>
          <a:p>
            <a:pPr lvl="0">
              <a:defRPr/>
            </a:pPr>
            <a:r>
              <a:rPr lang="en-US" sz="6000" u="sng" baseline="12000" dirty="0">
                <a:solidFill>
                  <a:srgbClr val="006F53"/>
                </a:solidFill>
                <a:uFill>
                  <a:solidFill>
                    <a:srgbClr val="95D600"/>
                  </a:solidFill>
                </a:uFill>
                <a:latin typeface="Open Sans Semibold"/>
                <a:cs typeface="Open Sans Semibold"/>
              </a:rPr>
              <a:t>Domain Objectives (continued)</a:t>
            </a:r>
          </a:p>
        </p:txBody>
      </p:sp>
      <p:sp>
        <p:nvSpPr>
          <p:cNvPr id="13" name="Content Placeholder 5"/>
          <p:cNvSpPr>
            <a:spLocks noGrp="1"/>
          </p:cNvSpPr>
          <p:nvPr>
            <p:ph sz="half" idx="10"/>
          </p:nvPr>
        </p:nvSpPr>
        <p:spPr>
          <a:xfrm>
            <a:off x="1158238" y="1812127"/>
            <a:ext cx="10365465" cy="4067973"/>
          </a:xfrm>
          <a:prstGeom prst="rect">
            <a:avLst/>
          </a:prstGeom>
        </p:spPr>
        <p:txBody>
          <a:bodyPr/>
          <a:lstStyle/>
          <a:p>
            <a:pPr marL="541338" indent="-541338">
              <a:buClrTx/>
              <a:buSzPct val="100000"/>
              <a:buFont typeface="+mj-lt"/>
              <a:buAutoNum type="arabicPeriod" startAt="16"/>
            </a:pPr>
            <a:r>
              <a:rPr lang="en-US" dirty="0"/>
              <a:t>Explain the reasons that drive data and records retention, including compliance or organizational requirements.</a:t>
            </a:r>
          </a:p>
          <a:p>
            <a:pPr marL="541338" indent="-541338">
              <a:buClrTx/>
              <a:buSzPct val="100000"/>
              <a:buFont typeface="+mj-lt"/>
              <a:buAutoNum type="arabicPeriod" startAt="16"/>
            </a:pPr>
            <a:r>
              <a:rPr lang="en-US" spc="-40" dirty="0"/>
              <a:t>Understand the issues associated with long-term storage of assets.</a:t>
            </a:r>
          </a:p>
          <a:p>
            <a:pPr marL="541338" indent="-541338">
              <a:buClrTx/>
              <a:buSzPct val="100000"/>
              <a:buFont typeface="+mj-lt"/>
              <a:buAutoNum type="arabicPeriod" startAt="16"/>
            </a:pPr>
            <a:r>
              <a:rPr lang="en-US" dirty="0"/>
              <a:t>Define baseline protection.</a:t>
            </a:r>
          </a:p>
          <a:p>
            <a:pPr marL="541338" indent="-541338">
              <a:buClrTx/>
              <a:buSzPct val="100000"/>
              <a:buFont typeface="+mj-lt"/>
              <a:buAutoNum type="arabicPeriod" startAt="16"/>
            </a:pPr>
            <a:r>
              <a:rPr lang="en-US" dirty="0"/>
              <a:t>Explain how baselines can help an organization achieve minimum levels of security associated with valuable assets. </a:t>
            </a:r>
          </a:p>
          <a:p>
            <a:pPr marL="541338" indent="-541338">
              <a:buClrTx/>
              <a:buSzPct val="100000"/>
              <a:buFont typeface="+mj-lt"/>
              <a:buAutoNum type="arabicPeriod" startAt="16"/>
            </a:pPr>
            <a:r>
              <a:rPr lang="en-US" dirty="0"/>
              <a:t>Understand how baselines include security controls and how to implement them.</a:t>
            </a:r>
          </a:p>
          <a:p>
            <a:pPr marL="541338" indent="-541338">
              <a:buClrTx/>
              <a:buSzPct val="100000"/>
              <a:buFont typeface="+mj-lt"/>
              <a:buAutoNum type="arabicPeriod" startAt="16"/>
            </a:pPr>
            <a:r>
              <a:rPr lang="en-US" dirty="0"/>
              <a:t>Describe baseline protection and scoping and tailoring in reference to asset protection.</a:t>
            </a:r>
          </a:p>
        </p:txBody>
      </p:sp>
    </p:spTree>
    <p:extLst>
      <p:ext uri="{BB962C8B-B14F-4D97-AF65-F5344CB8AC3E}">
        <p14:creationId xmlns:p14="http://schemas.microsoft.com/office/powerpoint/2010/main" val="14865736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Framework Components (continued)</a:t>
            </a:r>
          </a:p>
        </p:txBody>
      </p:sp>
      <p:grpSp>
        <p:nvGrpSpPr>
          <p:cNvPr id="11" name="Shape 962"/>
          <p:cNvGrpSpPr/>
          <p:nvPr/>
        </p:nvGrpSpPr>
        <p:grpSpPr>
          <a:xfrm>
            <a:off x="1980616" y="1918782"/>
            <a:ext cx="8227591" cy="2366237"/>
            <a:chOff x="1004" y="710579"/>
            <a:chExt cx="8227591" cy="2366237"/>
          </a:xfrm>
          <a:solidFill>
            <a:srgbClr val="E4E3E8"/>
          </a:solidFill>
        </p:grpSpPr>
        <p:sp>
          <p:nvSpPr>
            <p:cNvPr id="12" name="Shape 963"/>
            <p:cNvSpPr/>
            <p:nvPr/>
          </p:nvSpPr>
          <p:spPr>
            <a:xfrm>
              <a:off x="1004" y="726076"/>
              <a:ext cx="3917900" cy="235074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3" name="Shape 964"/>
            <p:cNvSpPr txBox="1"/>
            <p:nvPr/>
          </p:nvSpPr>
          <p:spPr>
            <a:xfrm>
              <a:off x="1004" y="710579"/>
              <a:ext cx="3917900" cy="235074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106675" tIns="106675" rIns="106675" bIns="10667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Framework </a:t>
              </a:r>
            </a:p>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Implementation </a:t>
              </a:r>
            </a:p>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Tiers </a:t>
              </a:r>
            </a:p>
          </p:txBody>
        </p:sp>
        <p:sp>
          <p:nvSpPr>
            <p:cNvPr id="14" name="Shape 965"/>
            <p:cNvSpPr/>
            <p:nvPr/>
          </p:nvSpPr>
          <p:spPr>
            <a:xfrm>
              <a:off x="4310695" y="710579"/>
              <a:ext cx="3917900" cy="2350740"/>
            </a:xfrm>
            <a:prstGeom prst="rect">
              <a:avLst/>
            </a:prstGeom>
            <a:grpFill/>
            <a:ln w="25400" cap="flat" cmpd="sng">
              <a:no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solidFill>
                  <a:srgbClr val="000000"/>
                </a:solidFill>
              </a:endParaRPr>
            </a:p>
          </p:txBody>
        </p:sp>
        <p:sp>
          <p:nvSpPr>
            <p:cNvPr id="15" name="Shape 966"/>
            <p:cNvSpPr txBox="1"/>
            <p:nvPr/>
          </p:nvSpPr>
          <p:spPr>
            <a:xfrm>
              <a:off x="4310695" y="726076"/>
              <a:ext cx="3917900" cy="2350740"/>
            </a:xfrm>
            <a:prstGeom prst="rect">
              <a:avLst/>
            </a:prstGeom>
            <a:grpFill/>
            <a:ln w="12700">
              <a:solidFill>
                <a:srgbClr val="7F7F7F"/>
              </a:solidFill>
            </a:ln>
            <a:effectLst>
              <a:outerShdw blurRad="50800" dist="38100" dir="5400000" algn="t" rotWithShape="0">
                <a:prstClr val="black">
                  <a:alpha val="40000"/>
                </a:prstClr>
              </a:outerShdw>
            </a:effectLst>
          </p:spPr>
          <p:txBody>
            <a:bodyPr wrap="square" lIns="106675" tIns="106675" rIns="106675" bIns="106675" anchor="ctr" anchorCtr="0">
              <a:noAutofit/>
            </a:bodyPr>
            <a:lstStyle/>
            <a:p>
              <a:pPr marL="0" marR="0" lvl="0" indent="0" algn="ctr" rtl="0">
                <a:spcBef>
                  <a:spcPts val="0"/>
                </a:spcBef>
                <a:spcAft>
                  <a:spcPts val="0"/>
                </a:spcAft>
                <a:buSzPct val="25000"/>
                <a:buNone/>
              </a:pPr>
              <a:r>
                <a:rPr lang="en-US" sz="2400" dirty="0">
                  <a:solidFill>
                    <a:srgbClr val="000000"/>
                  </a:solidFill>
                  <a:latin typeface="Open Sans Semibold"/>
                  <a:ea typeface="Calibri"/>
                  <a:cs typeface="Open Sans Semibold"/>
                  <a:sym typeface="Calibri"/>
                </a:rPr>
                <a:t>Framework Profile</a:t>
              </a:r>
            </a:p>
          </p:txBody>
        </p:sp>
      </p:grpSp>
    </p:spTree>
    <p:extLst>
      <p:ext uri="{BB962C8B-B14F-4D97-AF65-F5344CB8AC3E}">
        <p14:creationId xmlns:p14="http://schemas.microsoft.com/office/powerpoint/2010/main" val="399546359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Data States</a:t>
            </a:r>
          </a:p>
        </p:txBody>
      </p:sp>
      <p:sp>
        <p:nvSpPr>
          <p:cNvPr id="11" name="Freeform: Shape 5"/>
          <p:cNvSpPr/>
          <p:nvPr/>
        </p:nvSpPr>
        <p:spPr>
          <a:xfrm>
            <a:off x="1195200" y="2111177"/>
            <a:ext cx="2228170" cy="2228170"/>
          </a:xfrm>
          <a:custGeom>
            <a:avLst/>
            <a:gdLst>
              <a:gd name="connsiteX0" fmla="*/ 0 w 2228170"/>
              <a:gd name="connsiteY0" fmla="*/ 1114085 h 2228170"/>
              <a:gd name="connsiteX1" fmla="*/ 1114085 w 2228170"/>
              <a:gd name="connsiteY1" fmla="*/ 0 h 2228170"/>
              <a:gd name="connsiteX2" fmla="*/ 2228170 w 2228170"/>
              <a:gd name="connsiteY2" fmla="*/ 1114085 h 2228170"/>
              <a:gd name="connsiteX3" fmla="*/ 1114085 w 2228170"/>
              <a:gd name="connsiteY3" fmla="*/ 2228170 h 2228170"/>
              <a:gd name="connsiteX4" fmla="*/ 0 w 2228170"/>
              <a:gd name="connsiteY4" fmla="*/ 1114085 h 2228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8170" h="2228170">
                <a:moveTo>
                  <a:pt x="0" y="1114085"/>
                </a:moveTo>
                <a:cubicBezTo>
                  <a:pt x="0" y="498793"/>
                  <a:pt x="498793" y="0"/>
                  <a:pt x="1114085" y="0"/>
                </a:cubicBezTo>
                <a:cubicBezTo>
                  <a:pt x="1729377" y="0"/>
                  <a:pt x="2228170" y="498793"/>
                  <a:pt x="2228170" y="1114085"/>
                </a:cubicBezTo>
                <a:cubicBezTo>
                  <a:pt x="2228170" y="1729377"/>
                  <a:pt x="1729377" y="2228170"/>
                  <a:pt x="1114085" y="2228170"/>
                </a:cubicBezTo>
                <a:cubicBezTo>
                  <a:pt x="498793" y="2228170"/>
                  <a:pt x="0" y="1729377"/>
                  <a:pt x="0" y="1114085"/>
                </a:cubicBezTo>
                <a:close/>
              </a:path>
            </a:pathLst>
          </a:custGeom>
          <a:solidFill>
            <a:srgbClr val="E4E3E8"/>
          </a:solidFill>
          <a:ln>
            <a:solidFill>
              <a:srgbClr val="7F7F7F"/>
            </a:solidFill>
          </a:ln>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349168" tIns="349168" rIns="349168" bIns="349168" numCol="1" spcCol="1270" anchor="ctr" anchorCtr="0">
            <a:noAutofit/>
          </a:bodyPr>
          <a:lstStyle/>
          <a:p>
            <a:pPr lvl="0" algn="ctr">
              <a:lnSpc>
                <a:spcPct val="90000"/>
              </a:lnSpc>
              <a:buClr>
                <a:srgbClr val="006F52"/>
              </a:buClr>
              <a:buSzPct val="100000"/>
            </a:pPr>
            <a:r>
              <a:rPr lang="en-US" sz="2400" dirty="0">
                <a:solidFill>
                  <a:srgbClr val="000000"/>
                </a:solidFill>
                <a:latin typeface="Open Sans Semibold"/>
                <a:ea typeface="Calibri"/>
                <a:cs typeface="Open Sans Semibold"/>
                <a:sym typeface="Calibri"/>
              </a:rPr>
              <a:t>Data </a:t>
            </a:r>
          </a:p>
          <a:p>
            <a:pPr lvl="0" algn="ctr">
              <a:lnSpc>
                <a:spcPct val="90000"/>
              </a:lnSpc>
              <a:buClr>
                <a:srgbClr val="006F52"/>
              </a:buClr>
              <a:buSzPct val="100000"/>
            </a:pPr>
            <a:r>
              <a:rPr lang="en-US" sz="2400" dirty="0">
                <a:solidFill>
                  <a:srgbClr val="000000"/>
                </a:solidFill>
                <a:latin typeface="Open Sans Semibold"/>
                <a:ea typeface="Calibri"/>
                <a:cs typeface="Open Sans Semibold"/>
                <a:sym typeface="Calibri"/>
              </a:rPr>
              <a:t>at </a:t>
            </a:r>
          </a:p>
          <a:p>
            <a:pPr lvl="0" algn="ctr">
              <a:lnSpc>
                <a:spcPct val="90000"/>
              </a:lnSpc>
              <a:buClr>
                <a:srgbClr val="006F52"/>
              </a:buClr>
              <a:buSzPct val="100000"/>
            </a:pPr>
            <a:r>
              <a:rPr lang="en-US" sz="2400" dirty="0">
                <a:solidFill>
                  <a:srgbClr val="000000"/>
                </a:solidFill>
                <a:latin typeface="Open Sans Semibold"/>
                <a:ea typeface="Calibri"/>
                <a:cs typeface="Open Sans Semibold"/>
                <a:sym typeface="Calibri"/>
              </a:rPr>
              <a:t>Rest</a:t>
            </a:r>
          </a:p>
        </p:txBody>
      </p:sp>
      <p:sp>
        <p:nvSpPr>
          <p:cNvPr id="12" name="Freeform: Shape 9"/>
          <p:cNvSpPr/>
          <p:nvPr/>
        </p:nvSpPr>
        <p:spPr>
          <a:xfrm>
            <a:off x="8959926" y="2111177"/>
            <a:ext cx="2228170" cy="2228170"/>
          </a:xfrm>
          <a:custGeom>
            <a:avLst/>
            <a:gdLst>
              <a:gd name="connsiteX0" fmla="*/ 0 w 2228170"/>
              <a:gd name="connsiteY0" fmla="*/ 1114085 h 2228170"/>
              <a:gd name="connsiteX1" fmla="*/ 1114085 w 2228170"/>
              <a:gd name="connsiteY1" fmla="*/ 0 h 2228170"/>
              <a:gd name="connsiteX2" fmla="*/ 2228170 w 2228170"/>
              <a:gd name="connsiteY2" fmla="*/ 1114085 h 2228170"/>
              <a:gd name="connsiteX3" fmla="*/ 1114085 w 2228170"/>
              <a:gd name="connsiteY3" fmla="*/ 2228170 h 2228170"/>
              <a:gd name="connsiteX4" fmla="*/ 0 w 2228170"/>
              <a:gd name="connsiteY4" fmla="*/ 1114085 h 2228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8170" h="2228170">
                <a:moveTo>
                  <a:pt x="0" y="1114085"/>
                </a:moveTo>
                <a:cubicBezTo>
                  <a:pt x="0" y="498793"/>
                  <a:pt x="498793" y="0"/>
                  <a:pt x="1114085" y="0"/>
                </a:cubicBezTo>
                <a:cubicBezTo>
                  <a:pt x="1729377" y="0"/>
                  <a:pt x="2228170" y="498793"/>
                  <a:pt x="2228170" y="1114085"/>
                </a:cubicBezTo>
                <a:cubicBezTo>
                  <a:pt x="2228170" y="1729377"/>
                  <a:pt x="1729377" y="2228170"/>
                  <a:pt x="1114085" y="2228170"/>
                </a:cubicBezTo>
                <a:cubicBezTo>
                  <a:pt x="498793" y="2228170"/>
                  <a:pt x="0" y="1729377"/>
                  <a:pt x="0" y="1114085"/>
                </a:cubicBezTo>
                <a:close/>
              </a:path>
            </a:pathLst>
          </a:custGeom>
          <a:solidFill>
            <a:srgbClr val="E4E3E8"/>
          </a:solidFill>
          <a:ln>
            <a:solidFill>
              <a:srgbClr val="7F7F7F"/>
            </a:solidFill>
          </a:ln>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349168" tIns="349168" rIns="349168" bIns="349168" numCol="1" spcCol="1270" anchor="ctr" anchorCtr="0">
            <a:noAutofit/>
          </a:bodyPr>
          <a:lstStyle/>
          <a:p>
            <a:pPr lvl="0" algn="ctr">
              <a:lnSpc>
                <a:spcPct val="90000"/>
              </a:lnSpc>
              <a:buClr>
                <a:srgbClr val="006F52"/>
              </a:buClr>
              <a:buSzPct val="100000"/>
            </a:pPr>
            <a:r>
              <a:rPr lang="en-US" sz="2400" dirty="0">
                <a:solidFill>
                  <a:srgbClr val="000000"/>
                </a:solidFill>
                <a:latin typeface="Open Sans Semibold"/>
                <a:ea typeface="Calibri"/>
                <a:cs typeface="Open Sans Semibold"/>
                <a:sym typeface="Calibri"/>
              </a:rPr>
              <a:t>Data </a:t>
            </a:r>
          </a:p>
          <a:p>
            <a:pPr lvl="0" algn="ctr">
              <a:lnSpc>
                <a:spcPct val="90000"/>
              </a:lnSpc>
              <a:buClr>
                <a:srgbClr val="006F52"/>
              </a:buClr>
              <a:buSzPct val="100000"/>
            </a:pPr>
            <a:r>
              <a:rPr lang="en-US" sz="2400" dirty="0">
                <a:solidFill>
                  <a:srgbClr val="000000"/>
                </a:solidFill>
                <a:latin typeface="Open Sans Semibold"/>
                <a:ea typeface="Calibri"/>
                <a:cs typeface="Open Sans Semibold"/>
                <a:sym typeface="Calibri"/>
              </a:rPr>
              <a:t>in </a:t>
            </a:r>
          </a:p>
          <a:p>
            <a:pPr lvl="0" algn="ctr">
              <a:lnSpc>
                <a:spcPct val="90000"/>
              </a:lnSpc>
              <a:buClr>
                <a:srgbClr val="006F52"/>
              </a:buClr>
              <a:buSzPct val="100000"/>
            </a:pPr>
            <a:r>
              <a:rPr lang="en-US" sz="2400" dirty="0">
                <a:solidFill>
                  <a:srgbClr val="000000"/>
                </a:solidFill>
                <a:latin typeface="Open Sans Semibold"/>
                <a:ea typeface="Calibri"/>
                <a:cs typeface="Open Sans Semibold"/>
                <a:sym typeface="Calibri"/>
              </a:rPr>
              <a:t>Use</a:t>
            </a:r>
          </a:p>
        </p:txBody>
      </p:sp>
      <p:sp>
        <p:nvSpPr>
          <p:cNvPr id="13" name="Freeform: Shape 11"/>
          <p:cNvSpPr/>
          <p:nvPr/>
        </p:nvSpPr>
        <p:spPr>
          <a:xfrm>
            <a:off x="5077562" y="2111177"/>
            <a:ext cx="2228170" cy="2228170"/>
          </a:xfrm>
          <a:custGeom>
            <a:avLst/>
            <a:gdLst>
              <a:gd name="connsiteX0" fmla="*/ 0 w 2228170"/>
              <a:gd name="connsiteY0" fmla="*/ 1114085 h 2228170"/>
              <a:gd name="connsiteX1" fmla="*/ 1114085 w 2228170"/>
              <a:gd name="connsiteY1" fmla="*/ 0 h 2228170"/>
              <a:gd name="connsiteX2" fmla="*/ 2228170 w 2228170"/>
              <a:gd name="connsiteY2" fmla="*/ 1114085 h 2228170"/>
              <a:gd name="connsiteX3" fmla="*/ 1114085 w 2228170"/>
              <a:gd name="connsiteY3" fmla="*/ 2228170 h 2228170"/>
              <a:gd name="connsiteX4" fmla="*/ 0 w 2228170"/>
              <a:gd name="connsiteY4" fmla="*/ 1114085 h 2228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8170" h="2228170">
                <a:moveTo>
                  <a:pt x="0" y="1114085"/>
                </a:moveTo>
                <a:cubicBezTo>
                  <a:pt x="0" y="498793"/>
                  <a:pt x="498793" y="0"/>
                  <a:pt x="1114085" y="0"/>
                </a:cubicBezTo>
                <a:cubicBezTo>
                  <a:pt x="1729377" y="0"/>
                  <a:pt x="2228170" y="498793"/>
                  <a:pt x="2228170" y="1114085"/>
                </a:cubicBezTo>
                <a:cubicBezTo>
                  <a:pt x="2228170" y="1729377"/>
                  <a:pt x="1729377" y="2228170"/>
                  <a:pt x="1114085" y="2228170"/>
                </a:cubicBezTo>
                <a:cubicBezTo>
                  <a:pt x="498793" y="2228170"/>
                  <a:pt x="0" y="1729377"/>
                  <a:pt x="0" y="1114085"/>
                </a:cubicBezTo>
                <a:close/>
              </a:path>
            </a:pathLst>
          </a:custGeom>
          <a:solidFill>
            <a:srgbClr val="E4E3E8"/>
          </a:solidFill>
          <a:ln>
            <a:solidFill>
              <a:srgbClr val="7F7F7F"/>
            </a:solidFill>
          </a:ln>
        </p:spPr>
        <p:style>
          <a:lnRef idx="0">
            <a:scrgbClr r="0" g="0" b="0"/>
          </a:lnRef>
          <a:fillRef idx="3">
            <a:scrgbClr r="0" g="0" b="0"/>
          </a:fillRef>
          <a:effectRef idx="2">
            <a:schemeClr val="accent1">
              <a:hueOff val="0"/>
              <a:satOff val="0"/>
              <a:lumOff val="0"/>
              <a:alphaOff val="0"/>
            </a:schemeClr>
          </a:effectRef>
          <a:fontRef idx="minor">
            <a:schemeClr val="lt1"/>
          </a:fontRef>
        </p:style>
        <p:txBody>
          <a:bodyPr spcFirstLastPara="0" vert="horz" wrap="square" lIns="349168" tIns="349168" rIns="349168" bIns="349168" numCol="1" spcCol="1270" anchor="ctr" anchorCtr="0">
            <a:noAutofit/>
          </a:bodyPr>
          <a:lstStyle/>
          <a:p>
            <a:pPr algn="ctr">
              <a:lnSpc>
                <a:spcPct val="90000"/>
              </a:lnSpc>
              <a:buClr>
                <a:srgbClr val="006F52"/>
              </a:buClr>
              <a:buSzPct val="100000"/>
            </a:pPr>
            <a:r>
              <a:rPr lang="en-US" sz="2400" dirty="0">
                <a:solidFill>
                  <a:srgbClr val="000000"/>
                </a:solidFill>
                <a:latin typeface="Open Sans Semibold"/>
                <a:ea typeface="Calibri"/>
                <a:cs typeface="Open Sans Semibold"/>
                <a:sym typeface="Calibri"/>
              </a:rPr>
              <a:t>Data </a:t>
            </a:r>
          </a:p>
          <a:p>
            <a:pPr algn="ctr">
              <a:lnSpc>
                <a:spcPct val="90000"/>
              </a:lnSpc>
              <a:buClr>
                <a:srgbClr val="006F52"/>
              </a:buClr>
              <a:buSzPct val="100000"/>
            </a:pPr>
            <a:r>
              <a:rPr lang="en-US" sz="2400" dirty="0">
                <a:solidFill>
                  <a:srgbClr val="000000"/>
                </a:solidFill>
                <a:latin typeface="Open Sans Semibold"/>
                <a:ea typeface="Calibri"/>
                <a:cs typeface="Open Sans Semibold"/>
                <a:sym typeface="Calibri"/>
              </a:rPr>
              <a:t>in </a:t>
            </a:r>
          </a:p>
          <a:p>
            <a:pPr algn="ctr">
              <a:lnSpc>
                <a:spcPct val="90000"/>
              </a:lnSpc>
              <a:buClr>
                <a:srgbClr val="006F52"/>
              </a:buClr>
              <a:buSzPct val="100000"/>
            </a:pPr>
            <a:r>
              <a:rPr lang="en-US" sz="2400" dirty="0">
                <a:solidFill>
                  <a:srgbClr val="000000"/>
                </a:solidFill>
                <a:latin typeface="Open Sans Semibold"/>
                <a:ea typeface="Calibri"/>
                <a:cs typeface="Open Sans Semibold"/>
                <a:sym typeface="Calibri"/>
              </a:rPr>
              <a:t>Motion</a:t>
            </a:r>
          </a:p>
        </p:txBody>
      </p:sp>
    </p:spTree>
    <p:extLst>
      <p:ext uri="{BB962C8B-B14F-4D97-AF65-F5344CB8AC3E}">
        <p14:creationId xmlns:p14="http://schemas.microsoft.com/office/powerpoint/2010/main" val="2424204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Protection of Data</a:t>
            </a:r>
          </a:p>
        </p:txBody>
      </p:sp>
      <p:sp>
        <p:nvSpPr>
          <p:cNvPr id="2" name="Rectangle 1"/>
          <p:cNvSpPr/>
          <p:nvPr/>
        </p:nvSpPr>
        <p:spPr>
          <a:xfrm>
            <a:off x="1195199" y="1702553"/>
            <a:ext cx="8901301" cy="1138773"/>
          </a:xfrm>
          <a:prstGeom prst="rect">
            <a:avLst/>
          </a:prstGeom>
        </p:spPr>
        <p:txBody>
          <a:bodyPr wrap="square">
            <a:spAutoFit/>
          </a:bodyPr>
          <a:lstStyle/>
          <a:p>
            <a:pPr marL="342900" lvl="0" indent="-342900">
              <a:spcAft>
                <a:spcPts val="1000"/>
              </a:spcAft>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Data protection involves both data at rest, in motion, or in use</a:t>
            </a:r>
          </a:p>
          <a:p>
            <a:pPr marL="342900" lvl="0" indent="-342900">
              <a:spcBef>
                <a:spcPts val="1400"/>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But always based on classification</a:t>
            </a:r>
          </a:p>
        </p:txBody>
      </p:sp>
    </p:spTree>
    <p:extLst>
      <p:ext uri="{BB962C8B-B14F-4D97-AF65-F5344CB8AC3E}">
        <p14:creationId xmlns:p14="http://schemas.microsoft.com/office/powerpoint/2010/main" val="163759156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10517021" cy="1143000"/>
          </a:xfrm>
        </p:spPr>
        <p:txBody>
          <a:bodyPr>
            <a:noAutofit/>
          </a:bodyPr>
          <a:lstStyle/>
          <a:p>
            <a:r>
              <a:rPr lang="en-US" dirty="0"/>
              <a:t>Data at Rest</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2975643910"/>
              </p:ext>
            </p:extLst>
          </p:nvPr>
        </p:nvGraphicFramePr>
        <p:xfrm>
          <a:off x="1158875" y="1952457"/>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696871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1" y="559553"/>
            <a:ext cx="10728688" cy="1143000"/>
          </a:xfrm>
        </p:spPr>
        <p:txBody>
          <a:bodyPr>
            <a:normAutofit/>
          </a:bodyPr>
          <a:lstStyle/>
          <a:p>
            <a:r>
              <a:rPr lang="en-US" dirty="0"/>
              <a:t>Data at Rest – Description of Risk</a:t>
            </a:r>
          </a:p>
        </p:txBody>
      </p:sp>
      <p:sp>
        <p:nvSpPr>
          <p:cNvPr id="6" name="Content Placeholder 5"/>
          <p:cNvSpPr>
            <a:spLocks noGrp="1"/>
          </p:cNvSpPr>
          <p:nvPr>
            <p:ph sz="half" idx="10"/>
          </p:nvPr>
        </p:nvSpPr>
        <p:spPr>
          <a:xfrm>
            <a:off x="1195201" y="1702553"/>
            <a:ext cx="10038080" cy="4042574"/>
          </a:xfrm>
          <a:prstGeom prst="rect">
            <a:avLst/>
          </a:prstGeom>
        </p:spPr>
        <p:txBody>
          <a:bodyPr/>
          <a:lstStyle/>
          <a:p>
            <a:pPr marL="0" lvl="0" indent="0">
              <a:buNone/>
            </a:pPr>
            <a:r>
              <a:rPr lang="en-US" dirty="0"/>
              <a:t>Malicious actors may</a:t>
            </a:r>
          </a:p>
          <a:p>
            <a:pPr marL="265027"/>
            <a:r>
              <a:rPr lang="en-US" dirty="0"/>
              <a:t>Affect confidentiality, integrity, and availability</a:t>
            </a:r>
          </a:p>
          <a:p>
            <a:pPr marL="265027"/>
            <a:r>
              <a:rPr lang="en-US" dirty="0"/>
              <a:t>Examples:</a:t>
            </a:r>
          </a:p>
          <a:p>
            <a:pPr marL="492125" lvl="1"/>
            <a:r>
              <a:rPr lang="en-US" dirty="0"/>
              <a:t>Gain unauthorized physical or logical access to assets</a:t>
            </a:r>
          </a:p>
          <a:p>
            <a:pPr marL="492125" lvl="1"/>
            <a:r>
              <a:rPr lang="en-US" dirty="0"/>
              <a:t>Transfer information from the device to an attacker’s system</a:t>
            </a:r>
          </a:p>
          <a:p>
            <a:pPr marL="492125" lvl="1"/>
            <a:r>
              <a:rPr lang="en-US" dirty="0"/>
              <a:t>Perform other actions that jeopardize the confidentiality of the information on a device</a:t>
            </a:r>
          </a:p>
        </p:txBody>
      </p:sp>
    </p:spTree>
    <p:extLst>
      <p:ext uri="{BB962C8B-B14F-4D97-AF65-F5344CB8AC3E}">
        <p14:creationId xmlns:p14="http://schemas.microsoft.com/office/powerpoint/2010/main" val="79182740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10517021" cy="1143000"/>
          </a:xfrm>
        </p:spPr>
        <p:txBody>
          <a:bodyPr>
            <a:noAutofit/>
          </a:bodyPr>
          <a:lstStyle/>
          <a:p>
            <a:r>
              <a:rPr lang="en-US" spc="-100" dirty="0"/>
              <a:t>Data at Rest – Recommendations</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1639861988"/>
              </p:ext>
            </p:extLst>
          </p:nvPr>
        </p:nvGraphicFramePr>
        <p:xfrm>
          <a:off x="1158875" y="1811338"/>
          <a:ext cx="10037763" cy="4915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0713648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1195201" y="559553"/>
            <a:ext cx="10996799" cy="1143000"/>
          </a:xfrm>
        </p:spPr>
        <p:txBody>
          <a:bodyPr>
            <a:noAutofit/>
          </a:bodyPr>
          <a:lstStyle/>
          <a:p>
            <a:r>
              <a:rPr lang="en-US" spc="-100" dirty="0"/>
              <a:t>Data at Rest – Recommendations (continued)</a:t>
            </a:r>
          </a:p>
        </p:txBody>
      </p:sp>
      <p:graphicFrame>
        <p:nvGraphicFramePr>
          <p:cNvPr id="21" name="Content Placeholder 3"/>
          <p:cNvGraphicFramePr>
            <a:graphicFrameLocks noGrp="1"/>
          </p:cNvGraphicFramePr>
          <p:nvPr>
            <p:ph sz="half" idx="10"/>
            <p:extLst>
              <p:ext uri="{D42A27DB-BD31-4B8C-83A1-F6EECF244321}">
                <p14:modId xmlns:p14="http://schemas.microsoft.com/office/powerpoint/2010/main" val="3290381710"/>
              </p:ext>
            </p:extLst>
          </p:nvPr>
        </p:nvGraphicFramePr>
        <p:xfrm>
          <a:off x="1158875" y="1936778"/>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5103401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195201" y="559553"/>
            <a:ext cx="10728688" cy="1143000"/>
          </a:xfrm>
        </p:spPr>
        <p:txBody>
          <a:bodyPr>
            <a:normAutofit/>
          </a:bodyPr>
          <a:lstStyle/>
          <a:p>
            <a:r>
              <a:rPr lang="en-US" spc="-100" dirty="0"/>
              <a:t>Data at Rest – Recommendations (continued)</a:t>
            </a:r>
            <a:endParaRPr lang="en-US" dirty="0"/>
          </a:p>
        </p:txBody>
      </p:sp>
      <p:sp>
        <p:nvSpPr>
          <p:cNvPr id="6" name="Content Placeholder 5"/>
          <p:cNvSpPr>
            <a:spLocks noGrp="1"/>
          </p:cNvSpPr>
          <p:nvPr>
            <p:ph sz="half" idx="10"/>
          </p:nvPr>
        </p:nvSpPr>
        <p:spPr>
          <a:xfrm>
            <a:off x="1158240" y="1812126"/>
            <a:ext cx="10038080" cy="4042574"/>
          </a:xfrm>
          <a:prstGeom prst="rect">
            <a:avLst/>
          </a:prstGeom>
        </p:spPr>
        <p:txBody>
          <a:bodyPr/>
          <a:lstStyle/>
          <a:p>
            <a:pPr lvl="0"/>
            <a:r>
              <a:rPr lang="en-US" dirty="0"/>
              <a:t>After the valuable data is copied to a removable media:</a:t>
            </a:r>
          </a:p>
          <a:p>
            <a:pPr marL="601663" lvl="1"/>
            <a:r>
              <a:rPr lang="en-US" dirty="0"/>
              <a:t>Verify that the removable media works by following instructions to read the encrypted valuable data</a:t>
            </a:r>
          </a:p>
          <a:p>
            <a:pPr marL="601663" lvl="1"/>
            <a:r>
              <a:rPr lang="en-US" dirty="0"/>
              <a:t>If applicable, securely delete unencrypted valuable data following secure deletion guidelines</a:t>
            </a:r>
          </a:p>
          <a:p>
            <a:pPr lvl="0"/>
            <a:r>
              <a:rPr lang="en-US" dirty="0"/>
              <a:t>Removable media should be labeled with:</a:t>
            </a:r>
          </a:p>
          <a:p>
            <a:pPr marL="601663" lvl="1"/>
            <a:r>
              <a:rPr lang="en-US" dirty="0"/>
              <a:t>Title</a:t>
            </a:r>
          </a:p>
          <a:p>
            <a:pPr marL="601663" lvl="1"/>
            <a:r>
              <a:rPr lang="en-US" dirty="0"/>
              <a:t>Data owner</a:t>
            </a:r>
          </a:p>
          <a:p>
            <a:pPr marL="601663" lvl="1"/>
            <a:r>
              <a:rPr lang="en-US" dirty="0"/>
              <a:t>Encryption date</a:t>
            </a:r>
          </a:p>
        </p:txBody>
      </p:sp>
    </p:spTree>
    <p:extLst>
      <p:ext uri="{BB962C8B-B14F-4D97-AF65-F5344CB8AC3E}">
        <p14:creationId xmlns:p14="http://schemas.microsoft.com/office/powerpoint/2010/main" val="369600217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Data in Transit </a:t>
            </a:r>
          </a:p>
        </p:txBody>
      </p:sp>
      <p:sp>
        <p:nvSpPr>
          <p:cNvPr id="2" name="Rectangle 1"/>
          <p:cNvSpPr/>
          <p:nvPr/>
        </p:nvSpPr>
        <p:spPr>
          <a:xfrm>
            <a:off x="1303688" y="2619586"/>
            <a:ext cx="6096000" cy="895117"/>
          </a:xfrm>
          <a:prstGeom prst="rect">
            <a:avLst/>
          </a:prstGeom>
        </p:spPr>
        <p:txBody>
          <a:bodyPr>
            <a:spAutoFit/>
          </a:bodyPr>
          <a:lstStyle/>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intercepted </a:t>
            </a:r>
          </a:p>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in transit </a:t>
            </a:r>
          </a:p>
        </p:txBody>
      </p:sp>
      <p:sp>
        <p:nvSpPr>
          <p:cNvPr id="3" name="Rectangle 2"/>
          <p:cNvSpPr/>
          <p:nvPr/>
        </p:nvSpPr>
        <p:spPr>
          <a:xfrm>
            <a:off x="1195200" y="1715791"/>
            <a:ext cx="9537167" cy="830997"/>
          </a:xfrm>
          <a:prstGeom prst="rect">
            <a:avLst/>
          </a:prstGeom>
        </p:spPr>
        <p:txBody>
          <a:bodyPr wrap="square">
            <a:spAutoFit/>
          </a:bodyPr>
          <a:lstStyle/>
          <a:p>
            <a:pPr lvl="0">
              <a:buSzPct val="25000"/>
            </a:pPr>
            <a:r>
              <a:rPr lang="en-US" sz="2400" dirty="0">
                <a:solidFill>
                  <a:srgbClr val="000000"/>
                </a:solidFill>
                <a:latin typeface="Open Sans Semibold"/>
                <a:ea typeface="Calibri"/>
                <a:cs typeface="Open Sans Semibold"/>
                <a:sym typeface="Calibri"/>
              </a:rPr>
              <a:t>Prevent the contents of the message from being revealed even if the message itself was:</a:t>
            </a:r>
          </a:p>
        </p:txBody>
      </p:sp>
    </p:spTree>
    <p:extLst>
      <p:ext uri="{BB962C8B-B14F-4D97-AF65-F5344CB8AC3E}">
        <p14:creationId xmlns:p14="http://schemas.microsoft.com/office/powerpoint/2010/main" val="268751960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Link Encryption</a:t>
            </a:r>
          </a:p>
        </p:txBody>
      </p:sp>
      <p:sp>
        <p:nvSpPr>
          <p:cNvPr id="2" name="Rectangle 1"/>
          <p:cNvSpPr/>
          <p:nvPr/>
        </p:nvSpPr>
        <p:spPr>
          <a:xfrm>
            <a:off x="1033220" y="1702553"/>
            <a:ext cx="10048068" cy="1202893"/>
          </a:xfrm>
          <a:prstGeom prst="rect">
            <a:avLst/>
          </a:prstGeom>
        </p:spPr>
        <p:txBody>
          <a:bodyPr wrap="square">
            <a:spAutoFit/>
          </a:bodyPr>
          <a:lstStyle/>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Link encryption encrypts all of the data along a communications path </a:t>
            </a:r>
          </a:p>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Performed by service providers</a:t>
            </a:r>
          </a:p>
          <a:p>
            <a:pPr lvl="0">
              <a:buSzPct val="25000"/>
            </a:pPr>
            <a:endParaRPr lang="en-US" sz="20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955613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158876" y="706964"/>
            <a:ext cx="8718187" cy="842991"/>
          </a:xfrm>
          <a:prstGeom prst="rect">
            <a:avLst/>
          </a:prstGeom>
          <a:noFill/>
        </p:spPr>
        <p:txBody>
          <a:bodyPr lIns="91415" tIns="45708" rIns="91415" bIns="45708" anchor="ctr" anchorCtr="0"/>
          <a:lstStyle>
            <a:lvl1pPr algn="l" defTabSz="457200" rtl="0" eaLnBrk="1" latinLnBrk="0" hangingPunct="1">
              <a:spcBef>
                <a:spcPct val="0"/>
              </a:spcBef>
              <a:buNone/>
              <a:defRPr sz="4400" kern="1200">
                <a:solidFill>
                  <a:schemeClr val="tx2"/>
                </a:solidFill>
                <a:latin typeface="+mj-lt"/>
                <a:ea typeface="+mj-ea"/>
                <a:cs typeface="+mj-cs"/>
              </a:defRPr>
            </a:lvl1pPr>
          </a:lstStyle>
          <a:p>
            <a:pPr lvl="0">
              <a:defRPr/>
            </a:pPr>
            <a:r>
              <a:rPr lang="en-US" sz="6000" u="sng" baseline="12000" dirty="0">
                <a:solidFill>
                  <a:srgbClr val="006F53"/>
                </a:solidFill>
                <a:uFill>
                  <a:solidFill>
                    <a:srgbClr val="95D600"/>
                  </a:solidFill>
                </a:uFill>
                <a:latin typeface="Open Sans Semibold"/>
                <a:cs typeface="Open Sans Semibold"/>
              </a:rPr>
              <a:t>Domain Objectives (continued)</a:t>
            </a:r>
          </a:p>
        </p:txBody>
      </p:sp>
      <p:sp>
        <p:nvSpPr>
          <p:cNvPr id="13" name="Content Placeholder 5"/>
          <p:cNvSpPr>
            <a:spLocks noGrp="1"/>
          </p:cNvSpPr>
          <p:nvPr>
            <p:ph sz="half" idx="10"/>
          </p:nvPr>
        </p:nvSpPr>
        <p:spPr>
          <a:xfrm>
            <a:off x="1158239" y="1812127"/>
            <a:ext cx="10031872" cy="4067973"/>
          </a:xfrm>
          <a:prstGeom prst="rect">
            <a:avLst/>
          </a:prstGeom>
        </p:spPr>
        <p:txBody>
          <a:bodyPr/>
          <a:lstStyle/>
          <a:p>
            <a:pPr marL="541338" indent="-541338">
              <a:buClrTx/>
              <a:buSzPct val="100000"/>
              <a:buFont typeface="+mj-lt"/>
              <a:buAutoNum type="arabicPeriod" startAt="22"/>
            </a:pPr>
            <a:r>
              <a:rPr lang="en-US" dirty="0"/>
              <a:t>Understand the different data states and explain how to </a:t>
            </a:r>
            <a:br>
              <a:rPr lang="en-US" dirty="0"/>
            </a:br>
            <a:r>
              <a:rPr lang="en-US" dirty="0"/>
              <a:t>secure each.</a:t>
            </a:r>
          </a:p>
          <a:p>
            <a:pPr marL="541338" indent="-541338">
              <a:buClrTx/>
              <a:buSzPct val="100000"/>
              <a:buFont typeface="+mj-lt"/>
              <a:buAutoNum type="arabicPeriod" startAt="22"/>
            </a:pPr>
            <a:r>
              <a:rPr lang="en-US" dirty="0"/>
              <a:t>Explain the difference between end-to-end and link encryption as it relates to data in motion.</a:t>
            </a:r>
          </a:p>
          <a:p>
            <a:pPr marL="541338" indent="-541338">
              <a:buClrTx/>
              <a:buSzPct val="100000"/>
              <a:buFont typeface="+mj-lt"/>
              <a:buAutoNum type="arabicPeriod" startAt="22"/>
            </a:pPr>
            <a:r>
              <a:rPr lang="en-US" dirty="0"/>
              <a:t>Understand how media requires controls to protect its content.</a:t>
            </a:r>
          </a:p>
          <a:p>
            <a:pPr marL="541338" indent="-541338">
              <a:buClrTx/>
              <a:buSzPct val="100000"/>
              <a:buFont typeface="+mj-lt"/>
              <a:buAutoNum type="arabicPeriod" startAt="22"/>
            </a:pPr>
            <a:r>
              <a:rPr lang="en-US" dirty="0"/>
              <a:t>Understand labeling and marking requirements of assets that have been classified.</a:t>
            </a:r>
          </a:p>
          <a:p>
            <a:pPr marL="541338" indent="-541338">
              <a:buClrTx/>
              <a:buSzPct val="100000"/>
              <a:buFont typeface="+mj-lt"/>
              <a:buAutoNum type="arabicPeriod" startAt="22"/>
            </a:pPr>
            <a:r>
              <a:rPr lang="en-US" dirty="0"/>
              <a:t>Understand how the handling of media and assets that have been classified should be allowed only to those that are authorized. </a:t>
            </a:r>
          </a:p>
        </p:txBody>
      </p:sp>
    </p:spTree>
    <p:extLst>
      <p:ext uri="{BB962C8B-B14F-4D97-AF65-F5344CB8AC3E}">
        <p14:creationId xmlns:p14="http://schemas.microsoft.com/office/powerpoint/2010/main" val="77586622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End-to-End Encryption</a:t>
            </a:r>
          </a:p>
        </p:txBody>
      </p:sp>
      <p:sp>
        <p:nvSpPr>
          <p:cNvPr id="2" name="Rectangle 1"/>
          <p:cNvSpPr/>
          <p:nvPr/>
        </p:nvSpPr>
        <p:spPr>
          <a:xfrm>
            <a:off x="1195199" y="1702553"/>
            <a:ext cx="10118563" cy="1941557"/>
          </a:xfrm>
          <a:prstGeom prst="rect">
            <a:avLst/>
          </a:prstGeom>
        </p:spPr>
        <p:txBody>
          <a:bodyPr wrap="square">
            <a:spAutoFit/>
          </a:bodyPr>
          <a:lstStyle/>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Data is encrypted at the start of the transmission and remains encrypted until decrypted at the remote end</a:t>
            </a:r>
          </a:p>
          <a:p>
            <a:pPr marL="34290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Although data remains encrypted throughout the network, routing information needs to be visible</a:t>
            </a:r>
          </a:p>
          <a:p>
            <a:pPr lvl="0" algn="ctr">
              <a:buSzPct val="25000"/>
            </a:pPr>
            <a:endParaRPr lang="en-US" sz="20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57188170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9916496" cy="1143000"/>
          </a:xfrm>
        </p:spPr>
        <p:txBody>
          <a:bodyPr>
            <a:noAutofit/>
          </a:bodyPr>
          <a:lstStyle/>
          <a:p>
            <a:pPr>
              <a:lnSpc>
                <a:spcPct val="110000"/>
              </a:lnSpc>
            </a:pPr>
            <a:r>
              <a:rPr lang="en-US" sz="5400" dirty="0"/>
              <a:t>Comparison of End-to-End and Link Encryption </a:t>
            </a:r>
          </a:p>
        </p:txBody>
      </p:sp>
      <p:pic>
        <p:nvPicPr>
          <p:cNvPr id="2" name="Picture 1">
            <a:extLst>
              <a:ext uri="{FF2B5EF4-FFF2-40B4-BE49-F238E27FC236}">
                <a16:creationId xmlns:a16="http://schemas.microsoft.com/office/drawing/2014/main" id="{0DCB4987-64E2-4578-95DA-59E4385E9E91}"/>
              </a:ext>
            </a:extLst>
          </p:cNvPr>
          <p:cNvPicPr>
            <a:picLocks noChangeAspect="1"/>
          </p:cNvPicPr>
          <p:nvPr/>
        </p:nvPicPr>
        <p:blipFill rotWithShape="1">
          <a:blip r:embed="rId3"/>
          <a:srcRect l="6537" t="7510" r="6258" b="4263"/>
          <a:stretch/>
        </p:blipFill>
        <p:spPr>
          <a:xfrm>
            <a:off x="3388518" y="1547812"/>
            <a:ext cx="5389563" cy="4643437"/>
          </a:xfrm>
          <a:prstGeom prst="rect">
            <a:avLst/>
          </a:prstGeom>
        </p:spPr>
      </p:pic>
    </p:spTree>
    <p:extLst>
      <p:ext uri="{BB962C8B-B14F-4D97-AF65-F5344CB8AC3E}">
        <p14:creationId xmlns:p14="http://schemas.microsoft.com/office/powerpoint/2010/main" val="127481434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Data in Transit – Description of Risk</a:t>
            </a:r>
          </a:p>
        </p:txBody>
      </p:sp>
      <p:sp>
        <p:nvSpPr>
          <p:cNvPr id="2" name="Rectangle 1"/>
          <p:cNvSpPr/>
          <p:nvPr/>
        </p:nvSpPr>
        <p:spPr>
          <a:xfrm>
            <a:off x="1195200" y="1702553"/>
            <a:ext cx="9273891" cy="1200329"/>
          </a:xfrm>
          <a:prstGeom prst="rect">
            <a:avLst/>
          </a:prstGeom>
        </p:spPr>
        <p:txBody>
          <a:bodyPr wrap="square">
            <a:spAutoFit/>
          </a:bodyPr>
          <a:lstStyle/>
          <a:p>
            <a:pPr lvl="0">
              <a:buSzPct val="25000"/>
            </a:pPr>
            <a:r>
              <a:rPr lang="en-US" sz="2400" dirty="0">
                <a:solidFill>
                  <a:srgbClr val="000000"/>
                </a:solidFill>
                <a:latin typeface="Open Sans Semibold"/>
                <a:ea typeface="Calibri"/>
                <a:cs typeface="Open Sans Semibold"/>
                <a:sym typeface="Calibri"/>
              </a:rPr>
              <a:t>Malicious actors may intercept or monitor plaintext data transmitting across network and gain unauthorized access that jeopardizes confidentiality, integrity, or availability.</a:t>
            </a:r>
          </a:p>
        </p:txBody>
      </p:sp>
    </p:spTree>
    <p:extLst>
      <p:ext uri="{BB962C8B-B14F-4D97-AF65-F5344CB8AC3E}">
        <p14:creationId xmlns:p14="http://schemas.microsoft.com/office/powerpoint/2010/main" val="324438976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Data in Transit – Recommendations</a:t>
            </a:r>
          </a:p>
        </p:txBody>
      </p:sp>
      <p:sp>
        <p:nvSpPr>
          <p:cNvPr id="2" name="Rectangle 1"/>
          <p:cNvSpPr/>
          <p:nvPr/>
        </p:nvSpPr>
        <p:spPr>
          <a:xfrm>
            <a:off x="1195200" y="1702553"/>
            <a:ext cx="9487975" cy="1633781"/>
          </a:xfrm>
          <a:prstGeom prst="rect">
            <a:avLst/>
          </a:prstGeom>
        </p:spPr>
        <p:txBody>
          <a:bodyPr wrap="square">
            <a:spAutoFit/>
          </a:bodyPr>
          <a:lstStyle/>
          <a:p>
            <a:pPr marL="342900" lvl="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Valuable data must be encrypted when transmitted across any network </a:t>
            </a:r>
          </a:p>
          <a:p>
            <a:pPr marL="342900" indent="-342900">
              <a:spcBef>
                <a:spcPts val="525"/>
              </a:spcBef>
              <a:buClr>
                <a:srgbClr val="006F52"/>
              </a:buClr>
              <a:buSzPct val="100000"/>
              <a:buFont typeface="Arial" charset="0"/>
              <a:buChar char="•"/>
            </a:pPr>
            <a:r>
              <a:rPr lang="en-US" sz="2400" dirty="0">
                <a:solidFill>
                  <a:srgbClr val="000000"/>
                </a:solidFill>
                <a:latin typeface="Open Sans Semibold"/>
                <a:ea typeface="Calibri"/>
                <a:cs typeface="Open Sans Semibold"/>
                <a:sym typeface="Calibri"/>
              </a:rPr>
              <a:t>Email is not considered secure and must not be used to transmit valuable data </a:t>
            </a:r>
          </a:p>
          <a:p>
            <a:pPr lvl="0" algn="ctr">
              <a:buSzPct val="25000"/>
            </a:pPr>
            <a:endParaRPr lang="en-US" sz="2400" dirty="0">
              <a:solidFill>
                <a:srgbClr val="000000"/>
              </a:solidFill>
              <a:latin typeface="Open Sans Semibold"/>
              <a:ea typeface="Calibri"/>
              <a:cs typeface="Open Sans Semibold"/>
              <a:sym typeface="Calibri"/>
            </a:endParaRPr>
          </a:p>
        </p:txBody>
      </p:sp>
    </p:spTree>
    <p:extLst>
      <p:ext uri="{BB962C8B-B14F-4D97-AF65-F5344CB8AC3E}">
        <p14:creationId xmlns:p14="http://schemas.microsoft.com/office/powerpoint/2010/main" val="327495888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199" y="559553"/>
            <a:ext cx="10427988" cy="1143000"/>
          </a:xfrm>
        </p:spPr>
        <p:txBody>
          <a:bodyPr>
            <a:noAutofit/>
          </a:bodyPr>
          <a:lstStyle/>
          <a:p>
            <a:pPr>
              <a:lnSpc>
                <a:spcPct val="110000"/>
              </a:lnSpc>
            </a:pPr>
            <a:r>
              <a:rPr lang="en-US" sz="5400" dirty="0"/>
              <a:t>Data in Transit – Recommendations (continued)</a:t>
            </a:r>
          </a:p>
        </p:txBody>
      </p:sp>
      <p:graphicFrame>
        <p:nvGraphicFramePr>
          <p:cNvPr id="9" name="Content Placeholder 3"/>
          <p:cNvGraphicFramePr>
            <a:graphicFrameLocks noGrp="1"/>
          </p:cNvGraphicFramePr>
          <p:nvPr>
            <p:ph sz="half" idx="10"/>
            <p:extLst>
              <p:ext uri="{D42A27DB-BD31-4B8C-83A1-F6EECF244321}">
                <p14:modId xmlns:p14="http://schemas.microsoft.com/office/powerpoint/2010/main" val="1666730296"/>
              </p:ext>
            </p:extLst>
          </p:nvPr>
        </p:nvGraphicFramePr>
        <p:xfrm>
          <a:off x="1088324" y="1911416"/>
          <a:ext cx="10037763" cy="46017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4926556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251612" cy="1143000"/>
          </a:xfrm>
        </p:spPr>
        <p:txBody>
          <a:bodyPr>
            <a:noAutofit/>
          </a:bodyPr>
          <a:lstStyle/>
          <a:p>
            <a:pPr>
              <a:lnSpc>
                <a:spcPct val="110000"/>
              </a:lnSpc>
            </a:pPr>
            <a:r>
              <a:rPr lang="en-US" sz="5400" dirty="0"/>
              <a:t>Data in Transit – Recommendations (continued)</a:t>
            </a:r>
          </a:p>
        </p:txBody>
      </p:sp>
      <p:graphicFrame>
        <p:nvGraphicFramePr>
          <p:cNvPr id="9" name="Content Placeholder 3"/>
          <p:cNvGraphicFramePr>
            <a:graphicFrameLocks noGrp="1"/>
          </p:cNvGraphicFramePr>
          <p:nvPr>
            <p:ph sz="half" idx="10"/>
            <p:extLst>
              <p:ext uri="{D42A27DB-BD31-4B8C-83A1-F6EECF244321}">
                <p14:modId xmlns:p14="http://schemas.microsoft.com/office/powerpoint/2010/main" val="1217719352"/>
              </p:ext>
            </p:extLst>
          </p:nvPr>
        </p:nvGraphicFramePr>
        <p:xfrm>
          <a:off x="1088325" y="1913376"/>
          <a:ext cx="10037763" cy="37730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2278388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3"/>
          <p:cNvGraphicFramePr>
            <a:graphicFrameLocks noGrp="1"/>
          </p:cNvGraphicFramePr>
          <p:nvPr>
            <p:ph sz="half" idx="10"/>
            <p:extLst>
              <p:ext uri="{D42A27DB-BD31-4B8C-83A1-F6EECF244321}">
                <p14:modId xmlns:p14="http://schemas.microsoft.com/office/powerpoint/2010/main" val="700723683"/>
              </p:ext>
            </p:extLst>
          </p:nvPr>
        </p:nvGraphicFramePr>
        <p:xfrm>
          <a:off x="1158875" y="1911416"/>
          <a:ext cx="10037763" cy="47452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4"/>
          <p:cNvSpPr>
            <a:spLocks noGrp="1"/>
          </p:cNvSpPr>
          <p:nvPr>
            <p:ph type="title"/>
          </p:nvPr>
        </p:nvSpPr>
        <p:spPr>
          <a:xfrm>
            <a:off x="1195199" y="559553"/>
            <a:ext cx="10375075" cy="1143000"/>
          </a:xfrm>
        </p:spPr>
        <p:txBody>
          <a:bodyPr>
            <a:noAutofit/>
          </a:bodyPr>
          <a:lstStyle/>
          <a:p>
            <a:pPr>
              <a:lnSpc>
                <a:spcPct val="110000"/>
              </a:lnSpc>
            </a:pPr>
            <a:r>
              <a:rPr lang="en-US" sz="5400" dirty="0"/>
              <a:t>Data in Transit – Recommendations (continued)</a:t>
            </a:r>
          </a:p>
        </p:txBody>
      </p:sp>
    </p:spTree>
    <p:extLst>
      <p:ext uri="{BB962C8B-B14F-4D97-AF65-F5344CB8AC3E}">
        <p14:creationId xmlns:p14="http://schemas.microsoft.com/office/powerpoint/2010/main" val="360140299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Data in Use</a:t>
            </a:r>
          </a:p>
        </p:txBody>
      </p:sp>
      <p:graphicFrame>
        <p:nvGraphicFramePr>
          <p:cNvPr id="9" name="Content Placeholder 3"/>
          <p:cNvGraphicFramePr>
            <a:graphicFrameLocks noGrp="1"/>
          </p:cNvGraphicFramePr>
          <p:nvPr>
            <p:ph sz="half" idx="10"/>
            <p:extLst>
              <p:ext uri="{D42A27DB-BD31-4B8C-83A1-F6EECF244321}">
                <p14:modId xmlns:p14="http://schemas.microsoft.com/office/powerpoint/2010/main" val="258885215"/>
              </p:ext>
            </p:extLst>
          </p:nvPr>
        </p:nvGraphicFramePr>
        <p:xfrm>
          <a:off x="1195451" y="1827050"/>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0448414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
          <p:cNvSpPr>
            <a:spLocks noGrp="1"/>
          </p:cNvSpPr>
          <p:nvPr>
            <p:ph type="title"/>
          </p:nvPr>
        </p:nvSpPr>
        <p:spPr>
          <a:xfrm>
            <a:off x="1195200" y="559553"/>
            <a:ext cx="10813356" cy="1143000"/>
          </a:xfrm>
        </p:spPr>
        <p:txBody>
          <a:bodyPr>
            <a:noAutofit/>
          </a:bodyPr>
          <a:lstStyle/>
          <a:p>
            <a:r>
              <a:rPr lang="en-US" dirty="0"/>
              <a:t>Data in Use – Recommendations</a:t>
            </a:r>
          </a:p>
        </p:txBody>
      </p:sp>
      <p:graphicFrame>
        <p:nvGraphicFramePr>
          <p:cNvPr id="9" name="Content Placeholder 3"/>
          <p:cNvGraphicFramePr>
            <a:graphicFrameLocks noGrp="1"/>
          </p:cNvGraphicFramePr>
          <p:nvPr>
            <p:ph sz="half" idx="10"/>
            <p:extLst>
              <p:ext uri="{D42A27DB-BD31-4B8C-83A1-F6EECF244321}">
                <p14:modId xmlns:p14="http://schemas.microsoft.com/office/powerpoint/2010/main" val="717320610"/>
              </p:ext>
            </p:extLst>
          </p:nvPr>
        </p:nvGraphicFramePr>
        <p:xfrm>
          <a:off x="1158875" y="1936778"/>
          <a:ext cx="10037763" cy="42084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0228623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1"/>
          <p:cNvSpPr>
            <a:spLocks noGrp="1"/>
          </p:cNvSpPr>
          <p:nvPr>
            <p:ph sz="half" idx="10"/>
          </p:nvPr>
        </p:nvSpPr>
        <p:spPr>
          <a:xfrm>
            <a:off x="1334936" y="2023818"/>
            <a:ext cx="10038080" cy="4353560"/>
          </a:xfrm>
        </p:spPr>
        <p:txBody>
          <a:bodyPr/>
          <a:lstStyle/>
          <a:p>
            <a:pPr marL="0" indent="0">
              <a:buNone/>
            </a:pPr>
            <a:r>
              <a:rPr lang="en-US" dirty="0"/>
              <a:t>INSTRUCTIONS</a:t>
            </a:r>
          </a:p>
          <a:p>
            <a:pPr marL="0" indent="0">
              <a:buNone/>
            </a:pPr>
            <a:r>
              <a:rPr lang="en-US" dirty="0"/>
              <a:t>Working with a partner, complete the following table.</a:t>
            </a:r>
          </a:p>
        </p:txBody>
      </p:sp>
      <p:graphicFrame>
        <p:nvGraphicFramePr>
          <p:cNvPr id="10" name="Shape 844"/>
          <p:cNvGraphicFramePr/>
          <p:nvPr>
            <p:extLst>
              <p:ext uri="{D42A27DB-BD31-4B8C-83A1-F6EECF244321}">
                <p14:modId xmlns:p14="http://schemas.microsoft.com/office/powerpoint/2010/main" val="1326584211"/>
              </p:ext>
            </p:extLst>
          </p:nvPr>
        </p:nvGraphicFramePr>
        <p:xfrm>
          <a:off x="1412635" y="3071157"/>
          <a:ext cx="10050135" cy="2926000"/>
        </p:xfrm>
        <a:graphic>
          <a:graphicData uri="http://schemas.openxmlformats.org/drawingml/2006/table">
            <a:tbl>
              <a:tblPr firstRow="1" bandRow="1">
                <a:noFill/>
              </a:tblPr>
              <a:tblGrid>
                <a:gridCol w="3350045">
                  <a:extLst>
                    <a:ext uri="{9D8B030D-6E8A-4147-A177-3AD203B41FA5}">
                      <a16:colId xmlns:a16="http://schemas.microsoft.com/office/drawing/2014/main" val="20000"/>
                    </a:ext>
                  </a:extLst>
                </a:gridCol>
                <a:gridCol w="3350045">
                  <a:extLst>
                    <a:ext uri="{9D8B030D-6E8A-4147-A177-3AD203B41FA5}">
                      <a16:colId xmlns:a16="http://schemas.microsoft.com/office/drawing/2014/main" val="20003"/>
                    </a:ext>
                  </a:extLst>
                </a:gridCol>
                <a:gridCol w="3350045">
                  <a:extLst>
                    <a:ext uri="{9D8B030D-6E8A-4147-A177-3AD203B41FA5}">
                      <a16:colId xmlns:a16="http://schemas.microsoft.com/office/drawing/2014/main" val="20004"/>
                    </a:ext>
                  </a:extLst>
                </a:gridCol>
              </a:tblGrid>
              <a:tr h="0">
                <a:tc>
                  <a:txBody>
                    <a:bodyPr/>
                    <a:lstStyle/>
                    <a:p>
                      <a:pPr marL="0" marR="0" lvl="0" indent="0" algn="ctr" rtl="0">
                        <a:spcBef>
                          <a:spcPts val="0"/>
                        </a:spcBef>
                        <a:buSzPct val="25000"/>
                        <a:buNone/>
                      </a:pPr>
                      <a:endParaRPr lang="en-US" sz="2400" b="0" u="none" strike="noStrike" cap="none" dirty="0">
                        <a:solidFill>
                          <a:schemeClr val="bg1">
                            <a:lumMod val="95000"/>
                          </a:schemeClr>
                        </a:solidFill>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tc>
                  <a:txBody>
                    <a:bodyPr/>
                    <a:lstStyle/>
                    <a:p>
                      <a:pPr marL="0" marR="0" lvl="0" indent="0" algn="ctr" rtl="0">
                        <a:spcBef>
                          <a:spcPts val="0"/>
                        </a:spcBef>
                        <a:buSzPct val="25000"/>
                        <a:buNone/>
                      </a:pPr>
                      <a:r>
                        <a:rPr lang="en-US" sz="2400" b="0" dirty="0">
                          <a:solidFill>
                            <a:schemeClr val="bg1">
                              <a:lumMod val="95000"/>
                            </a:schemeClr>
                          </a:solidFill>
                          <a:latin typeface="Open Sans Semibold"/>
                          <a:cs typeface="Open Sans Semibold"/>
                        </a:rPr>
                        <a:t>Data at Rest</a:t>
                      </a:r>
                    </a:p>
                  </a:txBody>
                  <a:tcPr marL="137150" marR="137150" marT="137150" marB="13715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tc>
                  <a:txBody>
                    <a:bodyPr/>
                    <a:lstStyle/>
                    <a:p>
                      <a:pPr marL="0" marR="0" lvl="0" indent="0" algn="ctr" rtl="0">
                        <a:spcBef>
                          <a:spcPts val="0"/>
                        </a:spcBef>
                        <a:buSzPct val="25000"/>
                        <a:buNone/>
                      </a:pPr>
                      <a:r>
                        <a:rPr lang="en-US" sz="2400" b="0" dirty="0">
                          <a:solidFill>
                            <a:schemeClr val="bg1">
                              <a:lumMod val="95000"/>
                            </a:schemeClr>
                          </a:solidFill>
                          <a:latin typeface="Open Sans Semibold"/>
                          <a:cs typeface="Open Sans Semibold"/>
                        </a:rPr>
                        <a:t>Data in Transit</a:t>
                      </a:r>
                    </a:p>
                  </a:txBody>
                  <a:tcPr marL="137150" marR="137150" marT="137150" marB="13715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2F2F2"/>
                      </a:solidFill>
                      <a:prstDash val="solid"/>
                      <a:round/>
                      <a:headEnd type="none" w="med" len="med"/>
                      <a:tailEnd type="none" w="med" len="med"/>
                    </a:lnB>
                    <a:solidFill>
                      <a:srgbClr val="464646"/>
                    </a:solidFill>
                  </a:tcPr>
                </a:tc>
                <a:extLst>
                  <a:ext uri="{0D108BD9-81ED-4DB2-BD59-A6C34878D82A}">
                    <a16:rowId xmlns:a16="http://schemas.microsoft.com/office/drawing/2014/main" val="10000"/>
                  </a:ext>
                </a:extLst>
              </a:tr>
              <a:tr h="426025">
                <a:tc>
                  <a:txBody>
                    <a:bodyPr/>
                    <a:lstStyle/>
                    <a:p>
                      <a:pPr marL="0" marR="0" lvl="0" indent="0" algn="l" rtl="0">
                        <a:spcBef>
                          <a:spcPts val="0"/>
                        </a:spcBef>
                        <a:spcAft>
                          <a:spcPts val="200"/>
                        </a:spcAft>
                        <a:buSzPct val="25000"/>
                        <a:buNone/>
                      </a:pPr>
                      <a:r>
                        <a:rPr lang="en-US" sz="2400" dirty="0">
                          <a:latin typeface="Open Sans Semibold"/>
                          <a:cs typeface="Open Sans Semibold"/>
                        </a:rPr>
                        <a:t>Definition</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0" marR="0" lvl="0" indent="0" algn="l" rtl="0">
                        <a:spcBef>
                          <a:spcPts val="0"/>
                        </a:spcBef>
                        <a:spcAft>
                          <a:spcPts val="200"/>
                        </a:spcAft>
                        <a:buClr>
                          <a:schemeClr val="dk1"/>
                        </a:buClr>
                        <a:buSzPct val="100000"/>
                        <a:buFont typeface="Calibri"/>
                        <a:buNone/>
                      </a:pPr>
                      <a:endParaRPr lang="en-US"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0" marR="0" lvl="0" indent="0" algn="l" rtl="0">
                        <a:spcBef>
                          <a:spcPts val="0"/>
                        </a:spcBef>
                        <a:spcAft>
                          <a:spcPts val="200"/>
                        </a:spcAft>
                        <a:buClr>
                          <a:schemeClr val="dk1"/>
                        </a:buClr>
                        <a:buSzPct val="100000"/>
                        <a:buFont typeface="Calibri"/>
                        <a:buNone/>
                      </a:pPr>
                      <a:endParaRPr lang="en-US"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28575" cap="flat" cmpd="sng" algn="ctr">
                      <a:solidFill>
                        <a:srgbClr val="F2F2F2"/>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extLst>
                  <a:ext uri="{0D108BD9-81ED-4DB2-BD59-A6C34878D82A}">
                    <a16:rowId xmlns:a16="http://schemas.microsoft.com/office/drawing/2014/main" val="10001"/>
                  </a:ext>
                </a:extLst>
              </a:tr>
              <a:tr h="0">
                <a:tc>
                  <a:txBody>
                    <a:bodyPr/>
                    <a:lstStyle/>
                    <a:p>
                      <a:pPr marL="0" marR="0" lvl="0" indent="0" algn="l" rtl="0">
                        <a:spcBef>
                          <a:spcPts val="0"/>
                        </a:spcBef>
                        <a:spcAft>
                          <a:spcPts val="200"/>
                        </a:spcAft>
                        <a:buSzPct val="25000"/>
                        <a:buNone/>
                      </a:pPr>
                      <a:r>
                        <a:rPr lang="en-US" sz="2400" dirty="0">
                          <a:latin typeface="Open Sans Semibold"/>
                          <a:cs typeface="Open Sans Semibold"/>
                        </a:rPr>
                        <a:t>Risk Profile</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285750" marR="0" lvl="0" indent="-285750" algn="l" rtl="0">
                        <a:spcBef>
                          <a:spcPts val="0"/>
                        </a:spcBef>
                        <a:spcAft>
                          <a:spcPts val="200"/>
                        </a:spcAft>
                        <a:buClr>
                          <a:schemeClr val="dk1"/>
                        </a:buClr>
                        <a:buSzPct val="100000"/>
                        <a:buFont typeface="Calibri"/>
                        <a:buNone/>
                      </a:pPr>
                      <a:endParaRPr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tc>
                  <a:txBody>
                    <a:bodyPr/>
                    <a:lstStyle/>
                    <a:p>
                      <a:pPr marL="0" marR="0" lvl="0" indent="0" algn="l" rtl="0">
                        <a:spcBef>
                          <a:spcPts val="0"/>
                        </a:spcBef>
                        <a:spcAft>
                          <a:spcPts val="200"/>
                        </a:spcAft>
                        <a:buClr>
                          <a:schemeClr val="dk1"/>
                        </a:buClr>
                        <a:buSzPct val="100000"/>
                        <a:buFont typeface="Calibri"/>
                        <a:buNone/>
                      </a:pPr>
                      <a:endParaRPr lang="en-US"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4E3E8">
                        <a:alpha val="10000"/>
                      </a:srgbClr>
                    </a:solidFill>
                  </a:tcPr>
                </a:tc>
                <a:extLst>
                  <a:ext uri="{0D108BD9-81ED-4DB2-BD59-A6C34878D82A}">
                    <a16:rowId xmlns:a16="http://schemas.microsoft.com/office/drawing/2014/main" val="10002"/>
                  </a:ext>
                </a:extLst>
              </a:tr>
              <a:tr h="592850">
                <a:tc>
                  <a:txBody>
                    <a:bodyPr/>
                    <a:lstStyle/>
                    <a:p>
                      <a:pPr marL="0" marR="0" lvl="0" indent="0" algn="l" rtl="0">
                        <a:spcBef>
                          <a:spcPts val="0"/>
                        </a:spcBef>
                        <a:spcAft>
                          <a:spcPts val="200"/>
                        </a:spcAft>
                        <a:buSzPct val="25000"/>
                        <a:buNone/>
                      </a:pPr>
                      <a:r>
                        <a:rPr lang="en-US" sz="2400" dirty="0">
                          <a:latin typeface="Open Sans Semibold"/>
                          <a:cs typeface="Open Sans Semibold"/>
                        </a:rPr>
                        <a:t>Recommendations (list at least two)</a:t>
                      </a: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285750" marR="0" lvl="0" indent="-285750" algn="l" rtl="0">
                        <a:spcBef>
                          <a:spcPts val="0"/>
                        </a:spcBef>
                        <a:spcAft>
                          <a:spcPts val="200"/>
                        </a:spcAft>
                        <a:buClr>
                          <a:schemeClr val="dk1"/>
                        </a:buClr>
                        <a:buSzPct val="100000"/>
                        <a:buFont typeface="Calibri"/>
                        <a:buNone/>
                      </a:pPr>
                      <a:endParaRPr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tc>
                  <a:txBody>
                    <a:bodyPr/>
                    <a:lstStyle/>
                    <a:p>
                      <a:pPr marL="0" marR="0" lvl="0" indent="0" algn="l" rtl="0">
                        <a:spcBef>
                          <a:spcPts val="0"/>
                        </a:spcBef>
                        <a:spcAft>
                          <a:spcPts val="200"/>
                        </a:spcAft>
                        <a:buClr>
                          <a:schemeClr val="dk1"/>
                        </a:buClr>
                        <a:buSzPct val="100000"/>
                        <a:buFont typeface="Calibri"/>
                        <a:buNone/>
                      </a:pPr>
                      <a:endParaRPr lang="en-US" sz="1400" dirty="0">
                        <a:latin typeface="Open Sans Semibold"/>
                        <a:cs typeface="Open Sans Semibold"/>
                      </a:endParaRPr>
                    </a:p>
                  </a:txBody>
                  <a:tcPr marL="137150" marR="137150" marT="137150" marB="137150">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98989">
                        <a:alpha val="25000"/>
                      </a:srgbClr>
                    </a:solidFill>
                  </a:tcPr>
                </a:tc>
                <a:extLst>
                  <a:ext uri="{0D108BD9-81ED-4DB2-BD59-A6C34878D82A}">
                    <a16:rowId xmlns:a16="http://schemas.microsoft.com/office/drawing/2014/main" val="10003"/>
                  </a:ext>
                </a:extLst>
              </a:tr>
            </a:tbl>
          </a:graphicData>
        </a:graphic>
      </p:graphicFrame>
      <p:sp>
        <p:nvSpPr>
          <p:cNvPr id="6" name="Title 4"/>
          <p:cNvSpPr txBox="1">
            <a:spLocks/>
          </p:cNvSpPr>
          <p:nvPr/>
        </p:nvSpPr>
        <p:spPr>
          <a:xfrm>
            <a:off x="1371898" y="665399"/>
            <a:ext cx="9060911" cy="1143000"/>
          </a:xfrm>
          <a:prstGeom prst="rect">
            <a:avLst/>
          </a:prstGeom>
        </p:spPr>
        <p:txBody>
          <a:bodyPr vert="horz" lIns="91440" tIns="45720" rIns="91440" bIns="45720" rtlCol="0" anchor="ctr">
            <a:noAutofit/>
          </a:bodyPr>
          <a:lstStyle>
            <a:lvl1pPr algn="l" defTabSz="457086" rtl="0" eaLnBrk="1" latinLnBrk="0" hangingPunct="1">
              <a:spcBef>
                <a:spcPct val="0"/>
              </a:spcBef>
              <a:buNone/>
              <a:defRPr lang="en-US" sz="6000" u="sng" kern="1200" baseline="12000" dirty="0">
                <a:solidFill>
                  <a:srgbClr val="006F53"/>
                </a:solidFill>
                <a:uFill>
                  <a:solidFill>
                    <a:srgbClr val="95D600"/>
                  </a:solidFill>
                </a:uFill>
                <a:latin typeface="Open Sans Semibold"/>
                <a:ea typeface="+mj-ea"/>
                <a:cs typeface="Open Sans Semibold"/>
              </a:defRPr>
            </a:lvl1pPr>
          </a:lstStyle>
          <a:p>
            <a:pPr>
              <a:lnSpc>
                <a:spcPct val="110000"/>
              </a:lnSpc>
            </a:pPr>
            <a:r>
              <a:rPr lang="en-US" sz="5400" dirty="0"/>
              <a:t>Activity: Data at Rest/Data in Transit Comparison</a:t>
            </a:r>
          </a:p>
        </p:txBody>
      </p:sp>
      <p:pic>
        <p:nvPicPr>
          <p:cNvPr id="11" name="Picture 10" descr="group-activity-green.a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62" y="733007"/>
            <a:ext cx="1067978" cy="667486"/>
          </a:xfrm>
          <a:prstGeom prst="rect">
            <a:avLst/>
          </a:prstGeom>
        </p:spPr>
      </p:pic>
    </p:spTree>
    <p:extLst>
      <p:ext uri="{BB962C8B-B14F-4D97-AF65-F5344CB8AC3E}">
        <p14:creationId xmlns:p14="http://schemas.microsoft.com/office/powerpoint/2010/main" val="940123220"/>
      </p:ext>
    </p:extLst>
  </p:cSld>
  <p:clrMapOvr>
    <a:masterClrMapping/>
  </p:clrMapOvr>
</p:sld>
</file>

<file path=ppt/theme/theme1.xml><?xml version="1.0" encoding="utf-8"?>
<a:theme xmlns:a="http://schemas.openxmlformats.org/drawingml/2006/main" name="ISC-PPT_Sample_EH_Widescreen(11-11)">
  <a:themeElements>
    <a:clrScheme name="Custom 4">
      <a:dk1>
        <a:sysClr val="windowText" lastClr="000000"/>
      </a:dk1>
      <a:lt1>
        <a:sysClr val="window" lastClr="FFFFFF"/>
      </a:lt1>
      <a:dk2>
        <a:srgbClr val="253E50"/>
      </a:dk2>
      <a:lt2>
        <a:srgbClr val="BECDD1"/>
      </a:lt2>
      <a:accent1>
        <a:srgbClr val="4E7FAC"/>
      </a:accent1>
      <a:accent2>
        <a:srgbClr val="F9BE00"/>
      </a:accent2>
      <a:accent3>
        <a:srgbClr val="59595B"/>
      </a:accent3>
      <a:accent4>
        <a:srgbClr val="FF8500"/>
      </a:accent4>
      <a:accent5>
        <a:srgbClr val="006F53"/>
      </a:accent5>
      <a:accent6>
        <a:srgbClr val="CEC9BA"/>
      </a:accent6>
      <a:hlink>
        <a:srgbClr val="000000"/>
      </a:hlink>
      <a:folHlink>
        <a:srgbClr val="000000"/>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华文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8F48BD80-8718-48E2-8335-AE52C0C33627}" vid="{E3D74D73-10C6-4F8B-B9DB-389F3B05812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8A97382334C464D8EE582CEB1472E9A" ma:contentTypeVersion="0" ma:contentTypeDescription="Create a new document." ma:contentTypeScope="" ma:versionID="8bb1a5c7f312fed43c4009e72924cc46">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DA27FFF-A1D8-4A20-B3DE-D2920BC8E7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852FDC4D-0602-4017-8623-51D731EFD5E1}">
  <ds:schemaRefs>
    <ds:schemaRef ds:uri="http://schemas.microsoft.com/sharepoint/v3/contenttype/forms"/>
  </ds:schemaRefs>
</ds:datastoreItem>
</file>

<file path=customXml/itemProps3.xml><?xml version="1.0" encoding="utf-8"?>
<ds:datastoreItem xmlns:ds="http://schemas.openxmlformats.org/officeDocument/2006/customXml" ds:itemID="{5321C672-12DF-4043-8C54-AD608AE11FD5}">
  <ds:schemaRef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 ds:uri="http://purl.org/dc/terms/"/>
    <ds:schemaRef ds:uri="http://schemas.microsoft.com/office/2006/documentManagement/type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
  <TotalTime>52275</TotalTime>
  <Words>5659</Words>
  <Application>Microsoft Office PowerPoint</Application>
  <PresentationFormat>Widescreen</PresentationFormat>
  <Paragraphs>866</Paragraphs>
  <Slides>147</Slides>
  <Notes>126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147</vt:i4>
      </vt:variant>
    </vt:vector>
  </HeadingPairs>
  <TitlesOfParts>
    <vt:vector size="159" baseType="lpstr">
      <vt:lpstr>Arial</vt:lpstr>
      <vt:lpstr>Calibri</vt:lpstr>
      <vt:lpstr>Courier New</vt:lpstr>
      <vt:lpstr>Electra LT Std</vt:lpstr>
      <vt:lpstr>Franklin Gothic Book</vt:lpstr>
      <vt:lpstr>Gill Sans Light</vt:lpstr>
      <vt:lpstr>Lucida Grande</vt:lpstr>
      <vt:lpstr>Open Sans</vt:lpstr>
      <vt:lpstr>Open Sans Semibold</vt:lpstr>
      <vt:lpstr>Open Sans Semibold</vt:lpstr>
      <vt:lpstr>Open Sans Semibold</vt:lpstr>
      <vt:lpstr>ISC-PPT_Sample_EH_Widescreen(11-11)</vt:lpstr>
      <vt:lpstr>PowerPoint Presentation</vt:lpstr>
      <vt:lpstr>Course Agenda</vt:lpstr>
      <vt:lpstr>Course Agenda (continued)</vt:lpstr>
      <vt:lpstr>Asset Security</vt:lpstr>
      <vt:lpstr>PowerPoint Presentation</vt:lpstr>
      <vt:lpstr>PowerPoint Presentation</vt:lpstr>
      <vt:lpstr>PowerPoint Presentation</vt:lpstr>
      <vt:lpstr>PowerPoint Presentation</vt:lpstr>
      <vt:lpstr>PowerPoint Presentation</vt:lpstr>
      <vt:lpstr>PowerPoint Presentation</vt:lpstr>
      <vt:lpstr>Domain Agenda </vt:lpstr>
      <vt:lpstr>Domain Agenda (continued)</vt:lpstr>
      <vt:lpstr>Information and Assets</vt:lpstr>
      <vt:lpstr>Module Objectives</vt:lpstr>
      <vt:lpstr>Assets, Information, and Resources</vt:lpstr>
      <vt:lpstr>Assets, Information, and Other Valuable Resources</vt:lpstr>
      <vt:lpstr>Examples of Valuable Assets</vt:lpstr>
      <vt:lpstr>Identification/Discovery and Classification of Assets Based on Value</vt:lpstr>
      <vt:lpstr>Classification Process</vt:lpstr>
      <vt:lpstr>PowerPoint Presentation</vt:lpstr>
      <vt:lpstr>Asset Lifecycle</vt:lpstr>
      <vt:lpstr>Module Objectives</vt:lpstr>
      <vt:lpstr>Asset Lifecycle</vt:lpstr>
      <vt:lpstr>Asset Lifecycle</vt:lpstr>
      <vt:lpstr>Differences between Classification and Categorization</vt:lpstr>
      <vt:lpstr>Classification</vt:lpstr>
      <vt:lpstr>Categorization</vt:lpstr>
      <vt:lpstr>Data Classification Policy</vt:lpstr>
      <vt:lpstr>Activity: Applying Policy Considerations in Your Organization</vt:lpstr>
      <vt:lpstr>Examples of Classification Levels</vt:lpstr>
      <vt:lpstr>Classification – Done by Owners</vt:lpstr>
      <vt:lpstr>Purpose of Asset Classification</vt:lpstr>
      <vt:lpstr>Purpose of Asset Classification (continued)</vt:lpstr>
      <vt:lpstr>Classification Benefits</vt:lpstr>
      <vt:lpstr>Issues Related to Classification</vt:lpstr>
      <vt:lpstr>Information and Asset Ownership</vt:lpstr>
      <vt:lpstr>Module Objectives</vt:lpstr>
      <vt:lpstr>Asset Protection and Classification Terminology</vt:lpstr>
      <vt:lpstr>Data Ownership</vt:lpstr>
      <vt:lpstr>Information Owner</vt:lpstr>
      <vt:lpstr>Data Custodianship</vt:lpstr>
      <vt:lpstr>PowerPoint Presentation</vt:lpstr>
      <vt:lpstr>PowerPoint Presentation</vt:lpstr>
      <vt:lpstr>Activity: Understanding Accountability and Responsibility</vt:lpstr>
      <vt:lpstr>Activity: Understanding Accountability and Responsibility – Answers</vt:lpstr>
      <vt:lpstr>Protect Privacy</vt:lpstr>
      <vt:lpstr>Module Objectives</vt:lpstr>
      <vt:lpstr>Privacy – Introduction</vt:lpstr>
      <vt:lpstr>OECD Privacy Guidelines</vt:lpstr>
      <vt:lpstr>Example – Collection Limitation Principle</vt:lpstr>
      <vt:lpstr>Asset Retention</vt:lpstr>
      <vt:lpstr>Module Objectives</vt:lpstr>
      <vt:lpstr>Establishing Information Governance and Retention Policies </vt:lpstr>
      <vt:lpstr>Building Effective Archiving and Data Retention Policies</vt:lpstr>
      <vt:lpstr>Creating a Sound Record Retention Policy </vt:lpstr>
      <vt:lpstr>Creating a Sound Record Retention Policy (continued)</vt:lpstr>
      <vt:lpstr>Activity: Review an Organization’s Sample Policy</vt:lpstr>
      <vt:lpstr>Important Considerations</vt:lpstr>
      <vt:lpstr>Best Practices </vt:lpstr>
      <vt:lpstr>Examples of Data Retention Policies</vt:lpstr>
      <vt:lpstr>Examples of Data Retention Policies (continued)</vt:lpstr>
      <vt:lpstr>Data Security Controls</vt:lpstr>
      <vt:lpstr>Module Objectives</vt:lpstr>
      <vt:lpstr>Baselines</vt:lpstr>
      <vt:lpstr>PowerPoint Presentation</vt:lpstr>
      <vt:lpstr>Baselines – Summary</vt:lpstr>
      <vt:lpstr>Considerations</vt:lpstr>
      <vt:lpstr>Objective of Baseline Protection</vt:lpstr>
      <vt:lpstr>Baseline Catalogs </vt:lpstr>
      <vt:lpstr>Generally Accepted Principles </vt:lpstr>
      <vt:lpstr>Generally Accepted Principles (continued)</vt:lpstr>
      <vt:lpstr>Scoping and Tailoring</vt:lpstr>
      <vt:lpstr>Case: Standards Selection Review </vt:lpstr>
      <vt:lpstr>CSIS 20 Critical Security Controls Initiative </vt:lpstr>
      <vt:lpstr>Current List of Critical Security Controls – Version 5.1</vt:lpstr>
      <vt:lpstr>NIST Security Content Automation Protocol (SCAP)</vt:lpstr>
      <vt:lpstr>SCAP Version 1.2 Categories </vt:lpstr>
      <vt:lpstr>Framework for Improving Critical Infrastructure Cybersecurity </vt:lpstr>
      <vt:lpstr>Framework Components</vt:lpstr>
      <vt:lpstr>Framework Components (continued)</vt:lpstr>
      <vt:lpstr>Data States</vt:lpstr>
      <vt:lpstr>Protection of Data</vt:lpstr>
      <vt:lpstr>Data at Rest</vt:lpstr>
      <vt:lpstr>Data at Rest – Description of Risk</vt:lpstr>
      <vt:lpstr>Data at Rest – Recommendations</vt:lpstr>
      <vt:lpstr>Data at Rest – Recommendations (continued)</vt:lpstr>
      <vt:lpstr>Data at Rest – Recommendations (continued)</vt:lpstr>
      <vt:lpstr>Data in Transit </vt:lpstr>
      <vt:lpstr>Link Encryption</vt:lpstr>
      <vt:lpstr>End-to-End Encryption</vt:lpstr>
      <vt:lpstr>Comparison of End-to-End and Link Encryption </vt:lpstr>
      <vt:lpstr>Data in Transit – Description of Risk</vt:lpstr>
      <vt:lpstr>Data in Transit – Recommendations</vt:lpstr>
      <vt:lpstr>Data in Transit – Recommendations (continued)</vt:lpstr>
      <vt:lpstr>Data in Transit – Recommendations (continued)</vt:lpstr>
      <vt:lpstr>Data in Transit – Recommendations (continued)</vt:lpstr>
      <vt:lpstr>Data in Use</vt:lpstr>
      <vt:lpstr>Data in Use – Recommendations</vt:lpstr>
      <vt:lpstr>PowerPoint Presentation</vt:lpstr>
      <vt:lpstr>Examples of Insecure Network Protocols and Their Secure Alternatives </vt:lpstr>
      <vt:lpstr>Picking Encryption Algorithms</vt:lpstr>
      <vt:lpstr> Wireless Connections </vt:lpstr>
      <vt:lpstr>Information and Asset Handling Requirements</vt:lpstr>
      <vt:lpstr>Module Objectives</vt:lpstr>
      <vt:lpstr>Media</vt:lpstr>
      <vt:lpstr>Marking</vt:lpstr>
      <vt:lpstr>Handling</vt:lpstr>
      <vt:lpstr>Storing</vt:lpstr>
      <vt:lpstr>Destruction</vt:lpstr>
      <vt:lpstr>Record Retention</vt:lpstr>
      <vt:lpstr>Data Remanence</vt:lpstr>
      <vt:lpstr>Module Objectives</vt:lpstr>
      <vt:lpstr>Data Remanence </vt:lpstr>
      <vt:lpstr>Data Remanence (continued) </vt:lpstr>
      <vt:lpstr>Clearing </vt:lpstr>
      <vt:lpstr>Purging</vt:lpstr>
      <vt:lpstr>Destruction </vt:lpstr>
      <vt:lpstr>Data Destruction Methods</vt:lpstr>
      <vt:lpstr>Media Destruction – Defensible Destruction</vt:lpstr>
      <vt:lpstr>Solid-State Drives (SSDs)</vt:lpstr>
      <vt:lpstr>Solid-State Drive (SSD) Data Destruction</vt:lpstr>
      <vt:lpstr>Cloud-Based Data Remanence </vt:lpstr>
      <vt:lpstr>Domain Review</vt:lpstr>
      <vt:lpstr>Domain Summary</vt:lpstr>
      <vt:lpstr>Domain Summary (continued)</vt:lpstr>
      <vt:lpstr>Domain Summary (continued)</vt:lpstr>
      <vt:lpstr>Domain Summary (continued)</vt:lpstr>
      <vt:lpstr>Domain Review Questions</vt:lpstr>
      <vt:lpstr>Answer</vt:lpstr>
      <vt:lpstr>Domain Review Questions</vt:lpstr>
      <vt:lpstr>Answer</vt:lpstr>
      <vt:lpstr>Domain Review Questions</vt:lpstr>
      <vt:lpstr>Answer</vt:lpstr>
      <vt:lpstr>Domain Review Questions</vt:lpstr>
      <vt:lpstr>Answer</vt:lpstr>
      <vt:lpstr>Domain Review Questions</vt:lpstr>
      <vt:lpstr>Answer</vt:lpstr>
      <vt:lpstr>Domain Review Questions</vt:lpstr>
      <vt:lpstr>Answer</vt:lpstr>
      <vt:lpstr>Domain Review Questions</vt:lpstr>
      <vt:lpstr>Answer</vt:lpstr>
      <vt:lpstr>Domain Review Questions</vt:lpstr>
      <vt:lpstr>Answer</vt:lpstr>
      <vt:lpstr>Domain Review Questions</vt:lpstr>
      <vt:lpstr>Answer</vt:lpstr>
      <vt:lpstr>Domain Review Questions</vt:lpstr>
      <vt:lpstr>Answer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Elaine Hester</dc:creator>
  <cp:lastModifiedBy>YEBOAH STEPHEN</cp:lastModifiedBy>
  <cp:revision>827</cp:revision>
  <cp:lastPrinted>2017-02-17T18:55:59Z</cp:lastPrinted>
  <dcterms:created xsi:type="dcterms:W3CDTF">2017-11-14T22:01:41Z</dcterms:created>
  <dcterms:modified xsi:type="dcterms:W3CDTF">2018-09-04T11:56:51Z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0x01010058A97382334C464D8EE582CEB1472E9A</vt:lpwstr>
  </property>
</Properties>
</file>